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(null)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2976800" cy="21031200"/>
  <p:notesSz cx="6858000" cy="9144000"/>
  <p:defaultTextStyle>
    <a:defPPr>
      <a:defRPr lang="en-US"/>
    </a:defPPr>
    <a:lvl1pPr algn="l" defTabSz="1471613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1471613" indent="-1096963" algn="l" defTabSz="1471613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2944813" indent="-2197100" algn="l" defTabSz="1471613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4418013" indent="-3297238" algn="l" defTabSz="1471613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5895975" indent="-4397375" algn="l" defTabSz="1471613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24">
          <p15:clr>
            <a:srgbClr val="A4A3A4"/>
          </p15:clr>
        </p15:guide>
        <p15:guide id="2" pos="13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54"/>
    <p:restoredTop sz="94533"/>
  </p:normalViewPr>
  <p:slideViewPr>
    <p:cSldViewPr snapToObjects="1">
      <p:cViewPr varScale="1">
        <p:scale>
          <a:sx n="46" d="100"/>
          <a:sy n="46" d="100"/>
        </p:scale>
        <p:origin x="400" y="192"/>
      </p:cViewPr>
      <p:guideLst>
        <p:guide orient="horz" pos="6624"/>
        <p:guide pos="13536"/>
      </p:guideLst>
    </p:cSldViewPr>
  </p:slideViewPr>
  <p:outlineViewPr>
    <p:cViewPr>
      <p:scale>
        <a:sx n="33" d="100"/>
        <a:sy n="33" d="100"/>
      </p:scale>
      <p:origin x="0" y="3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1314EA9-C8CF-4E55-8DBF-5486340E747F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73025" y="685800"/>
            <a:ext cx="7004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BD065AA-F636-430C-85BD-240106ED4B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147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147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147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147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348697A-DAE3-4F2E-A4DA-9A6361006635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6533308"/>
            <a:ext cx="36530280" cy="45080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6520" y="11917680"/>
            <a:ext cx="30083760" cy="5374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48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2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96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1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45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19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93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9CBAE-FC64-4EFF-90FD-B69259063D9D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13014-1A90-49E7-9F03-915C9CD694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25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D4376-459D-4065-BB54-43EB2670C21A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FE35A-8664-44CF-BF98-4F881DFED2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578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9560765" y="2356276"/>
            <a:ext cx="46416433" cy="502460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11456" y="2356276"/>
            <a:ext cx="138533032" cy="502460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88BFE-BA3B-459A-A661-1CC3BB576C44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74B7F-27B8-44B1-B4DE-A5FC44B1AC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1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B9CF8-EF69-41CE-963A-BA5C25FDC63C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6BB2C-C2F2-475E-9236-C4C5C8771A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86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872" y="13514494"/>
            <a:ext cx="36530280" cy="4177030"/>
          </a:xfrm>
        </p:spPr>
        <p:txBody>
          <a:bodyPr anchor="t"/>
          <a:lstStyle>
            <a:lvl1pPr algn="l">
              <a:defRPr sz="12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94872" y="8913925"/>
            <a:ext cx="36530280" cy="4600574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4225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948448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267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89689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1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4534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1957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79379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AE8B6-BB81-4DAD-974E-73E05E9DE8F3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E1E93-EA9B-40DB-9678-E6AFF779B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059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11452" y="13738444"/>
            <a:ext cx="92474733" cy="38863906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502465" y="13738444"/>
            <a:ext cx="92474733" cy="38863906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2DE39-29E4-48D8-AE28-A867120F4696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414B5-7DC3-4C99-BD9B-BA526C2FEE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101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1146" y="392817"/>
            <a:ext cx="27542671" cy="2078777"/>
          </a:xfrm>
        </p:spPr>
        <p:txBody>
          <a:bodyPr>
            <a:noAutofit/>
          </a:bodyPr>
          <a:lstStyle>
            <a:lvl1pPr>
              <a:defRPr sz="440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068" y="3004461"/>
            <a:ext cx="13415328" cy="17442543"/>
          </a:xfrm>
        </p:spPr>
        <p:txBody>
          <a:bodyPr>
            <a:normAutofit/>
          </a:bodyPr>
          <a:lstStyle>
            <a:lvl1pPr marL="410256" indent="-410256">
              <a:buNone/>
              <a:defRPr sz="2900">
                <a:latin typeface="Arial"/>
                <a:cs typeface="Arial"/>
              </a:defRPr>
            </a:lvl1pPr>
            <a:lvl2pPr marL="793247" indent="-655629">
              <a:buFont typeface="Wingdings" charset="2"/>
              <a:buChar char="Ø"/>
              <a:defRPr sz="2300">
                <a:latin typeface="Arial"/>
                <a:cs typeface="Arial"/>
              </a:defRPr>
            </a:lvl2pPr>
            <a:lvl3pPr marL="929565" indent="-546573">
              <a:defRPr sz="1900">
                <a:latin typeface="Arial"/>
                <a:cs typeface="Arial"/>
              </a:defRPr>
            </a:lvl3pPr>
            <a:lvl4pPr marL="1202201" indent="-655629">
              <a:defRPr sz="1600">
                <a:latin typeface="Arial"/>
                <a:cs typeface="Arial"/>
              </a:defRPr>
            </a:lvl4pPr>
            <a:lvl5pPr marL="1448875" indent="-1448875">
              <a:defRPr sz="23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0"/>
          </p:nvPr>
        </p:nvSpPr>
        <p:spPr>
          <a:xfrm>
            <a:off x="14668823" y="3004461"/>
            <a:ext cx="13415328" cy="17442543"/>
          </a:xfrm>
        </p:spPr>
        <p:txBody>
          <a:bodyPr>
            <a:normAutofit/>
          </a:bodyPr>
          <a:lstStyle>
            <a:lvl1pPr marL="410256" indent="-410256">
              <a:buNone/>
              <a:defRPr sz="2900">
                <a:latin typeface="Arial"/>
                <a:cs typeface="Arial"/>
              </a:defRPr>
            </a:lvl1pPr>
            <a:lvl2pPr marL="793247" indent="-655629">
              <a:buFont typeface="Wingdings" charset="2"/>
              <a:buChar char="Ø"/>
              <a:defRPr sz="2300">
                <a:latin typeface="Arial"/>
                <a:cs typeface="Arial"/>
              </a:defRPr>
            </a:lvl2pPr>
            <a:lvl3pPr marL="929565" indent="-546573">
              <a:defRPr sz="1900">
                <a:latin typeface="Arial"/>
                <a:cs typeface="Arial"/>
              </a:defRPr>
            </a:lvl3pPr>
            <a:lvl4pPr marL="1202201" indent="-655629">
              <a:defRPr sz="1600">
                <a:latin typeface="Arial"/>
                <a:cs typeface="Arial"/>
              </a:defRPr>
            </a:lvl4pPr>
            <a:lvl5pPr marL="1448875" indent="-1448875">
              <a:defRPr sz="23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1"/>
          </p:nvPr>
        </p:nvSpPr>
        <p:spPr>
          <a:xfrm>
            <a:off x="28964578" y="3004461"/>
            <a:ext cx="13415328" cy="17442543"/>
          </a:xfrm>
        </p:spPr>
        <p:txBody>
          <a:bodyPr>
            <a:normAutofit/>
          </a:bodyPr>
          <a:lstStyle>
            <a:lvl1pPr marL="410256" indent="-410256">
              <a:buNone/>
              <a:defRPr sz="2900">
                <a:latin typeface="Arial"/>
                <a:cs typeface="Arial"/>
              </a:defRPr>
            </a:lvl1pPr>
            <a:lvl2pPr marL="793247" indent="-655629">
              <a:buFont typeface="Wingdings" charset="2"/>
              <a:buChar char="Ø"/>
              <a:defRPr sz="2300">
                <a:latin typeface="Arial"/>
                <a:cs typeface="Arial"/>
              </a:defRPr>
            </a:lvl2pPr>
            <a:lvl3pPr marL="929565" indent="-546573">
              <a:defRPr sz="1900">
                <a:latin typeface="Arial"/>
                <a:cs typeface="Arial"/>
              </a:defRPr>
            </a:lvl3pPr>
            <a:lvl4pPr marL="1202201" indent="-655629">
              <a:defRPr sz="1600">
                <a:latin typeface="Arial"/>
                <a:cs typeface="Arial"/>
              </a:defRPr>
            </a:lvl4pPr>
            <a:lvl5pPr marL="1448875" indent="-1448875">
              <a:defRPr sz="23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83095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B3A07-A7CE-40D3-A410-EDF9A4B1C01F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FC319-7D79-44E8-8922-263723B620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199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03833-CE8C-4F8B-95CB-3A9B6255852C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319E6-A96F-404B-A526-EF4A8ECEB6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52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8849" y="837353"/>
            <a:ext cx="14139072" cy="3563620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02738" y="837359"/>
            <a:ext cx="24025225" cy="17949546"/>
          </a:xfrm>
        </p:spPr>
        <p:txBody>
          <a:bodyPr/>
          <a:lstStyle>
            <a:lvl1pPr>
              <a:defRPr sz="10200"/>
            </a:lvl1pPr>
            <a:lvl2pPr>
              <a:defRPr sz="9000"/>
            </a:lvl2pPr>
            <a:lvl3pPr>
              <a:defRPr sz="78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8849" y="4400979"/>
            <a:ext cx="14139072" cy="14385926"/>
          </a:xfrm>
        </p:spPr>
        <p:txBody>
          <a:bodyPr/>
          <a:lstStyle>
            <a:lvl1pPr marL="0" indent="0">
              <a:buNone/>
              <a:defRPr sz="4500"/>
            </a:lvl1pPr>
            <a:lvl2pPr marL="1474225" indent="0">
              <a:buNone/>
              <a:defRPr sz="3900"/>
            </a:lvl2pPr>
            <a:lvl3pPr marL="2948448" indent="0">
              <a:buNone/>
              <a:defRPr sz="3100"/>
            </a:lvl3pPr>
            <a:lvl4pPr marL="4422674" indent="0">
              <a:buNone/>
              <a:defRPr sz="2800"/>
            </a:lvl4pPr>
            <a:lvl5pPr marL="5896899" indent="0">
              <a:buNone/>
              <a:defRPr sz="2800"/>
            </a:lvl5pPr>
            <a:lvl6pPr marL="7371122" indent="0">
              <a:buNone/>
              <a:defRPr sz="2800"/>
            </a:lvl6pPr>
            <a:lvl7pPr marL="8845348" indent="0">
              <a:buNone/>
              <a:defRPr sz="2800"/>
            </a:lvl7pPr>
            <a:lvl8pPr marL="10319573" indent="0">
              <a:buNone/>
              <a:defRPr sz="2800"/>
            </a:lvl8pPr>
            <a:lvl9pPr marL="11793798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521F4-F525-4A00-B403-8BBE24F546DB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0ABBB-E03B-4760-8313-C632A5074D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998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3754" y="14721847"/>
            <a:ext cx="25786080" cy="173799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423754" y="1879177"/>
            <a:ext cx="25786080" cy="12618720"/>
          </a:xfrm>
        </p:spPr>
        <p:txBody>
          <a:bodyPr rtlCol="0">
            <a:normAutofit/>
          </a:bodyPr>
          <a:lstStyle>
            <a:lvl1pPr marL="0" indent="0">
              <a:buNone/>
              <a:defRPr sz="10200"/>
            </a:lvl1pPr>
            <a:lvl2pPr marL="1474225" indent="0">
              <a:buNone/>
              <a:defRPr sz="9000"/>
            </a:lvl2pPr>
            <a:lvl3pPr marL="2948448" indent="0">
              <a:buNone/>
              <a:defRPr sz="7800"/>
            </a:lvl3pPr>
            <a:lvl4pPr marL="4422674" indent="0">
              <a:buNone/>
              <a:defRPr sz="6500"/>
            </a:lvl4pPr>
            <a:lvl5pPr marL="5896899" indent="0">
              <a:buNone/>
              <a:defRPr sz="6500"/>
            </a:lvl5pPr>
            <a:lvl6pPr marL="7371122" indent="0">
              <a:buNone/>
              <a:defRPr sz="6500"/>
            </a:lvl6pPr>
            <a:lvl7pPr marL="8845348" indent="0">
              <a:buNone/>
              <a:defRPr sz="6500"/>
            </a:lvl7pPr>
            <a:lvl8pPr marL="10319573" indent="0">
              <a:buNone/>
              <a:defRPr sz="6500"/>
            </a:lvl8pPr>
            <a:lvl9pPr marL="11793798" indent="0">
              <a:buNone/>
              <a:defRPr sz="6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23754" y="16459843"/>
            <a:ext cx="25786080" cy="2468244"/>
          </a:xfrm>
        </p:spPr>
        <p:txBody>
          <a:bodyPr/>
          <a:lstStyle>
            <a:lvl1pPr marL="0" indent="0">
              <a:buNone/>
              <a:defRPr sz="4500"/>
            </a:lvl1pPr>
            <a:lvl2pPr marL="1474225" indent="0">
              <a:buNone/>
              <a:defRPr sz="3900"/>
            </a:lvl2pPr>
            <a:lvl3pPr marL="2948448" indent="0">
              <a:buNone/>
              <a:defRPr sz="3100"/>
            </a:lvl3pPr>
            <a:lvl4pPr marL="4422674" indent="0">
              <a:buNone/>
              <a:defRPr sz="2800"/>
            </a:lvl4pPr>
            <a:lvl5pPr marL="5896899" indent="0">
              <a:buNone/>
              <a:defRPr sz="2800"/>
            </a:lvl5pPr>
            <a:lvl6pPr marL="7371122" indent="0">
              <a:buNone/>
              <a:defRPr sz="2800"/>
            </a:lvl6pPr>
            <a:lvl7pPr marL="8845348" indent="0">
              <a:buNone/>
              <a:defRPr sz="2800"/>
            </a:lvl7pPr>
            <a:lvl8pPr marL="10319573" indent="0">
              <a:buNone/>
              <a:defRPr sz="2800"/>
            </a:lvl8pPr>
            <a:lvl9pPr marL="11793798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C5E88-DBB1-4C27-97E1-27BF91625C96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4C0B4-399A-4C53-B10F-4E796F226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34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49475" y="841375"/>
            <a:ext cx="3867785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4846" tIns="147423" rIns="294846" bIns="1474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49475" y="4906963"/>
            <a:ext cx="38677850" cy="138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4846" tIns="147423" rIns="294846" bIns="147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9475" y="19492913"/>
            <a:ext cx="10026650" cy="1119187"/>
          </a:xfrm>
          <a:prstGeom prst="rect">
            <a:avLst/>
          </a:prstGeom>
        </p:spPr>
        <p:txBody>
          <a:bodyPr vert="horz" wrap="square" lIns="294846" tIns="147423" rIns="294846" bIns="147423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39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F4DFF81-4150-4EF7-986D-DD3916DBAD54}" type="datetime1">
              <a:rPr lang="en-US" altLang="en-US"/>
              <a:pPr>
                <a:defRPr/>
              </a:pPr>
              <a:t>5/13/18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84375" y="19492913"/>
            <a:ext cx="13608050" cy="1119187"/>
          </a:xfrm>
          <a:prstGeom prst="rect">
            <a:avLst/>
          </a:prstGeom>
        </p:spPr>
        <p:txBody>
          <a:bodyPr vert="horz" wrap="square" lIns="294846" tIns="147423" rIns="294846" bIns="147423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3900">
                <a:solidFill>
                  <a:srgbClr val="898989"/>
                </a:solidFill>
                <a:latin typeface="Calibri" pitchFamily="-108" charset="0"/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800675" y="19492913"/>
            <a:ext cx="10026650" cy="1119187"/>
          </a:xfrm>
          <a:prstGeom prst="rect">
            <a:avLst/>
          </a:prstGeom>
        </p:spPr>
        <p:txBody>
          <a:bodyPr vert="horz" wrap="square" lIns="294846" tIns="147423" rIns="294846" bIns="147423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15B8E12-0DAA-404C-B30F-EC94537DB4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15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ctr" defTabSz="1471613" rtl="0" eaLnBrk="0" fontAlgn="base" hangingPunct="0">
        <a:spcBef>
          <a:spcPct val="0"/>
        </a:spcBef>
        <a:spcAft>
          <a:spcPct val="0"/>
        </a:spcAft>
        <a:defRPr sz="141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-128"/>
        </a:defRPr>
      </a:lvl1pPr>
      <a:lvl2pPr algn="ctr" defTabSz="147161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-128"/>
        </a:defRPr>
      </a:lvl2pPr>
      <a:lvl3pPr algn="ctr" defTabSz="147161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-128"/>
        </a:defRPr>
      </a:lvl3pPr>
      <a:lvl4pPr algn="ctr" defTabSz="147161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-128"/>
        </a:defRPr>
      </a:lvl4pPr>
      <a:lvl5pPr algn="ctr" defTabSz="147161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-128"/>
        </a:defRPr>
      </a:lvl5pPr>
      <a:lvl6pPr marL="373903" algn="ctr" defTabSz="1473542" rtl="0" fontAlgn="base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747805" algn="ctr" defTabSz="1473542" rtl="0" fontAlgn="base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121708" algn="ctr" defTabSz="1473542" rtl="0" fontAlgn="base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495611" algn="ctr" defTabSz="1473542" rtl="0" fontAlgn="base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1101725" indent="-1101725" algn="l" defTabSz="1471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-128"/>
        </a:defRPr>
      </a:lvl1pPr>
      <a:lvl2pPr marL="2392363" indent="-917575" algn="l" defTabSz="1471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3681413" indent="-733425" algn="l" defTabSz="1471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5157788" indent="-733425" algn="l" defTabSz="1471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6629400" indent="-733425" algn="l" defTabSz="1471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8108236" indent="-737112" algn="l" defTabSz="147422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82462" indent="-737112" algn="l" defTabSz="147422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56684" indent="-737112" algn="l" defTabSz="147422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30909" indent="-737112" algn="l" defTabSz="147422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4225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74225" algn="l" defTabSz="1474225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948448" algn="l" defTabSz="1474225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422674" algn="l" defTabSz="1474225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896899" algn="l" defTabSz="1474225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371122" algn="l" defTabSz="1474225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845348" algn="l" defTabSz="1474225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319573" algn="l" defTabSz="1474225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793798" algn="l" defTabSz="1474225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4.png"/><Relationship Id="rId39" Type="http://schemas.openxmlformats.org/officeDocument/2006/relationships/image" Target="../media/image6.emf"/><Relationship Id="rId34" Type="http://schemas.openxmlformats.org/officeDocument/2006/relationships/image" Target="../media/image10.png"/><Relationship Id="rId42" Type="http://schemas.openxmlformats.org/officeDocument/2006/relationships/image" Target="../media/image9.emf"/><Relationship Id="rId47" Type="http://schemas.openxmlformats.org/officeDocument/2006/relationships/image" Target="../media/image14.emf"/><Relationship Id="rId7" Type="http://schemas.openxmlformats.org/officeDocument/2006/relationships/image" Target="../media/image5.png"/><Relationship Id="rId25" Type="http://schemas.openxmlformats.org/officeDocument/2006/relationships/image" Target="../media/image23.png"/><Relationship Id="rId33" Type="http://schemas.openxmlformats.org/officeDocument/2006/relationships/image" Target="../media/image9.png"/><Relationship Id="rId38" Type="http://schemas.openxmlformats.org/officeDocument/2006/relationships/image" Target="../media/image5.emf"/><Relationship Id="rId46" Type="http://schemas.openxmlformats.org/officeDocument/2006/relationships/image" Target="../media/image13.emf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27.png"/><Relationship Id="rId41" Type="http://schemas.openxmlformats.org/officeDocument/2006/relationships/image" Target="../media/image8.em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24" Type="http://schemas.openxmlformats.org/officeDocument/2006/relationships/image" Target="../media/image22.png"/><Relationship Id="rId32" Type="http://schemas.openxmlformats.org/officeDocument/2006/relationships/image" Target="../media/image8.png"/><Relationship Id="rId37" Type="http://schemas.openxmlformats.org/officeDocument/2006/relationships/image" Target="../media/image4.emf"/><Relationship Id="rId40" Type="http://schemas.openxmlformats.org/officeDocument/2006/relationships/image" Target="../media/image7.emf"/><Relationship Id="rId45" Type="http://schemas.openxmlformats.org/officeDocument/2006/relationships/image" Target="../media/image12.emf"/><Relationship Id="rId53" Type="http://schemas.openxmlformats.org/officeDocument/2006/relationships/image" Target="../media/image17.(null)"/><Relationship Id="rId5" Type="http://schemas.openxmlformats.org/officeDocument/2006/relationships/image" Target="../media/image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12.png"/><Relationship Id="rId31" Type="http://schemas.openxmlformats.org/officeDocument/2006/relationships/image" Target="../media/image29.png"/><Relationship Id="rId44" Type="http://schemas.openxmlformats.org/officeDocument/2006/relationships/image" Target="../media/image11.emf"/><Relationship Id="rId52" Type="http://schemas.openxmlformats.org/officeDocument/2006/relationships/image" Target="../media/image16.(null)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11.png"/><Relationship Id="rId43" Type="http://schemas.openxmlformats.org/officeDocument/2006/relationships/image" Target="../media/image10.emf"/><Relationship Id="rId48" Type="http://schemas.openxmlformats.org/officeDocument/2006/relationships/image" Target="../media/image15.png"/><Relationship Id="rId8" Type="http://schemas.openxmlformats.org/officeDocument/2006/relationships/image" Target="../media/image6.png"/><Relationship Id="rId51" Type="http://schemas.openxmlformats.org/officeDocument/2006/relationships/image" Target="../media/image20.png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3"/>
          <p:cNvSpPr>
            <a:spLocks noGrp="1"/>
          </p:cNvSpPr>
          <p:nvPr>
            <p:ph type="title"/>
          </p:nvPr>
        </p:nvSpPr>
        <p:spPr>
          <a:xfrm>
            <a:off x="373063" y="360363"/>
            <a:ext cx="42006837" cy="2078037"/>
          </a:xfrm>
          <a:ln>
            <a:noFill/>
          </a:ln>
        </p:spPr>
        <p:txBody>
          <a:bodyPr/>
          <a:lstStyle/>
          <a:p>
            <a:r>
              <a:rPr lang="en-US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Eigen-Evolution Dense Trajectory Descriptors</a:t>
            </a:r>
            <a:br>
              <a:rPr lang="en-US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500" dirty="0">
                <a:latin typeface="Arial" panose="020B0604020202020204" pitchFamily="34" charset="0"/>
                <a:cs typeface="Arial" panose="020B0604020202020204" pitchFamily="34" charset="0"/>
              </a:rPr>
              <a:t>Yang Wang, Vinh Tran, Minh Hoai</a:t>
            </a:r>
            <a:br>
              <a:rPr lang="en-US" altLang="en-US" sz="4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500" dirty="0">
                <a:latin typeface="Arial" panose="020B0604020202020204" pitchFamily="34" charset="0"/>
                <a:cs typeface="Arial" panose="020B0604020202020204" pitchFamily="34" charset="0"/>
              </a:rPr>
              <a:t>Stony Brook University</a:t>
            </a:r>
            <a:endParaRPr lang="en-US" alt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373063" y="3005138"/>
            <a:ext cx="13415962" cy="8501062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65150" indent="-565150" defTabSz="2033588" eaLnBrk="1" hangingPunct="1">
              <a:defRPr/>
            </a:pPr>
            <a:endParaRPr lang="en-US" altLang="en-US" sz="4400" dirty="0">
              <a:solidFill>
                <a:srgbClr val="000000"/>
              </a:solidFill>
              <a:latin typeface="Times" panose="02020603050405020304" pitchFamily="18" charset="0"/>
              <a:cs typeface="Arial" panose="020B0604020202020204" pitchFamily="34" charset="0"/>
            </a:endParaRPr>
          </a:p>
          <a:p>
            <a:pPr marL="571500" indent="-571500" defTabSz="2033588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4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Question: How to encode a sequence of feature vectors ?</a:t>
            </a:r>
          </a:p>
          <a:p>
            <a:pPr marL="571500" indent="-571500" defTabSz="2033588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4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Naïve Approach: Averaging</a:t>
            </a:r>
          </a:p>
          <a:p>
            <a:pPr marL="954491" lvl="1" indent="-571500" defTabSz="2033588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3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This ignores the temporal information of the sequence</a:t>
            </a:r>
          </a:p>
          <a:p>
            <a:pPr marL="571500" indent="-571500" defTabSz="2033588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4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This paper:</a:t>
            </a:r>
          </a:p>
          <a:p>
            <a:pPr marL="954491" lvl="1" indent="-571500" defTabSz="2033588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3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We proposed a new method for pooling feature sequences</a:t>
            </a:r>
          </a:p>
          <a:p>
            <a:pPr marL="954491" lvl="1" indent="-571500" defTabSz="2033588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3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Encodes the temporal evolution of feature sequences in principle speed/directions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15"/>
              <p:cNvSpPr>
                <a:spLocks noGrp="1"/>
              </p:cNvSpPr>
              <p:nvPr>
                <p:ph sz="half" idx="10"/>
              </p:nvPr>
            </p:nvSpPr>
            <p:spPr>
              <a:xfrm>
                <a:off x="14668500" y="3005138"/>
                <a:ext cx="13415963" cy="17450905"/>
              </a:xfrm>
              <a:ln w="5715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marL="565150" indent="-565150" defTabSz="2033588">
                  <a:defRPr/>
                </a:pPr>
                <a:r>
                  <a:rPr lang="en-US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14:m>
                  <m:oMath xmlns:m="http://schemas.openxmlformats.org/officeDocument/2006/math">
                    <a:fld id="{C8BB7F67-A91A-1F48-8030-7FA926847945}" type="mathplaceholder">
                      <a:rPr lang="en-US" altLang="en-US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a:t>Type equation here.</a:t>
                    </a:fld>
                  </m:oMath>
                </a14:m>
                <a:endParaRPr lang="en-US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Content Placeholder 1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0"/>
              </p:nvPr>
            </p:nvSpPr>
            <p:spPr>
              <a:xfrm>
                <a:off x="14668500" y="3005138"/>
                <a:ext cx="13415963" cy="17450905"/>
              </a:xfrm>
              <a:blipFill>
                <a:blip r:embed="rId3"/>
                <a:stretch>
                  <a:fillRect/>
                </a:stretch>
              </a:blipFill>
              <a:ln w="5715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ontent Placeholder 16"/>
          <p:cNvSpPr>
            <a:spLocks noGrp="1"/>
          </p:cNvSpPr>
          <p:nvPr>
            <p:ph sz="half" idx="11"/>
          </p:nvPr>
        </p:nvSpPr>
        <p:spPr>
          <a:xfrm>
            <a:off x="28963938" y="3005138"/>
            <a:ext cx="13415962" cy="17441862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lvl="1" indent="0" defTabSz="2033588" eaLnBrk="1" hangingPunct="1">
              <a:buNone/>
              <a:defRPr/>
            </a:pPr>
            <a:r>
              <a:rPr lang="en-US" alt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107" name="TextBox 2"/>
          <p:cNvSpPr txBox="1">
            <a:spLocks noChangeArrowheads="1"/>
          </p:cNvSpPr>
          <p:nvPr/>
        </p:nvSpPr>
        <p:spPr bwMode="auto">
          <a:xfrm>
            <a:off x="40595550" y="1814513"/>
            <a:ext cx="18415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1471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1471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1471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1471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700"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DAD455-30A0-2543-BCB9-EEA3E3772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347589"/>
            <a:ext cx="9928962" cy="16781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640119-25A0-3849-9CC8-D2D2D17E274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38754"/>
          <a:stretch/>
        </p:blipFill>
        <p:spPr>
          <a:xfrm>
            <a:off x="32613600" y="236950"/>
            <a:ext cx="9520238" cy="21252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B008051-EBD9-A648-B26F-778D7C8001DE}"/>
              </a:ext>
            </a:extLst>
          </p:cNvPr>
          <p:cNvSpPr/>
          <p:nvPr/>
        </p:nvSpPr>
        <p:spPr>
          <a:xfrm>
            <a:off x="373063" y="3005138"/>
            <a:ext cx="13415962" cy="9572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0C40355-54CE-974F-9DED-DAD09A9F2985}"/>
              </a:ext>
            </a:extLst>
          </p:cNvPr>
          <p:cNvSpPr/>
          <p:nvPr/>
        </p:nvSpPr>
        <p:spPr>
          <a:xfrm>
            <a:off x="14668500" y="3005138"/>
            <a:ext cx="13415962" cy="9572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Eigen-Evolution Trajectory Descriptors</a:t>
            </a:r>
          </a:p>
        </p:txBody>
      </p:sp>
      <p:sp>
        <p:nvSpPr>
          <p:cNvPr id="20" name="Content Placeholder 14">
            <a:extLst>
              <a:ext uri="{FF2B5EF4-FFF2-40B4-BE49-F238E27FC236}">
                <a16:creationId xmlns:a16="http://schemas.microsoft.com/office/drawing/2014/main" id="{E1B29015-0445-B14B-B839-4C2ECD0DDE05}"/>
              </a:ext>
            </a:extLst>
          </p:cNvPr>
          <p:cNvSpPr txBox="1">
            <a:spLocks/>
          </p:cNvSpPr>
          <p:nvPr/>
        </p:nvSpPr>
        <p:spPr bwMode="auto">
          <a:xfrm>
            <a:off x="373063" y="11954981"/>
            <a:ext cx="13415962" cy="8501062"/>
          </a:xfrm>
          <a:prstGeom prst="rect">
            <a:avLst/>
          </a:prstGeom>
          <a:noFill/>
          <a:ln w="57150" cap="flat" cmpd="sng" algn="ctr">
            <a:solidFill>
              <a:schemeClr val="accent2"/>
            </a:solidFill>
            <a:prstDash val="soli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294846" tIns="147423" rIns="294846" bIns="147423" numCol="1" anchor="t" anchorCtr="0" compatLnSpc="1">
            <a:prstTxWarp prst="textNoShape">
              <a:avLst/>
            </a:prstTxWarp>
            <a:normAutofit/>
          </a:bodyPr>
          <a:lstStyle>
            <a:lvl1pPr marL="410256" indent="-410256" algn="l" defTabSz="14716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900" kern="1200">
                <a:solidFill>
                  <a:schemeClr val="dk1"/>
                </a:solidFill>
                <a:latin typeface="Arial"/>
                <a:ea typeface="+mn-ea"/>
                <a:cs typeface="Arial"/>
              </a:defRPr>
            </a:lvl1pPr>
            <a:lvl2pPr marL="793247" indent="-655629" algn="l" defTabSz="1471613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Ø"/>
              <a:defRPr sz="2300" kern="1200">
                <a:solidFill>
                  <a:schemeClr val="dk1"/>
                </a:solidFill>
                <a:latin typeface="Arial"/>
                <a:ea typeface="+mn-ea"/>
                <a:cs typeface="Arial"/>
              </a:defRPr>
            </a:lvl2pPr>
            <a:lvl3pPr marL="929565" indent="-546573" algn="l" defTabSz="14716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900" kern="1200">
                <a:solidFill>
                  <a:schemeClr val="dk1"/>
                </a:solidFill>
                <a:latin typeface="Arial"/>
                <a:ea typeface="+mn-ea"/>
                <a:cs typeface="Arial"/>
              </a:defRPr>
            </a:lvl3pPr>
            <a:lvl4pPr marL="1202201" indent="-655629" algn="l" defTabSz="14716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dk1"/>
                </a:solidFill>
                <a:latin typeface="Arial"/>
                <a:ea typeface="+mn-ea"/>
                <a:cs typeface="Arial"/>
              </a:defRPr>
            </a:lvl4pPr>
            <a:lvl5pPr marL="1448875" indent="-1448875" algn="l" defTabSz="14716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8108236" indent="-737112" algn="l" defTabSz="1474225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582462" indent="-737112" algn="l" defTabSz="1474225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1056684" indent="-737112" algn="l" defTabSz="1474225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2530909" indent="-737112" algn="l" defTabSz="1474225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5150" indent="-565150" defTabSz="2033588" eaLnBrk="1" hangingPunct="1">
              <a:defRPr/>
            </a:pPr>
            <a:endParaRPr lang="en-US" altLang="en-US" sz="2800" b="1" dirty="0">
              <a:solidFill>
                <a:srgbClr val="000000"/>
              </a:solidFill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3CE98AD-2148-5F46-B515-E0D97C2E9FBA}"/>
              </a:ext>
            </a:extLst>
          </p:cNvPr>
          <p:cNvSpPr/>
          <p:nvPr/>
        </p:nvSpPr>
        <p:spPr>
          <a:xfrm>
            <a:off x="373063" y="11954981"/>
            <a:ext cx="13415962" cy="9572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Deep-Learning Descriptors for Trajectories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C90E640-1C31-1D4C-91A0-4E39DDD77573}"/>
              </a:ext>
            </a:extLst>
          </p:cNvPr>
          <p:cNvSpPr/>
          <p:nvPr/>
        </p:nvSpPr>
        <p:spPr>
          <a:xfrm>
            <a:off x="28963938" y="3005138"/>
            <a:ext cx="13415962" cy="9572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Experiments</a:t>
            </a:r>
          </a:p>
        </p:txBody>
      </p:sp>
      <p:sp>
        <p:nvSpPr>
          <p:cNvPr id="4134" name="TextBox 4133">
            <a:extLst>
              <a:ext uri="{FF2B5EF4-FFF2-40B4-BE49-F238E27FC236}">
                <a16:creationId xmlns:a16="http://schemas.microsoft.com/office/drawing/2014/main" id="{10C600AC-8D52-B649-B32E-B7DFBA5C7D2D}"/>
              </a:ext>
            </a:extLst>
          </p:cNvPr>
          <p:cNvSpPr txBox="1"/>
          <p:nvPr/>
        </p:nvSpPr>
        <p:spPr>
          <a:xfrm>
            <a:off x="14935200" y="4140440"/>
            <a:ext cx="8621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Eigen-Evolution Pooling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42C96EE-D809-5248-8A86-38AEFF0BA3A0}"/>
              </a:ext>
            </a:extLst>
          </p:cNvPr>
          <p:cNvSpPr txBox="1"/>
          <p:nvPr/>
        </p:nvSpPr>
        <p:spPr>
          <a:xfrm>
            <a:off x="14809826" y="15264825"/>
            <a:ext cx="5019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Eigen-Evolution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35" name="TextBox 4134">
                <a:extLst>
                  <a:ext uri="{FF2B5EF4-FFF2-40B4-BE49-F238E27FC236}">
                    <a16:creationId xmlns:a16="http://schemas.microsoft.com/office/drawing/2014/main" id="{97F3FD46-220B-4044-BE86-224359FF0FA9}"/>
                  </a:ext>
                </a:extLst>
              </p:cNvPr>
              <p:cNvSpPr txBox="1"/>
              <p:nvPr/>
            </p:nvSpPr>
            <p:spPr>
              <a:xfrm>
                <a:off x="18469800" y="11609222"/>
                <a:ext cx="6147667" cy="11923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argmin</m:t>
                              </m:r>
                            </m:e>
                            <m:lim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T</m:t>
                                  </m:r>
                                </m:sup>
                              </m:sSup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𝐈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𝐅</m:t>
                              </m:r>
                            </m:sub>
                            <m:sup/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sty m:val="p"/>
                                      <m:brk m:alnAt="7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b="1" i="0" smtClean="0">
                                              <a:latin typeface="Cambria Math" panose="02040503050406030204" pitchFamily="18" charset="0"/>
                                            </a:rPr>
                                            <m:t>𝐆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sz="3200" b="1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3200" b="1" i="0" smtClean="0">
                                                  <a:latin typeface="Cambria Math" panose="02040503050406030204" pitchFamily="18" charset="0"/>
                                                </a:rPr>
                                                <m:t>𝐆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3200" b="1" i="0" smtClean="0">
                                                  <a:latin typeface="Cambria Math" panose="02040503050406030204" pitchFamily="18" charset="0"/>
                                                </a:rPr>
                                                <m:t>𝐓</m:t>
                                              </m:r>
                                            </m:sup>
                                          </m:sSup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1" i="0" smtClean="0">
                                                  <a:latin typeface="Cambria Math" panose="02040503050406030204" pitchFamily="18" charset="0"/>
                                                </a:rPr>
                                                <m:t>𝐚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3200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3200" b="0" i="0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1" i="0" smtClean="0">
                                                  <a:latin typeface="Cambria Math" panose="02040503050406030204" pitchFamily="18" charset="0"/>
                                                </a:rPr>
                                                <m:t>𝐚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3200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i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135" name="TextBox 4134">
                <a:extLst>
                  <a:ext uri="{FF2B5EF4-FFF2-40B4-BE49-F238E27FC236}">
                    <a16:creationId xmlns:a16="http://schemas.microsoft.com/office/drawing/2014/main" id="{97F3FD46-220B-4044-BE86-224359FF0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800" y="11609222"/>
                <a:ext cx="6147667" cy="1192378"/>
              </a:xfrm>
              <a:prstGeom prst="rect">
                <a:avLst/>
              </a:prstGeom>
              <a:blipFill>
                <a:blip r:embed="rId6"/>
                <a:stretch>
                  <a:fillRect l="-412" t="-147368" b="-20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E58614D0-EE98-8A45-A1BC-5E0E99814377}"/>
                  </a:ext>
                </a:extLst>
              </p:cNvPr>
              <p:cNvSpPr txBox="1"/>
              <p:nvPr/>
            </p:nvSpPr>
            <p:spPr>
              <a:xfrm>
                <a:off x="17898046" y="13716000"/>
                <a:ext cx="7954222" cy="13847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3200" b="1">
                              <a:latin typeface="Cambria Math" panose="02040503050406030204" pitchFamily="18" charset="0"/>
                            </a:rPr>
                            <m:t>𝐅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>
                                  <a:latin typeface="Cambria Math" panose="02040503050406030204" pitchFamily="18" charset="0"/>
                                </a:rPr>
                                <m:t>𝐅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lang="en-US" sz="3200" b="1">
                              <a:latin typeface="Cambria Math" panose="02040503050406030204" pitchFamily="18" charset="0"/>
                            </a:rPr>
                            <m:t>𝐅</m:t>
                          </m:r>
                        </m:e>
                      </m:nary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  <m:e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𝐞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sSubSup>
                        <m:sSub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𝐞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b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⋯≥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E58614D0-EE98-8A45-A1BC-5E0E998143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98046" y="13716000"/>
                <a:ext cx="7954222" cy="1384738"/>
              </a:xfrm>
              <a:prstGeom prst="rect">
                <a:avLst/>
              </a:prstGeom>
              <a:blipFill>
                <a:blip r:embed="rId7"/>
                <a:stretch>
                  <a:fillRect l="-1752" t="-115596" b="-1770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7DF1CFC-E108-1043-8D62-43962D8D2856}"/>
                  </a:ext>
                </a:extLst>
              </p:cNvPr>
              <p:cNvSpPr txBox="1"/>
              <p:nvPr/>
            </p:nvSpPr>
            <p:spPr>
              <a:xfrm>
                <a:off x="14959603" y="10982980"/>
                <a:ext cx="1260128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The basis functions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dirty="0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2800" b="1" dirty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800" b="1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can be found by optimizing the reconstruction error: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7DF1CFC-E108-1043-8D62-43962D8D28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9603" y="10982980"/>
                <a:ext cx="12601281" cy="523220"/>
              </a:xfrm>
              <a:prstGeom prst="rect">
                <a:avLst/>
              </a:prstGeom>
              <a:blipFill>
                <a:blip r:embed="rId8"/>
                <a:stretch>
                  <a:fillRect l="-1007" t="-11905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DB88256E-DF04-264B-A45B-49958AF0B7EA}"/>
                  </a:ext>
                </a:extLst>
              </p:cNvPr>
              <p:cNvSpPr txBox="1"/>
              <p:nvPr/>
            </p:nvSpPr>
            <p:spPr>
              <a:xfrm>
                <a:off x="14959603" y="12914293"/>
                <a:ext cx="1270099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dirty="0" smtClean="0">
                            <a:latin typeface="Cambria Math" panose="02040503050406030204" pitchFamily="18" charset="0"/>
                          </a:rPr>
                          <m:t>𝐆</m:t>
                        </m:r>
                      </m:e>
                      <m:sup>
                        <m:r>
                          <a:rPr lang="en-US" sz="2800" b="1" i="0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800" dirty="0"/>
                  <a:t> can be found using eigen decomposition of 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latin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en-US" sz="2800" dirty="0"/>
                  <a:t>, the covariance matrix between time steps:</a:t>
                </a:r>
              </a:p>
            </p:txBody>
          </p:sp>
        </mc:Choice>
        <mc:Fallback xmlns="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DB88256E-DF04-264B-A45B-49958AF0B7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9603" y="12914293"/>
                <a:ext cx="12700997" cy="954107"/>
              </a:xfrm>
              <a:prstGeom prst="rect">
                <a:avLst/>
              </a:prstGeom>
              <a:blipFill>
                <a:blip r:embed="rId9"/>
                <a:stretch>
                  <a:fillRect l="-999" t="-6579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115" name="Table 4114">
            <a:extLst>
              <a:ext uri="{FF2B5EF4-FFF2-40B4-BE49-F238E27FC236}">
                <a16:creationId xmlns:a16="http://schemas.microsoft.com/office/drawing/2014/main" id="{E40A06C8-72FE-FB4F-B511-C573E9BA6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06283"/>
              </p:ext>
            </p:extLst>
          </p:nvPr>
        </p:nvGraphicFramePr>
        <p:xfrm>
          <a:off x="29407193" y="8305800"/>
          <a:ext cx="12584214" cy="359510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516843">
                  <a:extLst>
                    <a:ext uri="{9D8B030D-6E8A-4147-A177-3AD203B41FA5}">
                      <a16:colId xmlns:a16="http://schemas.microsoft.com/office/drawing/2014/main" val="1243846375"/>
                    </a:ext>
                  </a:extLst>
                </a:gridCol>
                <a:gridCol w="3143693">
                  <a:extLst>
                    <a:ext uri="{9D8B030D-6E8A-4147-A177-3AD203B41FA5}">
                      <a16:colId xmlns:a16="http://schemas.microsoft.com/office/drawing/2014/main" val="793456326"/>
                    </a:ext>
                  </a:extLst>
                </a:gridCol>
                <a:gridCol w="2332978">
                  <a:extLst>
                    <a:ext uri="{9D8B030D-6E8A-4147-A177-3AD203B41FA5}">
                      <a16:colId xmlns:a16="http://schemas.microsoft.com/office/drawing/2014/main" val="2418801337"/>
                    </a:ext>
                  </a:extLst>
                </a:gridCol>
                <a:gridCol w="2073857">
                  <a:extLst>
                    <a:ext uri="{9D8B030D-6E8A-4147-A177-3AD203B41FA5}">
                      <a16:colId xmlns:a16="http://schemas.microsoft.com/office/drawing/2014/main" val="566674382"/>
                    </a:ext>
                  </a:extLst>
                </a:gridCol>
                <a:gridCol w="2516843">
                  <a:extLst>
                    <a:ext uri="{9D8B030D-6E8A-4147-A177-3AD203B41FA5}">
                      <a16:colId xmlns:a16="http://schemas.microsoft.com/office/drawing/2014/main" val="725997960"/>
                    </a:ext>
                  </a:extLst>
                </a:gridCol>
              </a:tblGrid>
              <a:tr h="513586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Dataset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Feature Maps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TDD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EET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Improve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694026"/>
                  </a:ext>
                </a:extLst>
              </a:tr>
              <a:tr h="513586">
                <a:tc rowSpan="3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Hollywood2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Spatial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43.5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</a:rPr>
                        <a:t>54.4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10.9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6888225"/>
                  </a:ext>
                </a:extLst>
              </a:tr>
              <a:tr h="513586">
                <a:tc v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Temporal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63.1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</a:rPr>
                        <a:t>66.0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2.9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156570"/>
                  </a:ext>
                </a:extLst>
              </a:tr>
              <a:tr h="513586">
                <a:tc v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2-Stream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64.7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</a:rPr>
                        <a:t>68.7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4.0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249860"/>
                  </a:ext>
                </a:extLst>
              </a:tr>
              <a:tr h="513586">
                <a:tc rowSpan="3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UCF101</a:t>
                      </a:r>
                    </a:p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(split 1)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Spatial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77.5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</a:rPr>
                        <a:t>84.4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6.9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702429"/>
                  </a:ext>
                </a:extLst>
              </a:tr>
              <a:tr h="513586">
                <a:tc v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Temporal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77.9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</a:rPr>
                        <a:t>81.0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3.1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803078"/>
                  </a:ext>
                </a:extLst>
              </a:tr>
              <a:tr h="513586">
                <a:tc v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2-Stream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86.1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</a:rPr>
                        <a:t>88.8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2.7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5382071"/>
                  </a:ext>
                </a:extLst>
              </a:tr>
            </a:tbl>
          </a:graphicData>
        </a:graphic>
      </p:graphicFrame>
      <p:grpSp>
        <p:nvGrpSpPr>
          <p:cNvPr id="4100" name="Group 4099">
            <a:extLst>
              <a:ext uri="{FF2B5EF4-FFF2-40B4-BE49-F238E27FC236}">
                <a16:creationId xmlns:a16="http://schemas.microsoft.com/office/drawing/2014/main" id="{27E49BFC-F654-DF42-BF07-E5D874BAE3B5}"/>
              </a:ext>
            </a:extLst>
          </p:cNvPr>
          <p:cNvGrpSpPr/>
          <p:nvPr/>
        </p:nvGrpSpPr>
        <p:grpSpPr>
          <a:xfrm>
            <a:off x="873478" y="15735528"/>
            <a:ext cx="2638594" cy="2121072"/>
            <a:chOff x="1019005" y="14786908"/>
            <a:chExt cx="2638594" cy="2121072"/>
          </a:xfrm>
        </p:grpSpPr>
        <p:sp>
          <p:nvSpPr>
            <p:cNvPr id="160" name="Cube 159">
              <a:extLst>
                <a:ext uri="{FF2B5EF4-FFF2-40B4-BE49-F238E27FC236}">
                  <a16:creationId xmlns:a16="http://schemas.microsoft.com/office/drawing/2014/main" id="{AA19201E-5206-8140-9BA0-B3259923FD7C}"/>
                </a:ext>
              </a:extLst>
            </p:cNvPr>
            <p:cNvSpPr/>
            <p:nvPr/>
          </p:nvSpPr>
          <p:spPr>
            <a:xfrm flipH="1">
              <a:off x="1371599" y="14786908"/>
              <a:ext cx="2286000" cy="1672291"/>
            </a:xfrm>
            <a:prstGeom prst="cube">
              <a:avLst>
                <a:gd name="adj" fmla="val 30705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097" name="Freeform 4096">
              <a:extLst>
                <a:ext uri="{FF2B5EF4-FFF2-40B4-BE49-F238E27FC236}">
                  <a16:creationId xmlns:a16="http://schemas.microsoft.com/office/drawing/2014/main" id="{263CA27D-7A99-E842-BF85-486BE7B213F3}"/>
                </a:ext>
              </a:extLst>
            </p:cNvPr>
            <p:cNvSpPr/>
            <p:nvPr/>
          </p:nvSpPr>
          <p:spPr>
            <a:xfrm>
              <a:off x="2057400" y="15733269"/>
              <a:ext cx="1240155" cy="170409"/>
            </a:xfrm>
            <a:custGeom>
              <a:avLst/>
              <a:gdLst>
                <a:gd name="connsiteX0" fmla="*/ 0 w 1240155"/>
                <a:gd name="connsiteY0" fmla="*/ 202395 h 322809"/>
                <a:gd name="connsiteX1" fmla="*/ 302895 w 1240155"/>
                <a:gd name="connsiteY1" fmla="*/ 2370 h 322809"/>
                <a:gd name="connsiteX2" fmla="*/ 800100 w 1240155"/>
                <a:gd name="connsiteY2" fmla="*/ 322410 h 322809"/>
                <a:gd name="connsiteX3" fmla="*/ 1240155 w 1240155"/>
                <a:gd name="connsiteY3" fmla="*/ 70950 h 322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0155" h="322809">
                  <a:moveTo>
                    <a:pt x="0" y="202395"/>
                  </a:moveTo>
                  <a:cubicBezTo>
                    <a:pt x="84772" y="92381"/>
                    <a:pt x="169545" y="-17632"/>
                    <a:pt x="302895" y="2370"/>
                  </a:cubicBezTo>
                  <a:cubicBezTo>
                    <a:pt x="436245" y="22372"/>
                    <a:pt x="643890" y="310980"/>
                    <a:pt x="800100" y="322410"/>
                  </a:cubicBezTo>
                  <a:cubicBezTo>
                    <a:pt x="956310" y="333840"/>
                    <a:pt x="1160145" y="96667"/>
                    <a:pt x="1240155" y="70950"/>
                  </a:cubicBezTo>
                </a:path>
              </a:pathLst>
            </a:cu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99" name="TextBox 4098">
                  <a:extLst>
                    <a:ext uri="{FF2B5EF4-FFF2-40B4-BE49-F238E27FC236}">
                      <a16:creationId xmlns:a16="http://schemas.microsoft.com/office/drawing/2014/main" id="{1F8EA69C-9022-FF41-B6B1-A7C6AA177984}"/>
                    </a:ext>
                  </a:extLst>
                </p:cNvPr>
                <p:cNvSpPr txBox="1"/>
                <p:nvPr/>
              </p:nvSpPr>
              <p:spPr>
                <a:xfrm>
                  <a:off x="1019005" y="15115846"/>
                  <a:ext cx="310983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𝐇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4099" name="TextBox 4098">
                  <a:extLst>
                    <a:ext uri="{FF2B5EF4-FFF2-40B4-BE49-F238E27FC236}">
                      <a16:creationId xmlns:a16="http://schemas.microsoft.com/office/drawing/2014/main" id="{1F8EA69C-9022-FF41-B6B1-A7C6AA17798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9005" y="15115846"/>
                  <a:ext cx="310983" cy="369332"/>
                </a:xfrm>
                <a:prstGeom prst="rect">
                  <a:avLst/>
                </a:prstGeom>
                <a:blipFill>
                  <a:blip r:embed="rId23"/>
                  <a:stretch>
                    <a:fillRect l="-15385" r="-15385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TextBox 190">
                  <a:extLst>
                    <a:ext uri="{FF2B5EF4-FFF2-40B4-BE49-F238E27FC236}">
                      <a16:creationId xmlns:a16="http://schemas.microsoft.com/office/drawing/2014/main" id="{0DFB7FD5-B2AF-7E4F-B785-3157D9E81226}"/>
                    </a:ext>
                  </a:extLst>
                </p:cNvPr>
                <p:cNvSpPr txBox="1"/>
                <p:nvPr/>
              </p:nvSpPr>
              <p:spPr>
                <a:xfrm>
                  <a:off x="1178215" y="16205512"/>
                  <a:ext cx="388761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𝐖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191" name="TextBox 190">
                  <a:extLst>
                    <a:ext uri="{FF2B5EF4-FFF2-40B4-BE49-F238E27FC236}">
                      <a16:creationId xmlns:a16="http://schemas.microsoft.com/office/drawing/2014/main" id="{0DFB7FD5-B2AF-7E4F-B785-3157D9E8122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8215" y="16205512"/>
                  <a:ext cx="388761" cy="369332"/>
                </a:xfrm>
                <a:prstGeom prst="rect">
                  <a:avLst/>
                </a:prstGeom>
                <a:blipFill>
                  <a:blip r:embed="rId24"/>
                  <a:stretch>
                    <a:fillRect l="-12903" r="-16129" b="-689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TextBox 191">
                  <a:extLst>
                    <a:ext uri="{FF2B5EF4-FFF2-40B4-BE49-F238E27FC236}">
                      <a16:creationId xmlns:a16="http://schemas.microsoft.com/office/drawing/2014/main" id="{158971F8-E819-BA49-B461-CB8EDECF6BB9}"/>
                    </a:ext>
                  </a:extLst>
                </p:cNvPr>
                <p:cNvSpPr txBox="1"/>
                <p:nvPr/>
              </p:nvSpPr>
              <p:spPr>
                <a:xfrm>
                  <a:off x="2540260" y="16538648"/>
                  <a:ext cx="28693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𝐓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192" name="TextBox 191">
                  <a:extLst>
                    <a:ext uri="{FF2B5EF4-FFF2-40B4-BE49-F238E27FC236}">
                      <a16:creationId xmlns:a16="http://schemas.microsoft.com/office/drawing/2014/main" id="{158971F8-E819-BA49-B461-CB8EDECF6B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0260" y="16538648"/>
                  <a:ext cx="286938" cy="369332"/>
                </a:xfrm>
                <a:prstGeom prst="rect">
                  <a:avLst/>
                </a:prstGeom>
                <a:blipFill>
                  <a:blip r:embed="rId25"/>
                  <a:stretch>
                    <a:fillRect l="-16667" r="-16667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379EA881-3363-3D4D-BDD7-C4D21251756A}"/>
              </a:ext>
            </a:extLst>
          </p:cNvPr>
          <p:cNvGrpSpPr/>
          <p:nvPr/>
        </p:nvGrpSpPr>
        <p:grpSpPr>
          <a:xfrm>
            <a:off x="4468500" y="17249937"/>
            <a:ext cx="2320173" cy="1275325"/>
            <a:chOff x="1019005" y="14786908"/>
            <a:chExt cx="2638594" cy="2465843"/>
          </a:xfrm>
        </p:grpSpPr>
        <p:sp>
          <p:nvSpPr>
            <p:cNvPr id="201" name="Cube 200">
              <a:extLst>
                <a:ext uri="{FF2B5EF4-FFF2-40B4-BE49-F238E27FC236}">
                  <a16:creationId xmlns:a16="http://schemas.microsoft.com/office/drawing/2014/main" id="{6F51235F-2722-CB49-B67C-CAC3F40272BD}"/>
                </a:ext>
              </a:extLst>
            </p:cNvPr>
            <p:cNvSpPr/>
            <p:nvPr/>
          </p:nvSpPr>
          <p:spPr>
            <a:xfrm flipH="1">
              <a:off x="1371599" y="14786908"/>
              <a:ext cx="2286000" cy="1672291"/>
            </a:xfrm>
            <a:prstGeom prst="cube">
              <a:avLst>
                <a:gd name="adj" fmla="val 30705"/>
              </a:avLst>
            </a:prstGeom>
            <a:solidFill>
              <a:schemeClr val="accent3"/>
            </a:solidFill>
            <a:ln w="127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02" name="Freeform 201">
              <a:extLst>
                <a:ext uri="{FF2B5EF4-FFF2-40B4-BE49-F238E27FC236}">
                  <a16:creationId xmlns:a16="http://schemas.microsoft.com/office/drawing/2014/main" id="{B4BCBB49-B3AB-FA46-9AE4-8CDD5ABC3E68}"/>
                </a:ext>
              </a:extLst>
            </p:cNvPr>
            <p:cNvSpPr/>
            <p:nvPr/>
          </p:nvSpPr>
          <p:spPr>
            <a:xfrm>
              <a:off x="2057400" y="15733269"/>
              <a:ext cx="1240155" cy="170409"/>
            </a:xfrm>
            <a:custGeom>
              <a:avLst/>
              <a:gdLst>
                <a:gd name="connsiteX0" fmla="*/ 0 w 1240155"/>
                <a:gd name="connsiteY0" fmla="*/ 202395 h 322809"/>
                <a:gd name="connsiteX1" fmla="*/ 302895 w 1240155"/>
                <a:gd name="connsiteY1" fmla="*/ 2370 h 322809"/>
                <a:gd name="connsiteX2" fmla="*/ 800100 w 1240155"/>
                <a:gd name="connsiteY2" fmla="*/ 322410 h 322809"/>
                <a:gd name="connsiteX3" fmla="*/ 1240155 w 1240155"/>
                <a:gd name="connsiteY3" fmla="*/ 70950 h 322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0155" h="322809">
                  <a:moveTo>
                    <a:pt x="0" y="202395"/>
                  </a:moveTo>
                  <a:cubicBezTo>
                    <a:pt x="84772" y="92381"/>
                    <a:pt x="169545" y="-17632"/>
                    <a:pt x="302895" y="2370"/>
                  </a:cubicBezTo>
                  <a:cubicBezTo>
                    <a:pt x="436245" y="22372"/>
                    <a:pt x="643890" y="310980"/>
                    <a:pt x="800100" y="322410"/>
                  </a:cubicBezTo>
                  <a:cubicBezTo>
                    <a:pt x="956310" y="333840"/>
                    <a:pt x="1160145" y="96667"/>
                    <a:pt x="1240155" y="70950"/>
                  </a:cubicBezTo>
                </a:path>
              </a:pathLst>
            </a:custGeom>
            <a:ln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3" name="TextBox 202">
                  <a:extLst>
                    <a:ext uri="{FF2B5EF4-FFF2-40B4-BE49-F238E27FC236}">
                      <a16:creationId xmlns:a16="http://schemas.microsoft.com/office/drawing/2014/main" id="{40E3E591-AAFA-F24E-9381-85A55898056C}"/>
                    </a:ext>
                  </a:extLst>
                </p:cNvPr>
                <p:cNvSpPr txBox="1"/>
                <p:nvPr/>
              </p:nvSpPr>
              <p:spPr>
                <a:xfrm>
                  <a:off x="1019005" y="15115845"/>
                  <a:ext cx="318053" cy="7141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𝐡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203" name="TextBox 202">
                  <a:extLst>
                    <a:ext uri="{FF2B5EF4-FFF2-40B4-BE49-F238E27FC236}">
                      <a16:creationId xmlns:a16="http://schemas.microsoft.com/office/drawing/2014/main" id="{40E3E591-AAFA-F24E-9381-85A5589805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9005" y="15115845"/>
                  <a:ext cx="318053" cy="714104"/>
                </a:xfrm>
                <a:prstGeom prst="rect">
                  <a:avLst/>
                </a:prstGeom>
                <a:blipFill>
                  <a:blip r:embed="rId26"/>
                  <a:stretch>
                    <a:fillRect l="-17391" r="-21739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E66E0028-A4C0-514A-B61C-8F92021453A5}"/>
                    </a:ext>
                  </a:extLst>
                </p:cNvPr>
                <p:cNvSpPr txBox="1"/>
                <p:nvPr/>
              </p:nvSpPr>
              <p:spPr>
                <a:xfrm>
                  <a:off x="1178215" y="16205510"/>
                  <a:ext cx="379184" cy="7141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𝐰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E66E0028-A4C0-514A-B61C-8F92021453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8215" y="16205510"/>
                  <a:ext cx="379184" cy="714104"/>
                </a:xfrm>
                <a:prstGeom prst="rect">
                  <a:avLst/>
                </a:prstGeom>
                <a:blipFill>
                  <a:blip r:embed="rId27"/>
                  <a:stretch>
                    <a:fillRect l="-7143" r="-714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TextBox 204">
                  <a:extLst>
                    <a:ext uri="{FF2B5EF4-FFF2-40B4-BE49-F238E27FC236}">
                      <a16:creationId xmlns:a16="http://schemas.microsoft.com/office/drawing/2014/main" id="{8F94F114-F77C-9640-8C23-FB23B393CF62}"/>
                    </a:ext>
                  </a:extLst>
                </p:cNvPr>
                <p:cNvSpPr txBox="1"/>
                <p:nvPr/>
              </p:nvSpPr>
              <p:spPr>
                <a:xfrm>
                  <a:off x="2540261" y="16538647"/>
                  <a:ext cx="326317" cy="7141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𝐓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205" name="TextBox 204">
                  <a:extLst>
                    <a:ext uri="{FF2B5EF4-FFF2-40B4-BE49-F238E27FC236}">
                      <a16:creationId xmlns:a16="http://schemas.microsoft.com/office/drawing/2014/main" id="{8F94F114-F77C-9640-8C23-FB23B393CF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0261" y="16538647"/>
                  <a:ext cx="326317" cy="714104"/>
                </a:xfrm>
                <a:prstGeom prst="rect">
                  <a:avLst/>
                </a:prstGeom>
                <a:blipFill>
                  <a:blip r:embed="rId28"/>
                  <a:stretch>
                    <a:fillRect l="-21739" r="-17391" b="-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36207124-DF84-C644-921D-51366070BDA5}"/>
              </a:ext>
            </a:extLst>
          </p:cNvPr>
          <p:cNvGrpSpPr/>
          <p:nvPr/>
        </p:nvGrpSpPr>
        <p:grpSpPr>
          <a:xfrm>
            <a:off x="4451596" y="15116986"/>
            <a:ext cx="2320173" cy="1275325"/>
            <a:chOff x="1019005" y="14786908"/>
            <a:chExt cx="2638594" cy="2465843"/>
          </a:xfrm>
        </p:grpSpPr>
        <p:sp>
          <p:nvSpPr>
            <p:cNvPr id="207" name="Cube 206">
              <a:extLst>
                <a:ext uri="{FF2B5EF4-FFF2-40B4-BE49-F238E27FC236}">
                  <a16:creationId xmlns:a16="http://schemas.microsoft.com/office/drawing/2014/main" id="{E26E3A43-4C55-6D46-907C-450F593FD746}"/>
                </a:ext>
              </a:extLst>
            </p:cNvPr>
            <p:cNvSpPr/>
            <p:nvPr/>
          </p:nvSpPr>
          <p:spPr>
            <a:xfrm flipH="1">
              <a:off x="1371599" y="14786908"/>
              <a:ext cx="2286000" cy="1672291"/>
            </a:xfrm>
            <a:prstGeom prst="cube">
              <a:avLst>
                <a:gd name="adj" fmla="val 30705"/>
              </a:avLst>
            </a:prstGeom>
            <a:solidFill>
              <a:schemeClr val="accent6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08" name="Freeform 207">
              <a:extLst>
                <a:ext uri="{FF2B5EF4-FFF2-40B4-BE49-F238E27FC236}">
                  <a16:creationId xmlns:a16="http://schemas.microsoft.com/office/drawing/2014/main" id="{F7AE62D4-4CAA-A944-9055-5823B805C409}"/>
                </a:ext>
              </a:extLst>
            </p:cNvPr>
            <p:cNvSpPr/>
            <p:nvPr/>
          </p:nvSpPr>
          <p:spPr>
            <a:xfrm>
              <a:off x="2057400" y="15733269"/>
              <a:ext cx="1240155" cy="170409"/>
            </a:xfrm>
            <a:custGeom>
              <a:avLst/>
              <a:gdLst>
                <a:gd name="connsiteX0" fmla="*/ 0 w 1240155"/>
                <a:gd name="connsiteY0" fmla="*/ 202395 h 322809"/>
                <a:gd name="connsiteX1" fmla="*/ 302895 w 1240155"/>
                <a:gd name="connsiteY1" fmla="*/ 2370 h 322809"/>
                <a:gd name="connsiteX2" fmla="*/ 800100 w 1240155"/>
                <a:gd name="connsiteY2" fmla="*/ 322410 h 322809"/>
                <a:gd name="connsiteX3" fmla="*/ 1240155 w 1240155"/>
                <a:gd name="connsiteY3" fmla="*/ 70950 h 322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0155" h="322809">
                  <a:moveTo>
                    <a:pt x="0" y="202395"/>
                  </a:moveTo>
                  <a:cubicBezTo>
                    <a:pt x="84772" y="92381"/>
                    <a:pt x="169545" y="-17632"/>
                    <a:pt x="302895" y="2370"/>
                  </a:cubicBezTo>
                  <a:cubicBezTo>
                    <a:pt x="436245" y="22372"/>
                    <a:pt x="643890" y="310980"/>
                    <a:pt x="800100" y="322410"/>
                  </a:cubicBezTo>
                  <a:cubicBezTo>
                    <a:pt x="956310" y="333840"/>
                    <a:pt x="1160145" y="96667"/>
                    <a:pt x="1240155" y="70950"/>
                  </a:cubicBezTo>
                </a:path>
              </a:pathLst>
            </a:custGeom>
            <a:ln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9" name="TextBox 208">
                  <a:extLst>
                    <a:ext uri="{FF2B5EF4-FFF2-40B4-BE49-F238E27FC236}">
                      <a16:creationId xmlns:a16="http://schemas.microsoft.com/office/drawing/2014/main" id="{25C3F5FD-9780-C14C-B794-32D00D94D537}"/>
                    </a:ext>
                  </a:extLst>
                </p:cNvPr>
                <p:cNvSpPr txBox="1"/>
                <p:nvPr/>
              </p:nvSpPr>
              <p:spPr>
                <a:xfrm>
                  <a:off x="1019005" y="15115845"/>
                  <a:ext cx="318053" cy="7141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𝐡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209" name="TextBox 208">
                  <a:extLst>
                    <a:ext uri="{FF2B5EF4-FFF2-40B4-BE49-F238E27FC236}">
                      <a16:creationId xmlns:a16="http://schemas.microsoft.com/office/drawing/2014/main" id="{25C3F5FD-9780-C14C-B794-32D00D94D53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9005" y="15115845"/>
                  <a:ext cx="318053" cy="714104"/>
                </a:xfrm>
                <a:prstGeom prst="rect">
                  <a:avLst/>
                </a:prstGeom>
                <a:blipFill>
                  <a:blip r:embed="rId29"/>
                  <a:stretch>
                    <a:fillRect l="-17391" r="-1739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96811CD3-A842-1D48-8A90-0AB41390C6A2}"/>
                    </a:ext>
                  </a:extLst>
                </p:cNvPr>
                <p:cNvSpPr txBox="1"/>
                <p:nvPr/>
              </p:nvSpPr>
              <p:spPr>
                <a:xfrm>
                  <a:off x="1178215" y="16205510"/>
                  <a:ext cx="379184" cy="7141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𝐰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96811CD3-A842-1D48-8A90-0AB41390C6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8215" y="16205510"/>
                  <a:ext cx="379184" cy="714104"/>
                </a:xfrm>
                <a:prstGeom prst="rect">
                  <a:avLst/>
                </a:prstGeom>
                <a:blipFill>
                  <a:blip r:embed="rId30"/>
                  <a:stretch>
                    <a:fillRect l="-7407" r="-1111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1" name="TextBox 210">
                  <a:extLst>
                    <a:ext uri="{FF2B5EF4-FFF2-40B4-BE49-F238E27FC236}">
                      <a16:creationId xmlns:a16="http://schemas.microsoft.com/office/drawing/2014/main" id="{8F757C11-E062-2049-8B02-00C9753D60BF}"/>
                    </a:ext>
                  </a:extLst>
                </p:cNvPr>
                <p:cNvSpPr txBox="1"/>
                <p:nvPr/>
              </p:nvSpPr>
              <p:spPr>
                <a:xfrm>
                  <a:off x="2540261" y="16538647"/>
                  <a:ext cx="326317" cy="7141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𝐓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211" name="TextBox 210">
                  <a:extLst>
                    <a:ext uri="{FF2B5EF4-FFF2-40B4-BE49-F238E27FC236}">
                      <a16:creationId xmlns:a16="http://schemas.microsoft.com/office/drawing/2014/main" id="{8F757C11-E062-2049-8B02-00C9753D60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0261" y="16538647"/>
                  <a:ext cx="326317" cy="714104"/>
                </a:xfrm>
                <a:prstGeom prst="rect">
                  <a:avLst/>
                </a:prstGeom>
                <a:blipFill>
                  <a:blip r:embed="rId31"/>
                  <a:stretch>
                    <a:fillRect l="-16667" r="-16667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01" name="TextBox 4100">
                <a:extLst>
                  <a:ext uri="{FF2B5EF4-FFF2-40B4-BE49-F238E27FC236}">
                    <a16:creationId xmlns:a16="http://schemas.microsoft.com/office/drawing/2014/main" id="{D311EF9F-95AD-8C4F-9094-4527CA6D4FBE}"/>
                  </a:ext>
                </a:extLst>
              </p:cNvPr>
              <p:cNvSpPr txBox="1"/>
              <p:nvPr/>
            </p:nvSpPr>
            <p:spPr>
              <a:xfrm>
                <a:off x="5798073" y="16508954"/>
                <a:ext cx="24045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4101" name="TextBox 4100">
                <a:extLst>
                  <a:ext uri="{FF2B5EF4-FFF2-40B4-BE49-F238E27FC236}">
                    <a16:creationId xmlns:a16="http://schemas.microsoft.com/office/drawing/2014/main" id="{D311EF9F-95AD-8C4F-9094-4527CA6D4F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8073" y="16508954"/>
                <a:ext cx="240450" cy="492443"/>
              </a:xfrm>
              <a:prstGeom prst="rect">
                <a:avLst/>
              </a:prstGeom>
              <a:blipFill>
                <a:blip r:embed="rId32"/>
                <a:stretch>
                  <a:fillRect l="-31579" r="-26316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06" name="Group 4105">
            <a:extLst>
              <a:ext uri="{FF2B5EF4-FFF2-40B4-BE49-F238E27FC236}">
                <a16:creationId xmlns:a16="http://schemas.microsoft.com/office/drawing/2014/main" id="{786E5772-EE15-424C-8170-31202E03A50B}"/>
              </a:ext>
            </a:extLst>
          </p:cNvPr>
          <p:cNvGrpSpPr/>
          <p:nvPr/>
        </p:nvGrpSpPr>
        <p:grpSpPr>
          <a:xfrm>
            <a:off x="7937616" y="16315462"/>
            <a:ext cx="1090495" cy="679535"/>
            <a:chOff x="7632816" y="15490729"/>
            <a:chExt cx="1090495" cy="679535"/>
          </a:xfrm>
        </p:grpSpPr>
        <p:sp>
          <p:nvSpPr>
            <p:cNvPr id="213" name="Freeform 212">
              <a:extLst>
                <a:ext uri="{FF2B5EF4-FFF2-40B4-BE49-F238E27FC236}">
                  <a16:creationId xmlns:a16="http://schemas.microsoft.com/office/drawing/2014/main" id="{D7C01D57-F0B3-F04E-9489-0C9772F47340}"/>
                </a:ext>
              </a:extLst>
            </p:cNvPr>
            <p:cNvSpPr/>
            <p:nvPr/>
          </p:nvSpPr>
          <p:spPr>
            <a:xfrm>
              <a:off x="7632816" y="15490729"/>
              <a:ext cx="1090495" cy="88135"/>
            </a:xfrm>
            <a:custGeom>
              <a:avLst/>
              <a:gdLst>
                <a:gd name="connsiteX0" fmla="*/ 0 w 1240155"/>
                <a:gd name="connsiteY0" fmla="*/ 202395 h 322809"/>
                <a:gd name="connsiteX1" fmla="*/ 302895 w 1240155"/>
                <a:gd name="connsiteY1" fmla="*/ 2370 h 322809"/>
                <a:gd name="connsiteX2" fmla="*/ 800100 w 1240155"/>
                <a:gd name="connsiteY2" fmla="*/ 322410 h 322809"/>
                <a:gd name="connsiteX3" fmla="*/ 1240155 w 1240155"/>
                <a:gd name="connsiteY3" fmla="*/ 70950 h 322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0155" h="322809">
                  <a:moveTo>
                    <a:pt x="0" y="202395"/>
                  </a:moveTo>
                  <a:cubicBezTo>
                    <a:pt x="84772" y="92381"/>
                    <a:pt x="169545" y="-17632"/>
                    <a:pt x="302895" y="2370"/>
                  </a:cubicBezTo>
                  <a:cubicBezTo>
                    <a:pt x="436245" y="22372"/>
                    <a:pt x="643890" y="310980"/>
                    <a:pt x="800100" y="322410"/>
                  </a:cubicBezTo>
                  <a:cubicBezTo>
                    <a:pt x="956310" y="333840"/>
                    <a:pt x="1160145" y="96667"/>
                    <a:pt x="1240155" y="70950"/>
                  </a:cubicBezTo>
                </a:path>
              </a:pathLst>
            </a:custGeom>
            <a:ln w="38100"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 213">
              <a:extLst>
                <a:ext uri="{FF2B5EF4-FFF2-40B4-BE49-F238E27FC236}">
                  <a16:creationId xmlns:a16="http://schemas.microsoft.com/office/drawing/2014/main" id="{03950504-A1AD-A346-BAAD-EA51C0A82AF3}"/>
                </a:ext>
              </a:extLst>
            </p:cNvPr>
            <p:cNvSpPr/>
            <p:nvPr/>
          </p:nvSpPr>
          <p:spPr>
            <a:xfrm>
              <a:off x="7632816" y="16082129"/>
              <a:ext cx="1090495" cy="88135"/>
            </a:xfrm>
            <a:custGeom>
              <a:avLst/>
              <a:gdLst>
                <a:gd name="connsiteX0" fmla="*/ 0 w 1240155"/>
                <a:gd name="connsiteY0" fmla="*/ 202395 h 322809"/>
                <a:gd name="connsiteX1" fmla="*/ 302895 w 1240155"/>
                <a:gd name="connsiteY1" fmla="*/ 2370 h 322809"/>
                <a:gd name="connsiteX2" fmla="*/ 800100 w 1240155"/>
                <a:gd name="connsiteY2" fmla="*/ 322410 h 322809"/>
                <a:gd name="connsiteX3" fmla="*/ 1240155 w 1240155"/>
                <a:gd name="connsiteY3" fmla="*/ 70950 h 322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0155" h="322809">
                  <a:moveTo>
                    <a:pt x="0" y="202395"/>
                  </a:moveTo>
                  <a:cubicBezTo>
                    <a:pt x="84772" y="92381"/>
                    <a:pt x="169545" y="-17632"/>
                    <a:pt x="302895" y="2370"/>
                  </a:cubicBezTo>
                  <a:cubicBezTo>
                    <a:pt x="436245" y="22372"/>
                    <a:pt x="643890" y="310980"/>
                    <a:pt x="800100" y="322410"/>
                  </a:cubicBezTo>
                  <a:cubicBezTo>
                    <a:pt x="956310" y="333840"/>
                    <a:pt x="1160145" y="96667"/>
                    <a:pt x="1240155" y="70950"/>
                  </a:cubicBezTo>
                </a:path>
              </a:pathLst>
            </a:custGeom>
            <a:ln w="38100"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03" name="Straight Connector 4102">
              <a:extLst>
                <a:ext uri="{FF2B5EF4-FFF2-40B4-BE49-F238E27FC236}">
                  <a16:creationId xmlns:a16="http://schemas.microsoft.com/office/drawing/2014/main" id="{92BFFED8-5086-2B42-B2E0-899B0DFAF7ED}"/>
                </a:ext>
              </a:extLst>
            </p:cNvPr>
            <p:cNvCxnSpPr>
              <a:stCxn id="213" idx="0"/>
              <a:endCxn id="214" idx="0"/>
            </p:cNvCxnSpPr>
            <p:nvPr/>
          </p:nvCxnSpPr>
          <p:spPr>
            <a:xfrm>
              <a:off x="7632816" y="15545988"/>
              <a:ext cx="0" cy="591400"/>
            </a:xfrm>
            <a:prstGeom prst="line">
              <a:avLst/>
            </a:prstGeom>
            <a:ln w="38100"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5" name="Straight Connector 4104">
              <a:extLst>
                <a:ext uri="{FF2B5EF4-FFF2-40B4-BE49-F238E27FC236}">
                  <a16:creationId xmlns:a16="http://schemas.microsoft.com/office/drawing/2014/main" id="{F31DC6C0-872D-C843-9E34-F7058B109DA5}"/>
                </a:ext>
              </a:extLst>
            </p:cNvPr>
            <p:cNvCxnSpPr>
              <a:stCxn id="213" idx="3"/>
              <a:endCxn id="214" idx="3"/>
            </p:cNvCxnSpPr>
            <p:nvPr/>
          </p:nvCxnSpPr>
          <p:spPr>
            <a:xfrm>
              <a:off x="8723311" y="15510100"/>
              <a:ext cx="0" cy="591400"/>
            </a:xfrm>
            <a:prstGeom prst="line">
              <a:avLst/>
            </a:prstGeom>
            <a:ln w="38100"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0" name="TextBox 219">
            <a:extLst>
              <a:ext uri="{FF2B5EF4-FFF2-40B4-BE49-F238E27FC236}">
                <a16:creationId xmlns:a16="http://schemas.microsoft.com/office/drawing/2014/main" id="{0648D03F-76E7-7E4A-B686-7960A8BFE92D}"/>
              </a:ext>
            </a:extLst>
          </p:cNvPr>
          <p:cNvSpPr txBox="1"/>
          <p:nvPr/>
        </p:nvSpPr>
        <p:spPr>
          <a:xfrm>
            <a:off x="914400" y="14782800"/>
            <a:ext cx="2479384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with an example trajectory span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frames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D24873DD-0D58-F944-BA9C-38B954BCC5FA}"/>
              </a:ext>
            </a:extLst>
          </p:cNvPr>
          <p:cNvSpPr txBox="1"/>
          <p:nvPr/>
        </p:nvSpPr>
        <p:spPr>
          <a:xfrm>
            <a:off x="4571041" y="14325600"/>
            <a:ext cx="2292342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Feature Maps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43A8A3ED-16AA-AF44-A073-796EB3FF26A6}"/>
              </a:ext>
            </a:extLst>
          </p:cNvPr>
          <p:cNvSpPr txBox="1"/>
          <p:nvPr/>
        </p:nvSpPr>
        <p:spPr>
          <a:xfrm>
            <a:off x="10207755" y="14325600"/>
            <a:ext cx="3285028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Trajectory Descriptors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08" name="TextBox 4107">
                <a:extLst>
                  <a:ext uri="{FF2B5EF4-FFF2-40B4-BE49-F238E27FC236}">
                    <a16:creationId xmlns:a16="http://schemas.microsoft.com/office/drawing/2014/main" id="{4100E8A7-C904-0447-8EBE-E9A4AA5FE46C}"/>
                  </a:ext>
                </a:extLst>
              </p:cNvPr>
              <p:cNvSpPr txBox="1"/>
              <p:nvPr/>
            </p:nvSpPr>
            <p:spPr>
              <a:xfrm>
                <a:off x="7549924" y="16396793"/>
                <a:ext cx="36407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108" name="TextBox 4107">
                <a:extLst>
                  <a:ext uri="{FF2B5EF4-FFF2-40B4-BE49-F238E27FC236}">
                    <a16:creationId xmlns:a16="http://schemas.microsoft.com/office/drawing/2014/main" id="{4100E8A7-C904-0447-8EBE-E9A4AA5FE4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9924" y="16396793"/>
                <a:ext cx="364074" cy="492443"/>
              </a:xfrm>
              <a:prstGeom prst="rect">
                <a:avLst/>
              </a:prstGeom>
              <a:blipFill>
                <a:blip r:embed="rId33"/>
                <a:stretch>
                  <a:fillRect l="-16667" r="-16667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4" name="TextBox 223">
                <a:extLst>
                  <a:ext uri="{FF2B5EF4-FFF2-40B4-BE49-F238E27FC236}">
                    <a16:creationId xmlns:a16="http://schemas.microsoft.com/office/drawing/2014/main" id="{6EB5DB9F-E336-0347-B8E8-5E8D905416D1}"/>
                  </a:ext>
                </a:extLst>
              </p:cNvPr>
              <p:cNvSpPr txBox="1"/>
              <p:nvPr/>
            </p:nvSpPr>
            <p:spPr>
              <a:xfrm>
                <a:off x="8312752" y="17024279"/>
                <a:ext cx="34022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4" name="TextBox 223">
                <a:extLst>
                  <a:ext uri="{FF2B5EF4-FFF2-40B4-BE49-F238E27FC236}">
                    <a16:creationId xmlns:a16="http://schemas.microsoft.com/office/drawing/2014/main" id="{6EB5DB9F-E336-0347-B8E8-5E8D905416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2752" y="17024279"/>
                <a:ext cx="340221" cy="492443"/>
              </a:xfrm>
              <a:prstGeom prst="rect">
                <a:avLst/>
              </a:prstGeom>
              <a:blipFill>
                <a:blip r:embed="rId34"/>
                <a:stretch>
                  <a:fillRect l="-22222" r="-18519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11" name="Straight Arrow Connector 4110">
            <a:extLst>
              <a:ext uri="{FF2B5EF4-FFF2-40B4-BE49-F238E27FC236}">
                <a16:creationId xmlns:a16="http://schemas.microsoft.com/office/drawing/2014/main" id="{C9DFC5C5-8492-E345-838B-551BCAC3D842}"/>
              </a:ext>
            </a:extLst>
          </p:cNvPr>
          <p:cNvCxnSpPr>
            <a:cxnSpLocks/>
          </p:cNvCxnSpPr>
          <p:nvPr/>
        </p:nvCxnSpPr>
        <p:spPr>
          <a:xfrm>
            <a:off x="9757427" y="16014435"/>
            <a:ext cx="1308577" cy="722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20F18772-B3EC-504E-B07F-85D0E1980E05}"/>
              </a:ext>
            </a:extLst>
          </p:cNvPr>
          <p:cNvCxnSpPr>
            <a:cxnSpLocks/>
          </p:cNvCxnSpPr>
          <p:nvPr/>
        </p:nvCxnSpPr>
        <p:spPr>
          <a:xfrm>
            <a:off x="9757427" y="17589403"/>
            <a:ext cx="1308577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114" name="Rectangle 4113">
            <a:extLst>
              <a:ext uri="{FF2B5EF4-FFF2-40B4-BE49-F238E27FC236}">
                <a16:creationId xmlns:a16="http://schemas.microsoft.com/office/drawing/2014/main" id="{1EF3D55B-6B1D-0349-B5CB-5D3EAB024175}"/>
              </a:ext>
            </a:extLst>
          </p:cNvPr>
          <p:cNvSpPr/>
          <p:nvPr/>
        </p:nvSpPr>
        <p:spPr>
          <a:xfrm>
            <a:off x="11760623" y="15697200"/>
            <a:ext cx="114300" cy="63519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336AE63A-FB3C-4546-8B19-19171836C229}"/>
              </a:ext>
            </a:extLst>
          </p:cNvPr>
          <p:cNvSpPr/>
          <p:nvPr/>
        </p:nvSpPr>
        <p:spPr>
          <a:xfrm>
            <a:off x="11760623" y="17271807"/>
            <a:ext cx="114300" cy="63519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682EF1CD-0EB4-7946-BF81-82C89E8783D5}"/>
                  </a:ext>
                </a:extLst>
              </p:cNvPr>
              <p:cNvSpPr txBox="1"/>
              <p:nvPr/>
            </p:nvSpPr>
            <p:spPr>
              <a:xfrm>
                <a:off x="12109791" y="15799353"/>
                <a:ext cx="8495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𝐓𝐃𝐃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682EF1CD-0EB4-7946-BF81-82C89E8783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09791" y="15799353"/>
                <a:ext cx="849592" cy="430887"/>
              </a:xfrm>
              <a:prstGeom prst="rect">
                <a:avLst/>
              </a:prstGeom>
              <a:blipFill>
                <a:blip r:embed="rId35"/>
                <a:stretch>
                  <a:fillRect l="-7463" r="-7463" b="-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8D23A17F-09B9-4C43-AE67-08F92590B012}"/>
                  </a:ext>
                </a:extLst>
              </p:cNvPr>
              <p:cNvSpPr txBox="1"/>
              <p:nvPr/>
            </p:nvSpPr>
            <p:spPr>
              <a:xfrm>
                <a:off x="12112545" y="17369033"/>
                <a:ext cx="75982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𝐄𝐄𝐓</m:t>
                      </m:r>
                    </m:oMath>
                  </m:oMathPara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8D23A17F-09B9-4C43-AE67-08F92590B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2545" y="17369033"/>
                <a:ext cx="759823" cy="430887"/>
              </a:xfrm>
              <a:prstGeom prst="rect">
                <a:avLst/>
              </a:prstGeom>
              <a:blipFill>
                <a:blip r:embed="rId36"/>
                <a:stretch>
                  <a:fillRect l="-8197" r="-8197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4" name="TextBox 133">
            <a:extLst>
              <a:ext uri="{FF2B5EF4-FFF2-40B4-BE49-F238E27FC236}">
                <a16:creationId xmlns:a16="http://schemas.microsoft.com/office/drawing/2014/main" id="{3D316B7E-EFA8-4849-B7AD-F65EF86281A8}"/>
              </a:ext>
            </a:extLst>
          </p:cNvPr>
          <p:cNvSpPr txBox="1"/>
          <p:nvPr/>
        </p:nvSpPr>
        <p:spPr>
          <a:xfrm>
            <a:off x="838200" y="14325600"/>
            <a:ext cx="2638594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Input Video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9F3F4BD-AD74-E843-ACEA-DD7F6BC599B6}"/>
              </a:ext>
            </a:extLst>
          </p:cNvPr>
          <p:cNvCxnSpPr>
            <a:cxnSpLocks/>
            <a:stCxn id="4097" idx="1"/>
            <a:endCxn id="208" idx="1"/>
          </p:cNvCxnSpPr>
          <p:nvPr/>
        </p:nvCxnSpPr>
        <p:spPr>
          <a:xfrm flipV="1">
            <a:off x="2214768" y="15607087"/>
            <a:ext cx="3416253" cy="1076053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FF0D7A91-D653-5E4B-878D-99341CE2F240}"/>
              </a:ext>
            </a:extLst>
          </p:cNvPr>
          <p:cNvCxnSpPr>
            <a:cxnSpLocks/>
            <a:stCxn id="4097" idx="1"/>
            <a:endCxn id="202" idx="1"/>
          </p:cNvCxnSpPr>
          <p:nvPr/>
        </p:nvCxnSpPr>
        <p:spPr>
          <a:xfrm>
            <a:off x="2214768" y="16683140"/>
            <a:ext cx="3433157" cy="1056898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" name="TextBox 152">
            <a:extLst>
              <a:ext uri="{FF2B5EF4-FFF2-40B4-BE49-F238E27FC236}">
                <a16:creationId xmlns:a16="http://schemas.microsoft.com/office/drawing/2014/main" id="{A2CA2110-CBC0-B345-BBB1-E46D9F7895EA}"/>
              </a:ext>
            </a:extLst>
          </p:cNvPr>
          <p:cNvSpPr txBox="1"/>
          <p:nvPr/>
        </p:nvSpPr>
        <p:spPr>
          <a:xfrm>
            <a:off x="7144428" y="14325600"/>
            <a:ext cx="2843155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Feature Sequence</a:t>
            </a:r>
          </a:p>
        </p:txBody>
      </p:sp>
      <p:sp>
        <p:nvSpPr>
          <p:cNvPr id="155" name="Right Arrow 154">
            <a:extLst>
              <a:ext uri="{FF2B5EF4-FFF2-40B4-BE49-F238E27FC236}">
                <a16:creationId xmlns:a16="http://schemas.microsoft.com/office/drawing/2014/main" id="{350B48A8-3938-624A-BD7F-ABAB70182AC1}"/>
              </a:ext>
            </a:extLst>
          </p:cNvPr>
          <p:cNvSpPr/>
          <p:nvPr/>
        </p:nvSpPr>
        <p:spPr bwMode="auto">
          <a:xfrm>
            <a:off x="7096670" y="16514788"/>
            <a:ext cx="254315" cy="451664"/>
          </a:xfrm>
          <a:prstGeom prst="rightArrow">
            <a:avLst/>
          </a:prstGeom>
          <a:noFill/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6" name="Right Arrow 155">
            <a:extLst>
              <a:ext uri="{FF2B5EF4-FFF2-40B4-BE49-F238E27FC236}">
                <a16:creationId xmlns:a16="http://schemas.microsoft.com/office/drawing/2014/main" id="{45844FC8-8D7C-0E49-A8BC-1267DBB53E76}"/>
              </a:ext>
            </a:extLst>
          </p:cNvPr>
          <p:cNvSpPr/>
          <p:nvPr/>
        </p:nvSpPr>
        <p:spPr bwMode="auto">
          <a:xfrm>
            <a:off x="3790248" y="16538649"/>
            <a:ext cx="254315" cy="451664"/>
          </a:xfrm>
          <a:prstGeom prst="rightArrow">
            <a:avLst/>
          </a:prstGeom>
          <a:noFill/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4118" name="Table 4117">
            <a:extLst>
              <a:ext uri="{FF2B5EF4-FFF2-40B4-BE49-F238E27FC236}">
                <a16:creationId xmlns:a16="http://schemas.microsoft.com/office/drawing/2014/main" id="{B94A93B5-96B6-8E40-ABB0-A67C5CCD4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368305"/>
              </p:ext>
            </p:extLst>
          </p:nvPr>
        </p:nvGraphicFramePr>
        <p:xfrm>
          <a:off x="29407193" y="6248400"/>
          <a:ext cx="12584215" cy="914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97745">
                  <a:extLst>
                    <a:ext uri="{9D8B030D-6E8A-4147-A177-3AD203B41FA5}">
                      <a16:colId xmlns:a16="http://schemas.microsoft.com/office/drawing/2014/main" val="758394473"/>
                    </a:ext>
                  </a:extLst>
                </a:gridCol>
                <a:gridCol w="1797745">
                  <a:extLst>
                    <a:ext uri="{9D8B030D-6E8A-4147-A177-3AD203B41FA5}">
                      <a16:colId xmlns:a16="http://schemas.microsoft.com/office/drawing/2014/main" val="1954902661"/>
                    </a:ext>
                  </a:extLst>
                </a:gridCol>
                <a:gridCol w="1797745">
                  <a:extLst>
                    <a:ext uri="{9D8B030D-6E8A-4147-A177-3AD203B41FA5}">
                      <a16:colId xmlns:a16="http://schemas.microsoft.com/office/drawing/2014/main" val="1650705150"/>
                    </a:ext>
                  </a:extLst>
                </a:gridCol>
                <a:gridCol w="1797745">
                  <a:extLst>
                    <a:ext uri="{9D8B030D-6E8A-4147-A177-3AD203B41FA5}">
                      <a16:colId xmlns:a16="http://schemas.microsoft.com/office/drawing/2014/main" val="3896879190"/>
                    </a:ext>
                  </a:extLst>
                </a:gridCol>
                <a:gridCol w="1797745">
                  <a:extLst>
                    <a:ext uri="{9D8B030D-6E8A-4147-A177-3AD203B41FA5}">
                      <a16:colId xmlns:a16="http://schemas.microsoft.com/office/drawing/2014/main" val="3773020326"/>
                    </a:ext>
                  </a:extLst>
                </a:gridCol>
                <a:gridCol w="1797745">
                  <a:extLst>
                    <a:ext uri="{9D8B030D-6E8A-4147-A177-3AD203B41FA5}">
                      <a16:colId xmlns:a16="http://schemas.microsoft.com/office/drawing/2014/main" val="2537906902"/>
                    </a:ext>
                  </a:extLst>
                </a:gridCol>
                <a:gridCol w="1797745">
                  <a:extLst>
                    <a:ext uri="{9D8B030D-6E8A-4147-A177-3AD203B41FA5}">
                      <a16:colId xmlns:a16="http://schemas.microsoft.com/office/drawing/2014/main" val="28663992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Rank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EET1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EET2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EET3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EET1+2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EET2+3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EET1+2+3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9836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82.4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78.0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82.3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81.7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82.8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83.4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83.8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358943"/>
                  </a:ext>
                </a:extLst>
              </a:tr>
            </a:tbl>
          </a:graphicData>
        </a:graphic>
      </p:graphicFrame>
      <p:graphicFrame>
        <p:nvGraphicFramePr>
          <p:cNvPr id="4119" name="Table 4118">
            <a:extLst>
              <a:ext uri="{FF2B5EF4-FFF2-40B4-BE49-F238E27FC236}">
                <a16:creationId xmlns:a16="http://schemas.microsoft.com/office/drawing/2014/main" id="{154D78BA-644E-7643-BA61-4EC2773E20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946236"/>
              </p:ext>
            </p:extLst>
          </p:nvPr>
        </p:nvGraphicFramePr>
        <p:xfrm>
          <a:off x="29434640" y="13424568"/>
          <a:ext cx="5284787" cy="518779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49511">
                  <a:extLst>
                    <a:ext uri="{9D8B030D-6E8A-4147-A177-3AD203B41FA5}">
                      <a16:colId xmlns:a16="http://schemas.microsoft.com/office/drawing/2014/main" val="2699566573"/>
                    </a:ext>
                  </a:extLst>
                </a:gridCol>
                <a:gridCol w="2835276">
                  <a:extLst>
                    <a:ext uri="{9D8B030D-6E8A-4147-A177-3AD203B41FA5}">
                      <a16:colId xmlns:a16="http://schemas.microsoft.com/office/drawing/2014/main" val="1152203051"/>
                    </a:ext>
                  </a:extLst>
                </a:gridCol>
              </a:tblGrid>
              <a:tr h="47161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Method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Mean AP (%)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178922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2-stream TSN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*62.6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06338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iDT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64.7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89033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Non-Action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71.0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192274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SSD + RCS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73.6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648123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VideoDarwin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73.7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861281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HRP + iDT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76.7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1512149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TDD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*68.4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943799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TDD + iDT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*76.7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766472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EET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74.5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620992"/>
                  </a:ext>
                </a:extLst>
              </a:tr>
              <a:tr h="471618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EET + iDT 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78.7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893784"/>
                  </a:ext>
                </a:extLst>
              </a:tr>
            </a:tbl>
          </a:graphicData>
        </a:graphic>
      </p:graphicFrame>
      <p:graphicFrame>
        <p:nvGraphicFramePr>
          <p:cNvPr id="162" name="Table 161">
            <a:extLst>
              <a:ext uri="{FF2B5EF4-FFF2-40B4-BE49-F238E27FC236}">
                <a16:creationId xmlns:a16="http://schemas.microsoft.com/office/drawing/2014/main" id="{EFE7AEFD-8BE8-EE49-81FD-489E504AD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565192"/>
              </p:ext>
            </p:extLst>
          </p:nvPr>
        </p:nvGraphicFramePr>
        <p:xfrm>
          <a:off x="35616914" y="13424568"/>
          <a:ext cx="6439629" cy="593023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580030">
                  <a:extLst>
                    <a:ext uri="{9D8B030D-6E8A-4147-A177-3AD203B41FA5}">
                      <a16:colId xmlns:a16="http://schemas.microsoft.com/office/drawing/2014/main" val="2699566573"/>
                    </a:ext>
                  </a:extLst>
                </a:gridCol>
                <a:gridCol w="2859599">
                  <a:extLst>
                    <a:ext uri="{9D8B030D-6E8A-4147-A177-3AD203B41FA5}">
                      <a16:colId xmlns:a16="http://schemas.microsoft.com/office/drawing/2014/main" val="1152203051"/>
                    </a:ext>
                  </a:extLst>
                </a:gridCol>
              </a:tblGrid>
              <a:tr h="53911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Method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Accuracy (%)</a:t>
                      </a:r>
                    </a:p>
                  </a:txBody>
                  <a:tcPr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178922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iDT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85.9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06338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C3D + iDT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90.4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89033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HRP + iDT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91.4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192274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TSN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94.2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648123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I3D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98.0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861281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TDD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90.3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1512149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TDD + iDT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91.5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943799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pPr marL="0" marR="0" lvl="0" indent="0" algn="l" defTabSz="14742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EET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91.8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766472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pPr marL="0" marR="0" lvl="0" indent="0" algn="l" defTabSz="14742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EET + iDT 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92.2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620992"/>
                  </a:ext>
                </a:extLst>
              </a:tr>
              <a:tr h="539112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EET + iDT + TSN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94.5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893784"/>
                  </a:ext>
                </a:extLst>
              </a:tr>
            </a:tbl>
          </a:graphicData>
        </a:graphic>
      </p:graphicFrame>
      <p:sp>
        <p:nvSpPr>
          <p:cNvPr id="165" name="TextBox 164">
            <a:extLst>
              <a:ext uri="{FF2B5EF4-FFF2-40B4-BE49-F238E27FC236}">
                <a16:creationId xmlns:a16="http://schemas.microsoft.com/office/drawing/2014/main" id="{0C1671A8-B52A-2642-A4B5-D2AE4C8F2DE0}"/>
              </a:ext>
            </a:extLst>
          </p:cNvPr>
          <p:cNvSpPr txBox="1"/>
          <p:nvPr/>
        </p:nvSpPr>
        <p:spPr>
          <a:xfrm>
            <a:off x="29949470" y="12877800"/>
            <a:ext cx="4255127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3200" b="1" dirty="0">
                <a:latin typeface="+mn-lt"/>
              </a:rPr>
              <a:t>Hollywood2</a:t>
            </a:r>
            <a:endParaRPr lang="en-US" sz="2400" b="1" dirty="0">
              <a:latin typeface="+mn-lt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2C7145A2-219A-0F45-A63C-D10919293B16}"/>
              </a:ext>
            </a:extLst>
          </p:cNvPr>
          <p:cNvSpPr txBox="1"/>
          <p:nvPr/>
        </p:nvSpPr>
        <p:spPr>
          <a:xfrm>
            <a:off x="35682048" y="12877800"/>
            <a:ext cx="6309360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3200" b="1" dirty="0">
                <a:latin typeface="+mn-lt"/>
              </a:rPr>
              <a:t>UCF101</a:t>
            </a:r>
          </a:p>
        </p:txBody>
      </p:sp>
      <p:grpSp>
        <p:nvGrpSpPr>
          <p:cNvPr id="4121" name="Group 4120">
            <a:extLst>
              <a:ext uri="{FF2B5EF4-FFF2-40B4-BE49-F238E27FC236}">
                <a16:creationId xmlns:a16="http://schemas.microsoft.com/office/drawing/2014/main" id="{D8F08421-60DF-D342-9F6A-378ED2508619}"/>
              </a:ext>
            </a:extLst>
          </p:cNvPr>
          <p:cNvGrpSpPr/>
          <p:nvPr/>
        </p:nvGrpSpPr>
        <p:grpSpPr>
          <a:xfrm>
            <a:off x="15637094" y="5791200"/>
            <a:ext cx="11478774" cy="4532909"/>
            <a:chOff x="15637094" y="5156159"/>
            <a:chExt cx="11478774" cy="4532909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64B4E330-8600-AA46-A88F-F5D3155488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93444" y="6372803"/>
              <a:ext cx="950123" cy="2144386"/>
              <a:chOff x="320039" y="1192372"/>
              <a:chExt cx="742204" cy="1673817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BB2E0D5-7C04-0A49-83DE-92C704DD06A4}"/>
                  </a:ext>
                </a:extLst>
              </p:cNvPr>
              <p:cNvSpPr/>
              <p:nvPr/>
            </p:nvSpPr>
            <p:spPr>
              <a:xfrm rot="16200000">
                <a:off x="-471575" y="1983986"/>
                <a:ext cx="1673817" cy="9059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25AD906-85EB-F64E-BC84-8CE93DB503DE}"/>
                  </a:ext>
                </a:extLst>
              </p:cNvPr>
              <p:cNvSpPr/>
              <p:nvPr/>
            </p:nvSpPr>
            <p:spPr>
              <a:xfrm rot="16200000">
                <a:off x="-322975" y="1983191"/>
                <a:ext cx="1672228" cy="9059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CF41360C-787E-494B-907A-49B1CD4BABD1}"/>
                  </a:ext>
                </a:extLst>
              </p:cNvPr>
              <p:cNvSpPr/>
              <p:nvPr/>
            </p:nvSpPr>
            <p:spPr>
              <a:xfrm rot="16200000">
                <a:off x="180833" y="1983191"/>
                <a:ext cx="1672228" cy="90591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pic>
            <p:nvPicPr>
              <p:cNvPr id="27" name="Picture 55">
                <a:extLst>
                  <a:ext uri="{FF2B5EF4-FFF2-40B4-BE49-F238E27FC236}">
                    <a16:creationId xmlns:a16="http://schemas.microsoft.com/office/drawing/2014/main" id="{26E507CE-03F7-0C4C-BFF6-DD86507C277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1068" y="1976084"/>
                <a:ext cx="281578" cy="380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B007376-36D1-5A43-A472-458672280D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083640" y="6362630"/>
              <a:ext cx="1436372" cy="2134214"/>
              <a:chOff x="1248659" y="1184214"/>
              <a:chExt cx="1121638" cy="1665114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B073698A-1E23-7C44-A4A6-9843D814C6E6}"/>
                  </a:ext>
                </a:extLst>
              </p:cNvPr>
              <p:cNvSpPr/>
              <p:nvPr/>
            </p:nvSpPr>
            <p:spPr>
              <a:xfrm>
                <a:off x="1548927" y="2369953"/>
                <a:ext cx="821370" cy="74604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33FD2345-1280-5F4D-ADAF-085D21FA5231}"/>
                  </a:ext>
                </a:extLst>
              </p:cNvPr>
              <p:cNvSpPr/>
              <p:nvPr/>
            </p:nvSpPr>
            <p:spPr>
              <a:xfrm>
                <a:off x="1548927" y="1449299"/>
                <a:ext cx="821370" cy="74604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CC544558-C8C2-C346-A6B5-928931E0D906}"/>
                  </a:ext>
                </a:extLst>
              </p:cNvPr>
              <p:cNvSpPr/>
              <p:nvPr/>
            </p:nvSpPr>
            <p:spPr>
              <a:xfrm>
                <a:off x="1548927" y="1184214"/>
                <a:ext cx="821370" cy="1665114"/>
              </a:xfrm>
              <a:prstGeom prst="rect">
                <a:avLst/>
              </a:prstGeom>
              <a:noFill/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pic>
            <p:nvPicPr>
              <p:cNvPr id="32" name="Picture 39">
                <a:extLst>
                  <a:ext uri="{FF2B5EF4-FFF2-40B4-BE49-F238E27FC236}">
                    <a16:creationId xmlns:a16="http://schemas.microsoft.com/office/drawing/2014/main" id="{C58E5E66-1297-4744-A4CA-D22224A0723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8996" y="1561259"/>
                <a:ext cx="220697" cy="1750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4" name="Picture 40">
                <a:extLst>
                  <a:ext uri="{FF2B5EF4-FFF2-40B4-BE49-F238E27FC236}">
                    <a16:creationId xmlns:a16="http://schemas.microsoft.com/office/drawing/2014/main" id="{E84D747A-B4F6-C549-8A69-15D4878EA73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1386" y="2142174"/>
                <a:ext cx="235917" cy="2054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Right Arrow 34">
                <a:extLst>
                  <a:ext uri="{FF2B5EF4-FFF2-40B4-BE49-F238E27FC236}">
                    <a16:creationId xmlns:a16="http://schemas.microsoft.com/office/drawing/2014/main" id="{A0C667AD-E682-9F40-AAD3-5C869E22AEEF}"/>
                  </a:ext>
                </a:extLst>
              </p:cNvPr>
              <p:cNvSpPr/>
              <p:nvPr/>
            </p:nvSpPr>
            <p:spPr>
              <a:xfrm>
                <a:off x="1248659" y="1803274"/>
                <a:ext cx="198590" cy="352388"/>
              </a:xfrm>
              <a:prstGeom prst="rightArrow">
                <a:avLst/>
              </a:prstGeom>
              <a:noFill/>
              <a:ln w="381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B012613E-814F-A54B-B8F2-16977BA12C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68532" y="6425701"/>
              <a:ext cx="1652032" cy="1926692"/>
              <a:chOff x="2486472" y="1233471"/>
              <a:chExt cx="1288305" cy="1503342"/>
            </a:xfrm>
          </p:grpSpPr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C184E50C-E3A1-3448-B98A-C764DBFF27E8}"/>
                  </a:ext>
                </a:extLst>
              </p:cNvPr>
              <p:cNvSpPr/>
              <p:nvPr/>
            </p:nvSpPr>
            <p:spPr>
              <a:xfrm>
                <a:off x="2846627" y="1308082"/>
                <a:ext cx="821850" cy="390520"/>
              </a:xfrm>
              <a:custGeom>
                <a:avLst/>
                <a:gdLst>
                  <a:gd name="connsiteX0" fmla="*/ 0 w 1719072"/>
                  <a:gd name="connsiteY0" fmla="*/ 652482 h 652482"/>
                  <a:gd name="connsiteX1" fmla="*/ 768096 w 1719072"/>
                  <a:gd name="connsiteY1" fmla="*/ 12402 h 652482"/>
                  <a:gd name="connsiteX2" fmla="*/ 1719072 w 1719072"/>
                  <a:gd name="connsiteY2" fmla="*/ 213570 h 652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19072" h="652482">
                    <a:moveTo>
                      <a:pt x="0" y="652482"/>
                    </a:moveTo>
                    <a:cubicBezTo>
                      <a:pt x="240792" y="369018"/>
                      <a:pt x="481584" y="85554"/>
                      <a:pt x="768096" y="12402"/>
                    </a:cubicBezTo>
                    <a:cubicBezTo>
                      <a:pt x="1054608" y="-60750"/>
                      <a:pt x="1719072" y="213570"/>
                      <a:pt x="1719072" y="213570"/>
                    </a:cubicBezTo>
                  </a:path>
                </a:pathLst>
              </a:custGeom>
              <a:noFill/>
              <a:ln w="381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D2C4A2CB-6AC8-FF4E-9746-A70F65A1FBC7}"/>
                  </a:ext>
                </a:extLst>
              </p:cNvPr>
              <p:cNvSpPr/>
              <p:nvPr/>
            </p:nvSpPr>
            <p:spPr>
              <a:xfrm>
                <a:off x="2846627" y="2178020"/>
                <a:ext cx="821850" cy="457194"/>
              </a:xfrm>
              <a:custGeom>
                <a:avLst/>
                <a:gdLst>
                  <a:gd name="connsiteX0" fmla="*/ 0 w 1719072"/>
                  <a:gd name="connsiteY0" fmla="*/ 581300 h 764252"/>
                  <a:gd name="connsiteX1" fmla="*/ 411480 w 1719072"/>
                  <a:gd name="connsiteY1" fmla="*/ 764180 h 764252"/>
                  <a:gd name="connsiteX2" fmla="*/ 950976 w 1719072"/>
                  <a:gd name="connsiteY2" fmla="*/ 563012 h 764252"/>
                  <a:gd name="connsiteX3" fmla="*/ 1307592 w 1719072"/>
                  <a:gd name="connsiteY3" fmla="*/ 41804 h 764252"/>
                  <a:gd name="connsiteX4" fmla="*/ 1719072 w 1719072"/>
                  <a:gd name="connsiteY4" fmla="*/ 32660 h 764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9072" h="764252">
                    <a:moveTo>
                      <a:pt x="0" y="581300"/>
                    </a:moveTo>
                    <a:cubicBezTo>
                      <a:pt x="126492" y="674264"/>
                      <a:pt x="252984" y="767228"/>
                      <a:pt x="411480" y="764180"/>
                    </a:cubicBezTo>
                    <a:cubicBezTo>
                      <a:pt x="569976" y="761132"/>
                      <a:pt x="801624" y="683408"/>
                      <a:pt x="950976" y="563012"/>
                    </a:cubicBezTo>
                    <a:cubicBezTo>
                      <a:pt x="1100328" y="442616"/>
                      <a:pt x="1179576" y="130196"/>
                      <a:pt x="1307592" y="41804"/>
                    </a:cubicBezTo>
                    <a:cubicBezTo>
                      <a:pt x="1435608" y="-46588"/>
                      <a:pt x="1719072" y="32660"/>
                      <a:pt x="1719072" y="32660"/>
                    </a:cubicBezTo>
                  </a:path>
                </a:pathLst>
              </a:custGeom>
              <a:noFill/>
              <a:ln w="3810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39" name="Group 14">
                <a:extLst>
                  <a:ext uri="{FF2B5EF4-FFF2-40B4-BE49-F238E27FC236}">
                    <a16:creationId xmlns:a16="http://schemas.microsoft.com/office/drawing/2014/main" id="{CE9AC85D-722A-1244-9C03-4E4762ABEF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60430" y="1233471"/>
                <a:ext cx="1014347" cy="600067"/>
                <a:chOff x="2991244" y="2058328"/>
                <a:chExt cx="1692750" cy="1001395"/>
              </a:xfrm>
            </p:grpSpPr>
            <p:cxnSp>
              <p:nvCxnSpPr>
                <p:cNvPr id="46" name="Straight Arrow Connector 45">
                  <a:extLst>
                    <a:ext uri="{FF2B5EF4-FFF2-40B4-BE49-F238E27FC236}">
                      <a16:creationId xmlns:a16="http://schemas.microsoft.com/office/drawing/2014/main" id="{52D4F4AB-08DE-6B4C-8D9A-BDFB51854B22}"/>
                    </a:ext>
                  </a:extLst>
                </p:cNvPr>
                <p:cNvCxnSpPr/>
                <p:nvPr/>
              </p:nvCxnSpPr>
              <p:spPr>
                <a:xfrm flipV="1">
                  <a:off x="3015943" y="2058328"/>
                  <a:ext cx="0" cy="1001395"/>
                </a:xfrm>
                <a:prstGeom prst="straightConnector1">
                  <a:avLst/>
                </a:prstGeom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Arrow Connector 46">
                  <a:extLst>
                    <a:ext uri="{FF2B5EF4-FFF2-40B4-BE49-F238E27FC236}">
                      <a16:creationId xmlns:a16="http://schemas.microsoft.com/office/drawing/2014/main" id="{8E9A0C0B-91B6-D745-A610-272F27CDF642}"/>
                    </a:ext>
                  </a:extLst>
                </p:cNvPr>
                <p:cNvCxnSpPr/>
                <p:nvPr/>
              </p:nvCxnSpPr>
              <p:spPr>
                <a:xfrm>
                  <a:off x="2992115" y="3059723"/>
                  <a:ext cx="1691879" cy="0"/>
                </a:xfrm>
                <a:prstGeom prst="straightConnector1">
                  <a:avLst/>
                </a:prstGeom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15">
                <a:extLst>
                  <a:ext uri="{FF2B5EF4-FFF2-40B4-BE49-F238E27FC236}">
                    <a16:creationId xmlns:a16="http://schemas.microsoft.com/office/drawing/2014/main" id="{41D05500-EBF7-7F4A-AE76-707FFA0536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60952" y="2136746"/>
                <a:ext cx="1013824" cy="600067"/>
                <a:chOff x="2992115" y="2058587"/>
                <a:chExt cx="1691877" cy="1001395"/>
              </a:xfrm>
            </p:grpSpPr>
            <p:cxnSp>
              <p:nvCxnSpPr>
                <p:cNvPr id="44" name="Straight Arrow Connector 43">
                  <a:extLst>
                    <a:ext uri="{FF2B5EF4-FFF2-40B4-BE49-F238E27FC236}">
                      <a16:creationId xmlns:a16="http://schemas.microsoft.com/office/drawing/2014/main" id="{C5885E53-7592-E640-B1BE-EA78B6E648BD}"/>
                    </a:ext>
                  </a:extLst>
                </p:cNvPr>
                <p:cNvCxnSpPr/>
                <p:nvPr/>
              </p:nvCxnSpPr>
              <p:spPr>
                <a:xfrm flipV="1">
                  <a:off x="3015943" y="2058587"/>
                  <a:ext cx="0" cy="1001395"/>
                </a:xfrm>
                <a:prstGeom prst="straightConnector1">
                  <a:avLst/>
                </a:prstGeom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Arrow Connector 44">
                  <a:extLst>
                    <a:ext uri="{FF2B5EF4-FFF2-40B4-BE49-F238E27FC236}">
                      <a16:creationId xmlns:a16="http://schemas.microsoft.com/office/drawing/2014/main" id="{65985DA1-66C6-BE4A-A26E-5BBB82C380BA}"/>
                    </a:ext>
                  </a:extLst>
                </p:cNvPr>
                <p:cNvCxnSpPr/>
                <p:nvPr/>
              </p:nvCxnSpPr>
              <p:spPr>
                <a:xfrm>
                  <a:off x="2992115" y="3059982"/>
                  <a:ext cx="1691877" cy="0"/>
                </a:xfrm>
                <a:prstGeom prst="straightConnector1">
                  <a:avLst/>
                </a:prstGeom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41" name="Picture 41">
                <a:extLst>
                  <a:ext uri="{FF2B5EF4-FFF2-40B4-BE49-F238E27FC236}">
                    <a16:creationId xmlns:a16="http://schemas.microsoft.com/office/drawing/2014/main" id="{10271CC5-A961-354E-9A51-3D9945EDA55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16708" y="1419252"/>
                <a:ext cx="220697" cy="1750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2" name="Picture 42">
                <a:extLst>
                  <a:ext uri="{FF2B5EF4-FFF2-40B4-BE49-F238E27FC236}">
                    <a16:creationId xmlns:a16="http://schemas.microsoft.com/office/drawing/2014/main" id="{3E3EF56F-ABD6-DF4D-BC8F-6BC91635B86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80800" y="2282581"/>
                <a:ext cx="235917" cy="2054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3" name="Right Arrow 42">
                <a:extLst>
                  <a:ext uri="{FF2B5EF4-FFF2-40B4-BE49-F238E27FC236}">
                    <a16:creationId xmlns:a16="http://schemas.microsoft.com/office/drawing/2014/main" id="{AD1C754C-E930-4542-98FC-A55D7D2DAB26}"/>
                  </a:ext>
                </a:extLst>
              </p:cNvPr>
              <p:cNvSpPr/>
              <p:nvPr/>
            </p:nvSpPr>
            <p:spPr>
              <a:xfrm>
                <a:off x="2486472" y="1803375"/>
                <a:ext cx="198323" cy="352420"/>
              </a:xfrm>
              <a:prstGeom prst="rightArrow">
                <a:avLst/>
              </a:prstGeom>
              <a:noFill/>
              <a:ln w="381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88854154-73C4-1440-8566-C2A79026A9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50157" y="6305663"/>
              <a:ext cx="5122926" cy="2443461"/>
              <a:chOff x="4032270" y="1139765"/>
              <a:chExt cx="3997784" cy="1906437"/>
            </a:xfrm>
          </p:grpSpPr>
          <p:grpSp>
            <p:nvGrpSpPr>
              <p:cNvPr id="49" name="Group 36">
                <a:extLst>
                  <a:ext uri="{FF2B5EF4-FFF2-40B4-BE49-F238E27FC236}">
                    <a16:creationId xmlns:a16="http://schemas.microsoft.com/office/drawing/2014/main" id="{DCF5A315-96D6-D844-8ED0-AE60347E426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89804" y="1139765"/>
                <a:ext cx="422672" cy="1709563"/>
                <a:chOff x="4441649" y="1901952"/>
                <a:chExt cx="705358" cy="2852928"/>
              </a:xfrm>
            </p:grpSpPr>
            <p:sp>
              <p:nvSpPr>
                <p:cNvPr id="59" name="Left Bracket 58">
                  <a:extLst>
                    <a:ext uri="{FF2B5EF4-FFF2-40B4-BE49-F238E27FC236}">
                      <a16:creationId xmlns:a16="http://schemas.microsoft.com/office/drawing/2014/main" id="{75F0CC1B-6F57-AB43-9E7A-A942D405C4C9}"/>
                    </a:ext>
                  </a:extLst>
                </p:cNvPr>
                <p:cNvSpPr/>
                <p:nvPr/>
              </p:nvSpPr>
              <p:spPr>
                <a:xfrm>
                  <a:off x="4441020" y="1901952"/>
                  <a:ext cx="84785" cy="2852995"/>
                </a:xfrm>
                <a:prstGeom prst="leftBracket">
                  <a:avLst/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0" name="Left Bracket 59">
                  <a:extLst>
                    <a:ext uri="{FF2B5EF4-FFF2-40B4-BE49-F238E27FC236}">
                      <a16:creationId xmlns:a16="http://schemas.microsoft.com/office/drawing/2014/main" id="{CF6DAA18-5DCA-0E45-9225-912600AEB069}"/>
                    </a:ext>
                  </a:extLst>
                </p:cNvPr>
                <p:cNvSpPr/>
                <p:nvPr/>
              </p:nvSpPr>
              <p:spPr>
                <a:xfrm rot="10800000">
                  <a:off x="5023918" y="1901952"/>
                  <a:ext cx="121879" cy="2852995"/>
                </a:xfrm>
                <a:prstGeom prst="leftBracket">
                  <a:avLst/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50" name="Group 37">
                <a:extLst>
                  <a:ext uri="{FF2B5EF4-FFF2-40B4-BE49-F238E27FC236}">
                    <a16:creationId xmlns:a16="http://schemas.microsoft.com/office/drawing/2014/main" id="{00655664-4263-7B46-BBCC-CBB13F31DE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723536" y="1139765"/>
                <a:ext cx="422672" cy="1709563"/>
                <a:chOff x="4441649" y="1901952"/>
                <a:chExt cx="705358" cy="2852928"/>
              </a:xfrm>
            </p:grpSpPr>
            <p:sp>
              <p:nvSpPr>
                <p:cNvPr id="57" name="Left Bracket 56">
                  <a:extLst>
                    <a:ext uri="{FF2B5EF4-FFF2-40B4-BE49-F238E27FC236}">
                      <a16:creationId xmlns:a16="http://schemas.microsoft.com/office/drawing/2014/main" id="{A53807E5-01CE-BA46-8DEB-7698D3C5E6E2}"/>
                    </a:ext>
                  </a:extLst>
                </p:cNvPr>
                <p:cNvSpPr/>
                <p:nvPr/>
              </p:nvSpPr>
              <p:spPr>
                <a:xfrm>
                  <a:off x="4441008" y="1901952"/>
                  <a:ext cx="84785" cy="2852995"/>
                </a:xfrm>
                <a:prstGeom prst="leftBracket">
                  <a:avLst/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8" name="Left Bracket 57">
                  <a:extLst>
                    <a:ext uri="{FF2B5EF4-FFF2-40B4-BE49-F238E27FC236}">
                      <a16:creationId xmlns:a16="http://schemas.microsoft.com/office/drawing/2014/main" id="{342EEEB6-979C-F643-BB4D-A45B8FA5E7E0}"/>
                    </a:ext>
                  </a:extLst>
                </p:cNvPr>
                <p:cNvSpPr/>
                <p:nvPr/>
              </p:nvSpPr>
              <p:spPr>
                <a:xfrm rot="10800000">
                  <a:off x="5023907" y="1901952"/>
                  <a:ext cx="121879" cy="2852995"/>
                </a:xfrm>
                <a:prstGeom prst="leftBracket">
                  <a:avLst/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51" name="Right Brace 50">
                <a:extLst>
                  <a:ext uri="{FF2B5EF4-FFF2-40B4-BE49-F238E27FC236}">
                    <a16:creationId xmlns:a16="http://schemas.microsoft.com/office/drawing/2014/main" id="{0E3CF8B0-9268-8442-8622-004A43A798F6}"/>
                  </a:ext>
                </a:extLst>
              </p:cNvPr>
              <p:cNvSpPr/>
              <p:nvPr/>
            </p:nvSpPr>
            <p:spPr>
              <a:xfrm rot="5400000">
                <a:off x="4229951" y="2705658"/>
                <a:ext cx="142864" cy="538225"/>
              </a:xfrm>
              <a:prstGeom prst="rightBrace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2" name="Right Brace 51">
                <a:extLst>
                  <a:ext uri="{FF2B5EF4-FFF2-40B4-BE49-F238E27FC236}">
                    <a16:creationId xmlns:a16="http://schemas.microsoft.com/office/drawing/2014/main" id="{9FBBE442-320F-EB45-BA5E-07C4F9990087}"/>
                  </a:ext>
                </a:extLst>
              </p:cNvPr>
              <p:cNvSpPr/>
              <p:nvPr/>
            </p:nvSpPr>
            <p:spPr>
              <a:xfrm rot="5400000">
                <a:off x="5863675" y="2705659"/>
                <a:ext cx="142864" cy="538224"/>
              </a:xfrm>
              <a:prstGeom prst="rightBrace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3" name="Right Brace 52">
                <a:extLst>
                  <a:ext uri="{FF2B5EF4-FFF2-40B4-BE49-F238E27FC236}">
                    <a16:creationId xmlns:a16="http://schemas.microsoft.com/office/drawing/2014/main" id="{007B6BB8-ED4F-0241-AFCB-CB2F3B9B1699}"/>
                  </a:ext>
                </a:extLst>
              </p:cNvPr>
              <p:cNvSpPr/>
              <p:nvPr/>
            </p:nvSpPr>
            <p:spPr>
              <a:xfrm rot="5400000">
                <a:off x="7688716" y="2704865"/>
                <a:ext cx="142864" cy="539812"/>
              </a:xfrm>
              <a:prstGeom prst="rightBrace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54" name="Group 38">
                <a:extLst>
                  <a:ext uri="{FF2B5EF4-FFF2-40B4-BE49-F238E27FC236}">
                    <a16:creationId xmlns:a16="http://schemas.microsoft.com/office/drawing/2014/main" id="{B1005008-4DD3-254D-9107-7E46B9D81A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49047" y="1139765"/>
                <a:ext cx="422672" cy="1709563"/>
                <a:chOff x="4441649" y="1901952"/>
                <a:chExt cx="705358" cy="2852928"/>
              </a:xfrm>
            </p:grpSpPr>
            <p:sp>
              <p:nvSpPr>
                <p:cNvPr id="55" name="Left Bracket 54">
                  <a:extLst>
                    <a:ext uri="{FF2B5EF4-FFF2-40B4-BE49-F238E27FC236}">
                      <a16:creationId xmlns:a16="http://schemas.microsoft.com/office/drawing/2014/main" id="{A16A848B-0AE4-234B-ACC5-60963B311A57}"/>
                    </a:ext>
                  </a:extLst>
                </p:cNvPr>
                <p:cNvSpPr/>
                <p:nvPr/>
              </p:nvSpPr>
              <p:spPr>
                <a:xfrm>
                  <a:off x="4441549" y="1901952"/>
                  <a:ext cx="84785" cy="2852995"/>
                </a:xfrm>
                <a:prstGeom prst="leftBracket">
                  <a:avLst/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6" name="Left Bracket 55">
                  <a:extLst>
                    <a:ext uri="{FF2B5EF4-FFF2-40B4-BE49-F238E27FC236}">
                      <a16:creationId xmlns:a16="http://schemas.microsoft.com/office/drawing/2014/main" id="{598816FE-A981-8949-9443-CE8C722923CA}"/>
                    </a:ext>
                  </a:extLst>
                </p:cNvPr>
                <p:cNvSpPr/>
                <p:nvPr/>
              </p:nvSpPr>
              <p:spPr>
                <a:xfrm rot="10800000">
                  <a:off x="5024447" y="1901952"/>
                  <a:ext cx="121879" cy="2852995"/>
                </a:xfrm>
                <a:prstGeom prst="leftBracket">
                  <a:avLst/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08DED5B-52AE-3148-A211-3749EB6D48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40909" y="6362630"/>
              <a:ext cx="6774959" cy="1936865"/>
              <a:chOff x="3790950" y="1184275"/>
              <a:chExt cx="5286248" cy="1510507"/>
            </a:xfrm>
          </p:grpSpPr>
          <p:grpSp>
            <p:nvGrpSpPr>
              <p:cNvPr id="62" name="Group 100">
                <a:extLst>
                  <a:ext uri="{FF2B5EF4-FFF2-40B4-BE49-F238E27FC236}">
                    <a16:creationId xmlns:a16="http://schemas.microsoft.com/office/drawing/2014/main" id="{035D62C9-DF74-764E-B9DE-8E5A2E52F5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480161" y="1231231"/>
                <a:ext cx="1557148" cy="1459413"/>
                <a:chOff x="5479701" y="1231150"/>
                <a:chExt cx="1557007" cy="1459215"/>
              </a:xfrm>
            </p:grpSpPr>
            <p:sp>
              <p:nvSpPr>
                <p:cNvPr id="79" name="Freeform 78">
                  <a:extLst>
                    <a:ext uri="{FF2B5EF4-FFF2-40B4-BE49-F238E27FC236}">
                      <a16:creationId xmlns:a16="http://schemas.microsoft.com/office/drawing/2014/main" id="{E41EE601-FB83-9947-9EA6-852A9D0136A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214478" y="1231794"/>
                  <a:ext cx="822231" cy="561604"/>
                </a:xfrm>
                <a:custGeom>
                  <a:avLst/>
                  <a:gdLst>
                    <a:gd name="connsiteX0" fmla="*/ 0 w 1389888"/>
                    <a:gd name="connsiteY0" fmla="*/ 950976 h 951092"/>
                    <a:gd name="connsiteX1" fmla="*/ 512064 w 1389888"/>
                    <a:gd name="connsiteY1" fmla="*/ 822960 h 951092"/>
                    <a:gd name="connsiteX2" fmla="*/ 1005840 w 1389888"/>
                    <a:gd name="connsiteY2" fmla="*/ 173736 h 951092"/>
                    <a:gd name="connsiteX3" fmla="*/ 1389888 w 1389888"/>
                    <a:gd name="connsiteY3" fmla="*/ 0 h 9510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89888" h="951092">
                      <a:moveTo>
                        <a:pt x="0" y="950976"/>
                      </a:moveTo>
                      <a:cubicBezTo>
                        <a:pt x="172212" y="951738"/>
                        <a:pt x="344424" y="952500"/>
                        <a:pt x="512064" y="822960"/>
                      </a:cubicBezTo>
                      <a:cubicBezTo>
                        <a:pt x="679704" y="693420"/>
                        <a:pt x="859536" y="310896"/>
                        <a:pt x="1005840" y="173736"/>
                      </a:cubicBezTo>
                      <a:cubicBezTo>
                        <a:pt x="1152144" y="36576"/>
                        <a:pt x="1389888" y="0"/>
                        <a:pt x="1389888" y="0"/>
                      </a:cubicBez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pic>
              <p:nvPicPr>
                <p:cNvPr id="80" name="Picture 20">
                  <a:extLst>
                    <a:ext uri="{FF2B5EF4-FFF2-40B4-BE49-F238E27FC236}">
                      <a16:creationId xmlns:a16="http://schemas.microsoft.com/office/drawing/2014/main" id="{369B24DF-5383-064D-9FEA-D62B5234F9A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63642" y="1443566"/>
                  <a:ext cx="342460" cy="1674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81" name="Picture 23">
                  <a:extLst>
                    <a:ext uri="{FF2B5EF4-FFF2-40B4-BE49-F238E27FC236}">
                      <a16:creationId xmlns:a16="http://schemas.microsoft.com/office/drawing/2014/main" id="{5CB35695-8754-0241-B6A0-600C9B6D86D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48422" y="2333685"/>
                  <a:ext cx="372901" cy="2054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82" name="Picture 25">
                  <a:extLst>
                    <a:ext uri="{FF2B5EF4-FFF2-40B4-BE49-F238E27FC236}">
                      <a16:creationId xmlns:a16="http://schemas.microsoft.com/office/drawing/2014/main" id="{422ED2CA-BB80-F840-B66E-592A5586D01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80310" y="1417234"/>
                  <a:ext cx="182645" cy="190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83" name="Picture 28">
                  <a:extLst>
                    <a:ext uri="{FF2B5EF4-FFF2-40B4-BE49-F238E27FC236}">
                      <a16:creationId xmlns:a16="http://schemas.microsoft.com/office/drawing/2014/main" id="{F271891B-112B-D549-A4AD-3ACB93AA984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9701" y="2311566"/>
                  <a:ext cx="182645" cy="190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84" name="Freeform 83">
                  <a:extLst>
                    <a:ext uri="{FF2B5EF4-FFF2-40B4-BE49-F238E27FC236}">
                      <a16:creationId xmlns:a16="http://schemas.microsoft.com/office/drawing/2014/main" id="{1AB37372-7EE4-1042-838C-454A8D2453A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6208129" y="2128139"/>
                  <a:ext cx="820643" cy="561604"/>
                </a:xfrm>
                <a:custGeom>
                  <a:avLst/>
                  <a:gdLst>
                    <a:gd name="connsiteX0" fmla="*/ 0 w 1389888"/>
                    <a:gd name="connsiteY0" fmla="*/ 950976 h 951092"/>
                    <a:gd name="connsiteX1" fmla="*/ 512064 w 1389888"/>
                    <a:gd name="connsiteY1" fmla="*/ 822960 h 951092"/>
                    <a:gd name="connsiteX2" fmla="*/ 1005840 w 1389888"/>
                    <a:gd name="connsiteY2" fmla="*/ 173736 h 951092"/>
                    <a:gd name="connsiteX3" fmla="*/ 1389888 w 1389888"/>
                    <a:gd name="connsiteY3" fmla="*/ 0 h 9510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89888" h="951092">
                      <a:moveTo>
                        <a:pt x="0" y="950976"/>
                      </a:moveTo>
                      <a:cubicBezTo>
                        <a:pt x="172212" y="951738"/>
                        <a:pt x="344424" y="952500"/>
                        <a:pt x="512064" y="822960"/>
                      </a:cubicBezTo>
                      <a:cubicBezTo>
                        <a:pt x="679704" y="693420"/>
                        <a:pt x="859536" y="310896"/>
                        <a:pt x="1005840" y="173736"/>
                      </a:cubicBezTo>
                      <a:cubicBezTo>
                        <a:pt x="1152144" y="36576"/>
                        <a:pt x="1389888" y="0"/>
                        <a:pt x="1389888" y="0"/>
                      </a:cubicBez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63" name="Group 99">
                <a:extLst>
                  <a:ext uri="{FF2B5EF4-FFF2-40B4-BE49-F238E27FC236}">
                    <a16:creationId xmlns:a16="http://schemas.microsoft.com/office/drawing/2014/main" id="{1D0AFD5E-02B0-3048-999A-3867232726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90950" y="1419560"/>
                <a:ext cx="1644611" cy="1118614"/>
                <a:chOff x="3790643" y="1419454"/>
                <a:chExt cx="1644462" cy="1118463"/>
              </a:xfrm>
            </p:grpSpPr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7B039D60-AAFA-0B4F-A1E4-6E0B4ECD9E21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4612874" y="1507837"/>
                  <a:ext cx="822231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74" name="Picture 19">
                  <a:extLst>
                    <a:ext uri="{FF2B5EF4-FFF2-40B4-BE49-F238E27FC236}">
                      <a16:creationId xmlns:a16="http://schemas.microsoft.com/office/drawing/2014/main" id="{0F675B58-81E7-5C4F-8356-90E0AD03138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29910" y="1419454"/>
                  <a:ext cx="342460" cy="1674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5" name="Picture 22">
                  <a:extLst>
                    <a:ext uri="{FF2B5EF4-FFF2-40B4-BE49-F238E27FC236}">
                      <a16:creationId xmlns:a16="http://schemas.microsoft.com/office/drawing/2014/main" id="{A3369F6A-A0D3-3347-BEDD-74EA22F2ED7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18495" y="2332441"/>
                  <a:ext cx="365291" cy="2054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2DF13A25-E014-8F4A-A8F6-58016C0F3122}"/>
                    </a:ext>
                  </a:extLst>
                </p:cNvPr>
                <p:cNvCxnSpPr>
                  <a:cxnSpLocks noChangeAspect="1"/>
                </p:cNvCxnSpPr>
                <p:nvPr/>
              </p:nvCxnSpPr>
              <p:spPr>
                <a:xfrm>
                  <a:off x="4606524" y="2405769"/>
                  <a:ext cx="82064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77" name="Picture 34">
                  <a:extLst>
                    <a:ext uri="{FF2B5EF4-FFF2-40B4-BE49-F238E27FC236}">
                      <a16:creationId xmlns:a16="http://schemas.microsoft.com/office/drawing/2014/main" id="{A5C9CAF6-156B-A44C-B6DD-CA0B039EA3C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90643" y="1457873"/>
                  <a:ext cx="182645" cy="761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8" name="Picture 35">
                  <a:extLst>
                    <a:ext uri="{FF2B5EF4-FFF2-40B4-BE49-F238E27FC236}">
                      <a16:creationId xmlns:a16="http://schemas.microsoft.com/office/drawing/2014/main" id="{7A2DE5A9-69EC-7E40-96A2-9F6F1E7AE3B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90643" y="2373688"/>
                  <a:ext cx="182645" cy="761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64" name="Group 1">
                <a:extLst>
                  <a:ext uri="{FF2B5EF4-FFF2-40B4-BE49-F238E27FC236}">
                    <a16:creationId xmlns:a16="http://schemas.microsoft.com/office/drawing/2014/main" id="{174526A1-9AA6-A246-85E6-03993F6BDB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79134" y="1184275"/>
                <a:ext cx="2098064" cy="1510507"/>
                <a:chOff x="6979134" y="1184275"/>
                <a:chExt cx="2098064" cy="1510507"/>
              </a:xfrm>
            </p:grpSpPr>
            <p:pic>
              <p:nvPicPr>
                <p:cNvPr id="65" name="Picture 21">
                  <a:extLst>
                    <a:ext uri="{FF2B5EF4-FFF2-40B4-BE49-F238E27FC236}">
                      <a16:creationId xmlns:a16="http://schemas.microsoft.com/office/drawing/2014/main" id="{E8D25163-ECA4-1149-9AF8-24B0A4AA85A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582193" y="1443676"/>
                  <a:ext cx="357713" cy="1674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6" name="Picture 24">
                  <a:extLst>
                    <a:ext uri="{FF2B5EF4-FFF2-40B4-BE49-F238E27FC236}">
                      <a16:creationId xmlns:a16="http://schemas.microsoft.com/office/drawing/2014/main" id="{41BA6415-E0B9-0E48-AE67-6766CDF0194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570777" y="2304183"/>
                  <a:ext cx="380545" cy="2055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7" name="Picture 26">
                  <a:extLst>
                    <a:ext uri="{FF2B5EF4-FFF2-40B4-BE49-F238E27FC236}">
                      <a16:creationId xmlns:a16="http://schemas.microsoft.com/office/drawing/2014/main" id="{F94C5539-14BC-194B-B796-CD73A8E87F8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325126" y="1408144"/>
                  <a:ext cx="182661" cy="19028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8" name="Picture 27">
                  <a:extLst>
                    <a:ext uri="{FF2B5EF4-FFF2-40B4-BE49-F238E27FC236}">
                      <a16:creationId xmlns:a16="http://schemas.microsoft.com/office/drawing/2014/main" id="{8AEDBF3E-A5F9-C145-9A1F-71E4199DE4D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86441" y="1477013"/>
                  <a:ext cx="281603" cy="380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9" name="Picture 32">
                  <a:extLst>
                    <a:ext uri="{FF2B5EF4-FFF2-40B4-BE49-F238E27FC236}">
                      <a16:creationId xmlns:a16="http://schemas.microsoft.com/office/drawing/2014/main" id="{12561D2B-07BF-2349-B103-2C1720B04B4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317821" y="2305056"/>
                  <a:ext cx="182661" cy="19028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0" name="Picture 33">
                  <a:extLst>
                    <a:ext uri="{FF2B5EF4-FFF2-40B4-BE49-F238E27FC236}">
                      <a16:creationId xmlns:a16="http://schemas.microsoft.com/office/drawing/2014/main" id="{E066BA15-B9EA-2048-BACA-296FFC723A0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79134" y="2373924"/>
                  <a:ext cx="281603" cy="380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1" name="Picture 99">
                  <a:extLst>
                    <a:ext uri="{FF2B5EF4-FFF2-40B4-BE49-F238E27FC236}">
                      <a16:creationId xmlns:a16="http://schemas.microsoft.com/office/drawing/2014/main" id="{956B1601-2A4F-6B48-8B74-9F91D5B776B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18962" y="1184275"/>
                  <a:ext cx="1058236" cy="649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2" name="Picture 100">
                  <a:extLst>
                    <a:ext uri="{FF2B5EF4-FFF2-40B4-BE49-F238E27FC236}">
                      <a16:creationId xmlns:a16="http://schemas.microsoft.com/office/drawing/2014/main" id="{265AD311-6F7F-3142-8656-C5D0FE73C20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18962" y="2045494"/>
                  <a:ext cx="1058236" cy="649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07CE5B8B-3BE6-7247-9998-9EA8514DE093}"/>
                </a:ext>
              </a:extLst>
            </p:cNvPr>
            <p:cNvSpPr txBox="1"/>
            <p:nvPr/>
          </p:nvSpPr>
          <p:spPr>
            <a:xfrm>
              <a:off x="15637094" y="5158193"/>
              <a:ext cx="1574720" cy="73866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Feature vectors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A488EE-E17F-C74C-8547-F5B74675C807}"/>
                </a:ext>
              </a:extLst>
            </p:cNvPr>
            <p:cNvSpPr txBox="1"/>
            <p:nvPr/>
          </p:nvSpPr>
          <p:spPr>
            <a:xfrm>
              <a:off x="17637030" y="5156159"/>
              <a:ext cx="2317320" cy="73866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Ordered set of 1D functions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8A51DFFA-3D5B-894C-8BA5-D7353B89A13C}"/>
                </a:ext>
              </a:extLst>
            </p:cNvPr>
            <p:cNvSpPr txBox="1"/>
            <p:nvPr/>
          </p:nvSpPr>
          <p:spPr>
            <a:xfrm>
              <a:off x="21386654" y="5227366"/>
              <a:ext cx="5153445" cy="73866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Decompose each function as a linear combination of basis functions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B2F7B02-1AA0-6A4D-8E82-E547019FD2EF}"/>
                </a:ext>
              </a:extLst>
            </p:cNvPr>
            <p:cNvSpPr txBox="1"/>
            <p:nvPr/>
          </p:nvSpPr>
          <p:spPr>
            <a:xfrm>
              <a:off x="22326600" y="9319736"/>
              <a:ext cx="2830024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latin typeface="+mn-lt"/>
                </a:rPr>
                <a:t>Proposed descriptors</a:t>
              </a: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CA17175A-C72A-F44A-8868-8ACB0592DE90}"/>
                </a:ext>
              </a:extLst>
            </p:cNvPr>
            <p:cNvCxnSpPr>
              <a:cxnSpLocks/>
              <a:stCxn id="88" idx="0"/>
              <a:endCxn id="51" idx="1"/>
            </p:cNvCxnSpPr>
            <p:nvPr/>
          </p:nvCxnSpPr>
          <p:spPr>
            <a:xfrm flipH="1" flipV="1">
              <a:off x="20995010" y="8749125"/>
              <a:ext cx="2746602" cy="57061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9D52A2B0-A642-9542-8BF5-9BC8AD5CA2CC}"/>
                </a:ext>
              </a:extLst>
            </p:cNvPr>
            <p:cNvCxnSpPr>
              <a:cxnSpLocks/>
              <a:stCxn id="88" idx="0"/>
              <a:endCxn id="52" idx="1"/>
            </p:cNvCxnSpPr>
            <p:nvPr/>
          </p:nvCxnSpPr>
          <p:spPr>
            <a:xfrm flipH="1" flipV="1">
              <a:off x="23088530" y="8749125"/>
              <a:ext cx="653082" cy="57061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558DE569-62C1-0943-85A4-E93DD3E14AAB}"/>
                </a:ext>
              </a:extLst>
            </p:cNvPr>
            <p:cNvCxnSpPr>
              <a:cxnSpLocks/>
              <a:stCxn id="88" idx="0"/>
              <a:endCxn id="53" idx="1"/>
            </p:cNvCxnSpPr>
            <p:nvPr/>
          </p:nvCxnSpPr>
          <p:spPr>
            <a:xfrm flipV="1">
              <a:off x="23741612" y="8749125"/>
              <a:ext cx="1685602" cy="57061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TextBox 189">
                  <a:extLst>
                    <a:ext uri="{FF2B5EF4-FFF2-40B4-BE49-F238E27FC236}">
                      <a16:creationId xmlns:a16="http://schemas.microsoft.com/office/drawing/2014/main" id="{EC10AD0C-3932-0E45-B53C-13507CFAA724}"/>
                    </a:ext>
                  </a:extLst>
                </p:cNvPr>
                <p:cNvSpPr txBox="1"/>
                <p:nvPr/>
              </p:nvSpPr>
              <p:spPr>
                <a:xfrm>
                  <a:off x="17806193" y="8889959"/>
                  <a:ext cx="346249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0" smtClean="0">
                            <a:latin typeface="Cambria Math" panose="02040503050406030204" pitchFamily="18" charset="0"/>
                          </a:rPr>
                          <m:t>𝐅</m:t>
                        </m:r>
                      </m:oMath>
                    </m:oMathPara>
                  </a14:m>
                  <a:endParaRPr lang="en-US" sz="2400" b="1" dirty="0"/>
                </a:p>
              </p:txBody>
            </p:sp>
          </mc:Choice>
          <mc:Fallback xmlns="">
            <p:sp>
              <p:nvSpPr>
                <p:cNvPr id="190" name="TextBox 189">
                  <a:extLst>
                    <a:ext uri="{FF2B5EF4-FFF2-40B4-BE49-F238E27FC236}">
                      <a16:creationId xmlns:a16="http://schemas.microsoft.com/office/drawing/2014/main" id="{EC10AD0C-3932-0E45-B53C-13507CFAA7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806193" y="8889959"/>
                  <a:ext cx="346249" cy="492443"/>
                </a:xfrm>
                <a:prstGeom prst="rect">
                  <a:avLst/>
                </a:prstGeom>
                <a:blipFill>
                  <a:blip r:embed="rId51"/>
                  <a:stretch>
                    <a:fillRect l="-21429" r="-21429" b="-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B9C4053-13D4-AC43-BF14-91EDBF51BF0B}"/>
              </a:ext>
            </a:extLst>
          </p:cNvPr>
          <p:cNvGrpSpPr/>
          <p:nvPr/>
        </p:nvGrpSpPr>
        <p:grpSpPr>
          <a:xfrm>
            <a:off x="15468600" y="15997535"/>
            <a:ext cx="12092285" cy="3635025"/>
            <a:chOff x="15667248" y="16329375"/>
            <a:chExt cx="12092285" cy="3635025"/>
          </a:xfrm>
        </p:grpSpPr>
        <p:pic>
          <p:nvPicPr>
            <p:cNvPr id="4104" name="Picture 4103">
              <a:extLst>
                <a:ext uri="{FF2B5EF4-FFF2-40B4-BE49-F238E27FC236}">
                  <a16:creationId xmlns:a16="http://schemas.microsoft.com/office/drawing/2014/main" id="{F4A1BAFD-31EF-1043-BB01-4DE16EE2346A}"/>
                </a:ext>
              </a:extLst>
            </p:cNvPr>
            <p:cNvPicPr>
              <a:picLocks noChangeAspect="1"/>
            </p:cNvPicPr>
            <p:nvPr/>
          </p:nvPicPr>
          <p:blipFill>
            <a:blip r:embed="rId52"/>
            <a:stretch>
              <a:fillRect/>
            </a:stretch>
          </p:blipFill>
          <p:spPr>
            <a:xfrm>
              <a:off x="22842396" y="16832582"/>
              <a:ext cx="4055962" cy="3095340"/>
            </a:xfrm>
            <a:prstGeom prst="rect">
              <a:avLst/>
            </a:prstGeom>
          </p:spPr>
        </p:pic>
        <p:pic>
          <p:nvPicPr>
            <p:cNvPr id="4112" name="Picture 4111">
              <a:extLst>
                <a:ext uri="{FF2B5EF4-FFF2-40B4-BE49-F238E27FC236}">
                  <a16:creationId xmlns:a16="http://schemas.microsoft.com/office/drawing/2014/main" id="{00D590B8-8F31-0542-9DB2-51D1A896C31B}"/>
                </a:ext>
              </a:extLst>
            </p:cNvPr>
            <p:cNvPicPr>
              <a:picLocks noChangeAspect="1"/>
            </p:cNvPicPr>
            <p:nvPr/>
          </p:nvPicPr>
          <p:blipFill>
            <a:blip r:embed="rId53"/>
            <a:stretch>
              <a:fillRect/>
            </a:stretch>
          </p:blipFill>
          <p:spPr>
            <a:xfrm>
              <a:off x="16092090" y="16869060"/>
              <a:ext cx="5043583" cy="3095340"/>
            </a:xfrm>
            <a:prstGeom prst="rect">
              <a:avLst/>
            </a:prstGeom>
          </p:spPr>
        </p:pic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5F2BB042-DCA5-7249-8158-F62D8D3D0AE1}"/>
                </a:ext>
              </a:extLst>
            </p:cNvPr>
            <p:cNvSpPr txBox="1"/>
            <p:nvPr/>
          </p:nvSpPr>
          <p:spPr>
            <a:xfrm>
              <a:off x="15667248" y="16329375"/>
              <a:ext cx="46758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for </a:t>
              </a:r>
              <a:r>
                <a:rPr lang="en-US" sz="2400" b="1" dirty="0"/>
                <a:t>original</a:t>
              </a:r>
              <a:r>
                <a:rPr lang="en-US" sz="2400" dirty="0"/>
                <a:t> feature sequences:</a:t>
              </a: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03078473-5AED-9B4E-B425-D7FB0D34630D}"/>
                </a:ext>
              </a:extLst>
            </p:cNvPr>
            <p:cNvSpPr txBox="1"/>
            <p:nvPr/>
          </p:nvSpPr>
          <p:spPr>
            <a:xfrm>
              <a:off x="21981222" y="16329375"/>
              <a:ext cx="57783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for </a:t>
              </a:r>
              <a:r>
                <a:rPr lang="en-US" sz="2400" b="1" dirty="0"/>
                <a:t>accumulated</a:t>
              </a:r>
              <a:r>
                <a:rPr lang="en-US" sz="2400" dirty="0"/>
                <a:t> feature sequences:</a:t>
              </a:r>
            </a:p>
          </p:txBody>
        </p:sp>
      </p:grpSp>
      <p:sp>
        <p:nvSpPr>
          <p:cNvPr id="148" name="TextBox 147">
            <a:extLst>
              <a:ext uri="{FF2B5EF4-FFF2-40B4-BE49-F238E27FC236}">
                <a16:creationId xmlns:a16="http://schemas.microsoft.com/office/drawing/2014/main" id="{2489E423-3DFD-D947-84BB-5B9E3C05A483}"/>
              </a:ext>
            </a:extLst>
          </p:cNvPr>
          <p:cNvSpPr txBox="1"/>
          <p:nvPr/>
        </p:nvSpPr>
        <p:spPr>
          <a:xfrm>
            <a:off x="29155298" y="19438203"/>
            <a:ext cx="12836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Acknowledgement</a:t>
            </a:r>
            <a:r>
              <a:rPr lang="en-US" sz="2400" i="1" dirty="0"/>
              <a:t>: This project is partially supported by the National Science Foundation Award IIS-1566248 and Samsung Global Research Outreach.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24AD0DDE-D0C7-D340-A748-557DEFF2F1EA}"/>
              </a:ext>
            </a:extLst>
          </p:cNvPr>
          <p:cNvSpPr txBox="1"/>
          <p:nvPr/>
        </p:nvSpPr>
        <p:spPr>
          <a:xfrm>
            <a:off x="17852434" y="19659600"/>
            <a:ext cx="7242684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Visualization of learned basis functions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B97ACEDB-895C-524E-9C2C-246EDB68D2DC}"/>
              </a:ext>
            </a:extLst>
          </p:cNvPr>
          <p:cNvSpPr txBox="1"/>
          <p:nvPr/>
        </p:nvSpPr>
        <p:spPr>
          <a:xfrm>
            <a:off x="29155298" y="4085819"/>
            <a:ext cx="8621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Datasets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C1A5A2-1274-2742-8373-AEB5D3B4AD20}"/>
              </a:ext>
            </a:extLst>
          </p:cNvPr>
          <p:cNvSpPr txBox="1"/>
          <p:nvPr/>
        </p:nvSpPr>
        <p:spPr>
          <a:xfrm>
            <a:off x="29155298" y="4572000"/>
            <a:ext cx="129785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Hollywood2</a:t>
            </a:r>
            <a:r>
              <a:rPr lang="en-US" sz="2800" dirty="0"/>
              <a:t>: 12 actions, 1707 video clips</a:t>
            </a:r>
          </a:p>
          <a:p>
            <a:r>
              <a:rPr lang="en-US" sz="2800" b="1" dirty="0"/>
              <a:t>UCF101</a:t>
            </a:r>
            <a:r>
              <a:rPr lang="en-US" sz="2800" dirty="0"/>
              <a:t>: 101 actions, 13320 video clips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21F719E3-CCD2-F845-93F4-B1C7B3D3314C}"/>
              </a:ext>
            </a:extLst>
          </p:cNvPr>
          <p:cNvSpPr txBox="1"/>
          <p:nvPr/>
        </p:nvSpPr>
        <p:spPr>
          <a:xfrm>
            <a:off x="14959603" y="4760893"/>
            <a:ext cx="12853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View a sequence of feature vectors as an ordered set of 1D functions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3FB910AB-AB29-F946-BF4A-D8609F410B93}"/>
              </a:ext>
            </a:extLst>
          </p:cNvPr>
          <p:cNvSpPr txBox="1"/>
          <p:nvPr/>
        </p:nvSpPr>
        <p:spPr>
          <a:xfrm>
            <a:off x="29407194" y="5638800"/>
            <a:ext cx="12584214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Comparison of EET and Rank Pooling on UCF101 (split 1) 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0FD81664-DAFF-B640-8511-F6FC0E8E1235}"/>
              </a:ext>
            </a:extLst>
          </p:cNvPr>
          <p:cNvSpPr txBox="1"/>
          <p:nvPr/>
        </p:nvSpPr>
        <p:spPr>
          <a:xfrm>
            <a:off x="29434640" y="7315200"/>
            <a:ext cx="12584214" cy="8617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Comparison of EET and TDD on Hollywood2 and UCF101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(EET significantly outperform TDD in both datasets)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10831EB-6EC7-1747-A261-4244D5C6B51D}"/>
              </a:ext>
            </a:extLst>
          </p:cNvPr>
          <p:cNvSpPr txBox="1"/>
          <p:nvPr/>
        </p:nvSpPr>
        <p:spPr>
          <a:xfrm>
            <a:off x="29324807" y="12016026"/>
            <a:ext cx="12584214" cy="8617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Comparison of EET and state-of-the-art action recognition methods 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(at multi-layers and multi-scales, video pooling)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28BEAA4-7F36-C54D-A213-5BB5023D8516}"/>
              </a:ext>
            </a:extLst>
          </p:cNvPr>
          <p:cNvSpPr txBox="1"/>
          <p:nvPr/>
        </p:nvSpPr>
        <p:spPr>
          <a:xfrm>
            <a:off x="29434639" y="18695770"/>
            <a:ext cx="5302799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2400" i="1" dirty="0">
                <a:latin typeface="+mn-lt"/>
              </a:rPr>
              <a:t>New state-of-the-art on Hollywood2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5F7B718E-21A8-164E-A455-CF5E2BCC80C3}"/>
              </a:ext>
            </a:extLst>
          </p:cNvPr>
          <p:cNvSpPr txBox="1"/>
          <p:nvPr/>
        </p:nvSpPr>
        <p:spPr>
          <a:xfrm>
            <a:off x="9557332" y="15544800"/>
            <a:ext cx="1708767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Average pooling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D9B3AEA-D692-9249-A4BF-E815A0849066}"/>
              </a:ext>
            </a:extLst>
          </p:cNvPr>
          <p:cNvSpPr txBox="1"/>
          <p:nvPr/>
        </p:nvSpPr>
        <p:spPr>
          <a:xfrm>
            <a:off x="8844583" y="17123072"/>
            <a:ext cx="3134265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Eigen-Evolution Pooling</a:t>
            </a:r>
          </a:p>
        </p:txBody>
      </p:sp>
      <p:cxnSp>
        <p:nvCxnSpPr>
          <p:cNvPr id="4122" name="Straight Arrow Connector 4121">
            <a:extLst>
              <a:ext uri="{FF2B5EF4-FFF2-40B4-BE49-F238E27FC236}">
                <a16:creationId xmlns:a16="http://schemas.microsoft.com/office/drawing/2014/main" id="{6BE31978-605E-834D-BBC9-535DD027E872}"/>
              </a:ext>
            </a:extLst>
          </p:cNvPr>
          <p:cNvCxnSpPr>
            <a:stCxn id="208" idx="2"/>
            <a:endCxn id="213" idx="2"/>
          </p:cNvCxnSpPr>
          <p:nvPr/>
        </p:nvCxnSpPr>
        <p:spPr>
          <a:xfrm>
            <a:off x="6068224" y="15694466"/>
            <a:ext cx="2572937" cy="709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B9349952-5F4C-7044-AD96-21DD25BDE794}"/>
              </a:ext>
            </a:extLst>
          </p:cNvPr>
          <p:cNvCxnSpPr>
            <a:cxnSpLocks/>
            <a:stCxn id="202" idx="2"/>
            <a:endCxn id="214" idx="2"/>
          </p:cNvCxnSpPr>
          <p:nvPr/>
        </p:nvCxnSpPr>
        <p:spPr>
          <a:xfrm flipV="1">
            <a:off x="6085128" y="16994888"/>
            <a:ext cx="2556033" cy="8325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406</Words>
  <Application>Microsoft Macintosh PowerPoint</Application>
  <PresentationFormat>Custom</PresentationFormat>
  <Paragraphs>153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ＭＳ Ｐゴシック</vt:lpstr>
      <vt:lpstr>Arial</vt:lpstr>
      <vt:lpstr>Calibri</vt:lpstr>
      <vt:lpstr>Cambria Math</vt:lpstr>
      <vt:lpstr>Times</vt:lpstr>
      <vt:lpstr>Wingdings</vt:lpstr>
      <vt:lpstr>Office Theme</vt:lpstr>
      <vt:lpstr>Eigen-Evolution Dense Trajectory Descriptors Yang Wang, Vinh Tran, Minh Hoai Stony Brook University</vt:lpstr>
    </vt:vector>
  </TitlesOfParts>
  <Company>Univ. of Colorado at Colorado Springs</Company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title here:  Maybe add some pictures and/or school logo on the left and right authors and affiliation</dc:title>
  <dc:creator>Terry Boult</dc:creator>
  <cp:lastModifiedBy>Minh Hoai  Nguyen</cp:lastModifiedBy>
  <cp:revision>272</cp:revision>
  <cp:lastPrinted>2018-05-13T21:47:22Z</cp:lastPrinted>
  <dcterms:created xsi:type="dcterms:W3CDTF">2014-05-29T01:41:03Z</dcterms:created>
  <dcterms:modified xsi:type="dcterms:W3CDTF">2018-05-13T21:47:39Z</dcterms:modified>
</cp:coreProperties>
</file>