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0" r:id="rId1"/>
    <p:sldMasterId id="2147483782" r:id="rId2"/>
  </p:sldMasterIdLst>
  <p:notesMasterIdLst>
    <p:notesMasterId r:id="rId13"/>
  </p:notesMasterIdLst>
  <p:handoutMasterIdLst>
    <p:handoutMasterId r:id="rId14"/>
  </p:handoutMasterIdLst>
  <p:sldIdLst>
    <p:sldId id="303" r:id="rId3"/>
    <p:sldId id="306" r:id="rId4"/>
    <p:sldId id="308" r:id="rId5"/>
    <p:sldId id="307" r:id="rId6"/>
    <p:sldId id="311" r:id="rId7"/>
    <p:sldId id="309" r:id="rId8"/>
    <p:sldId id="312" r:id="rId9"/>
    <p:sldId id="313" r:id="rId10"/>
    <p:sldId id="314" r:id="rId11"/>
    <p:sldId id="31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3CADA8B1-CA55-884A-AF6C-3C2271F8E37A}">
          <p14:sldIdLst>
            <p14:sldId id="303"/>
          </p14:sldIdLst>
        </p14:section>
        <p14:section name="Introduction" id="{63F843CA-767F-C849-BC9A-732C83D63731}">
          <p14:sldIdLst>
            <p14:sldId id="306"/>
            <p14:sldId id="308"/>
          </p14:sldIdLst>
        </p14:section>
        <p14:section name="Approaches" id="{C02C453C-AEA3-484B-A482-5772EE750A28}">
          <p14:sldIdLst>
            <p14:sldId id="307"/>
            <p14:sldId id="311"/>
            <p14:sldId id="309"/>
          </p14:sldIdLst>
        </p14:section>
        <p14:section name="Results" id="{87BB12B5-CE1E-7543-A176-7C8AE72672F5}">
          <p14:sldIdLst>
            <p14:sldId id="312"/>
            <p14:sldId id="313"/>
            <p14:sldId id="314"/>
          </p14:sldIdLst>
        </p14:section>
        <p14:section name="The End" id="{7F3F4B07-6D4E-DD4B-AFFB-5EDA13382F3F}">
          <p14:sldIdLst>
            <p14:sldId id="31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7200"/>
    <a:srgbClr val="3A4D79"/>
    <a:srgbClr val="2A445D"/>
    <a:srgbClr val="00B58B"/>
    <a:srgbClr val="395D7F"/>
    <a:srgbClr val="0B355D"/>
    <a:srgbClr val="FFE23D"/>
    <a:srgbClr val="00DDA8"/>
    <a:srgbClr val="D39F02"/>
    <a:srgbClr val="1D47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5"/>
    <p:restoredTop sz="80851"/>
  </p:normalViewPr>
  <p:slideViewPr>
    <p:cSldViewPr snapToGrid="0" snapToObjects="1">
      <p:cViewPr varScale="1">
        <p:scale>
          <a:sx n="98" d="100"/>
          <a:sy n="98" d="100"/>
        </p:scale>
        <p:origin x="172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407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D9337-8BFD-5140-8658-DE323E57769F}" type="datetimeFigureOut">
              <a:rPr lang="en-US" smtClean="0"/>
              <a:t>12/5/22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4F493-941C-424F-9AA6-47A243D10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4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DE60F-0846-0A44-B4D4-079413F0202D}" type="datetimeFigureOut">
              <a:rPr lang="en-US" smtClean="0"/>
              <a:t>12/5/22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3AE0E-2F47-B84F-A03E-62F745D5A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79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3AE0E-2F47-B84F-A03E-62F745D5AA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30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3AE0E-2F47-B84F-A03E-62F745D5AA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98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3AE0E-2F47-B84F-A03E-62F745D5AA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73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3AE0E-2F47-B84F-A03E-62F745D5AA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79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3AE0E-2F47-B84F-A03E-62F745D5AA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84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3AE0E-2F47-B84F-A03E-62F745D5AA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35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3AE0E-2F47-B84F-A03E-62F745D5AA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16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3AE0E-2F47-B84F-A03E-62F745D5AA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7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3AE0E-2F47-B84F-A03E-62F745D5AA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01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3AE0E-2F47-B84F-A03E-62F745D5AA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6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98882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843BC-A492-CCD2-698E-4286F79FB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A000-B1BE-DBB2-64B3-1582E3826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59004-8B6D-51E6-5354-7A52B0D81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D8DEE3-1501-6642-08D1-0BB0123AC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6E40-5450-8D4E-BD62-14A301DDBA5C}" type="datetimeFigureOut">
              <a:rPr lang="en-US" smtClean="0"/>
              <a:t>12/5/22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0F57A-6930-0491-6CCC-9A739439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5CCAA-F591-D783-C123-D6BEDB7E9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78DD-F933-614D-AA79-ADEB796AD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75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FA948-FE19-D3D1-5A7E-1D0520200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F933FD-21DB-97E0-0614-58335114BC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B803E-41BA-41EF-A0E6-70C649E6F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F2AC2-FA50-0389-0FC3-1B5823406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6E40-5450-8D4E-BD62-14A301DDBA5C}" type="datetimeFigureOut">
              <a:rPr lang="en-US" smtClean="0"/>
              <a:t>12/5/22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F626F-4B32-BF22-D4B8-3C7E03BF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DBA3D-E960-E8F6-057C-40FC2C04E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78DD-F933-614D-AA79-ADEB796AD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15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C7A0-D8E0-A0CC-D404-0966B9797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F4B85A-EEC5-0F99-19F7-05816B5D6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049B9-7125-097F-EED5-5D42800E0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6E40-5450-8D4E-BD62-14A301DDBA5C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3E228-E999-AFA3-E427-091E7CF8F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E7A42-C730-9FBD-8017-92AFB430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78DD-F933-614D-AA79-ADEB796AD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99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CA8A99-E23F-19AD-2477-7C7B920665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FC1829-B32F-6F8B-62AC-47BDC2D80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15106-1AE8-B87C-BAB8-F82D97C8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6E40-5450-8D4E-BD62-14A301DDBA5C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A82E5-9BAF-E618-E8AC-334C54940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CC995-C549-2C44-1892-C3FF69AC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78DD-F933-614D-AA79-ADEB796AD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96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54328-FC78-E41E-10A1-2B80121AD2D4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32460" y="1358900"/>
            <a:ext cx="355600" cy="0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D9365556-21E8-E668-AC02-5A4D07D2F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" y="525146"/>
            <a:ext cx="10205720" cy="752474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F40922-FC53-D085-A04B-D15CC4E42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460" y="1622425"/>
            <a:ext cx="1064514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71940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CEAD-C048-D787-BA05-7086DFFB8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848F3-02AB-DFB0-0A18-48749C9B9A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F6F1C-A162-D308-C669-CC6F92BF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6E40-5450-8D4E-BD62-14A301DDBA5C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F06B1-8FE7-993B-E907-1C9F417B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1C531-6B95-52D9-C5DE-B00691CD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78DD-F933-614D-AA79-ADEB796AD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F8298-E610-A2E1-F660-7D2B7BD3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BADC4-FE73-605B-C569-E52FA8515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F1096-C10B-DE83-2281-4B78007F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6E40-5450-8D4E-BD62-14A301DDBA5C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3D9E5-0ABC-5F2D-107A-C8F8B666E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2B981-49FF-1CC9-AC1E-06355B6A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78DD-F933-614D-AA79-ADEB796AD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92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1C920-0CD5-74E5-BB80-54CFDEBD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BFAF6-6F81-057D-196E-0EEACD5BF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46C79-2CBD-51F2-0D99-92DE0FBF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6E40-5450-8D4E-BD62-14A301DDBA5C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410CF-5DC8-96A0-EBA7-DEF3ACA2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CC166-D7C4-9137-E10C-74701994B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78DD-F933-614D-AA79-ADEB796AD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28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05DFD-046C-C2E7-B67C-719CCE0D8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C0723-BEE5-9D49-4DC0-6F8B26202D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28A65F-05AD-55E7-277D-084B5C92A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849CF-7CF4-0EE6-0E99-BE3AF9688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6E40-5450-8D4E-BD62-14A301DDBA5C}" type="datetimeFigureOut">
              <a:rPr lang="en-US" smtClean="0"/>
              <a:t>12/5/22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C0B8B-EC89-EA98-34B2-61AE1F57B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FCCAD-E132-925E-2B06-D98C6019D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78DD-F933-614D-AA79-ADEB796AD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3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09BCB-C7C1-1047-2694-8D972F803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76AFB-3BF1-3203-7293-2C543C9A6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81F5A-67BD-38BB-04A2-3FB797CD1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534A1-36BB-0FC3-BF53-8449E0F36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E280D0-226C-51C2-5330-61B20E12E8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CD31CA-D963-80AF-94C6-DF7913F16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6E40-5450-8D4E-BD62-14A301DDBA5C}" type="datetimeFigureOut">
              <a:rPr lang="en-US" smtClean="0"/>
              <a:t>12/5/22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DC5C21-7981-413D-FF30-07E3A6853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C7775-1C75-9FBA-3E45-B858F13ED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78DD-F933-614D-AA79-ADEB796AD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6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CC257-3DEC-8319-3384-599739CDF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535998-19C3-262D-67C7-1D131D724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6E40-5450-8D4E-BD62-14A301DDBA5C}" type="datetimeFigureOut">
              <a:rPr lang="en-US" smtClean="0"/>
              <a:t>12/5/22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954808-F2E5-F488-2607-4BC09A617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E4B9EF-B321-F589-26A4-3A5ECD2F5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78DD-F933-614D-AA79-ADEB796AD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72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FE3909-F2CB-D21B-2337-E59E58B7D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6E40-5450-8D4E-BD62-14A301DDBA5C}" type="datetimeFigureOut">
              <a:rPr lang="en-US" smtClean="0"/>
              <a:t>12/5/22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7E910-4474-B49E-CBFA-E3D93E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3B4B5-1519-2C81-3637-6FEC91E34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78DD-F933-614D-AA79-ADEB796AD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75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19016" y="152400"/>
            <a:ext cx="11254856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Click to add title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017" y="946943"/>
            <a:ext cx="11254856" cy="526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Klicken Sie, um die Formate des Vorlagentextes zu bearbeiten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</p:txBody>
      </p:sp>
    </p:spTree>
    <p:extLst>
      <p:ext uri="{BB962C8B-B14F-4D97-AF65-F5344CB8AC3E}">
        <p14:creationId xmlns:p14="http://schemas.microsoft.com/office/powerpoint/2010/main" val="1371799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76" r:id="rId2"/>
  </p:sldLayoutIdLst>
  <p:transition/>
  <p:hf hd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 b="0" i="0">
          <a:solidFill>
            <a:srgbClr val="003399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00">
          <a:solidFill>
            <a:srgbClr val="003399"/>
          </a:solidFill>
          <a:latin typeface="Verdana" pitchFamily="34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00">
          <a:solidFill>
            <a:srgbClr val="003399"/>
          </a:solidFill>
          <a:latin typeface="Verdana" pitchFamily="34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00">
          <a:solidFill>
            <a:srgbClr val="003399"/>
          </a:solidFill>
          <a:latin typeface="Verdana" pitchFamily="34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00">
          <a:solidFill>
            <a:srgbClr val="003399"/>
          </a:solidFill>
          <a:latin typeface="Verdana" pitchFamily="34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00">
          <a:solidFill>
            <a:srgbClr val="003399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00">
          <a:solidFill>
            <a:srgbClr val="003399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00">
          <a:solidFill>
            <a:srgbClr val="003399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00">
          <a:solidFill>
            <a:srgbClr val="0033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200" b="0" i="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b="0" i="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 b="0" i="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399"/>
          </a:solidFill>
          <a:latin typeface="Siemens Sans" pitchFamily="2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399"/>
          </a:solidFill>
          <a:latin typeface="Siemens Sans" pitchFamily="2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399"/>
          </a:solidFill>
          <a:latin typeface="Siemens Sans" pitchFamily="2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399"/>
          </a:solidFill>
          <a:latin typeface="Siemens Sans" pitchFamily="2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399"/>
          </a:solidFill>
          <a:latin typeface="Siemens Sans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3AD12A-E682-BB2F-9216-A82A3620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C5D47-DAF6-15D6-638B-62DEC6DE3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8617D-1AC8-16A6-4F9C-94C164E4F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16E40-5450-8D4E-BD62-14A301DDBA5C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6B3E3-0918-EE6B-27C6-BD5FF0DB11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15A5F-04DC-8ADB-7B83-0A32E74F7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878DD-F933-614D-AA79-ADEB796AD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tiff"/><Relationship Id="rId5" Type="http://schemas.openxmlformats.org/officeDocument/2006/relationships/image" Target="../media/image2.tiff"/><Relationship Id="rId10" Type="http://schemas.openxmlformats.org/officeDocument/2006/relationships/image" Target="../media/image7.tiff"/><Relationship Id="rId4" Type="http://schemas.openxmlformats.org/officeDocument/2006/relationships/image" Target="../media/image1.png"/><Relationship Id="rId9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8.jpeg"/><Relationship Id="rId5" Type="http://schemas.openxmlformats.org/officeDocument/2006/relationships/image" Target="../media/image19.png"/><Relationship Id="rId15" Type="http://schemas.openxmlformats.org/officeDocument/2006/relationships/image" Target="../media/image19.emf"/><Relationship Id="rId10" Type="http://schemas.openxmlformats.org/officeDocument/2006/relationships/image" Target="../media/image24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12" Type="http://schemas.openxmlformats.org/officeDocument/2006/relationships/image" Target="../media/image46.jpg"/><Relationship Id="rId17" Type="http://schemas.openxmlformats.org/officeDocument/2006/relationships/image" Target="../media/image51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5" Type="http://schemas.openxmlformats.org/officeDocument/2006/relationships/image" Target="../media/image39.jpg"/><Relationship Id="rId15" Type="http://schemas.openxmlformats.org/officeDocument/2006/relationships/image" Target="../media/image49.jpg"/><Relationship Id="rId10" Type="http://schemas.openxmlformats.org/officeDocument/2006/relationships/image" Target="../media/image44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Relationship Id="rId14" Type="http://schemas.openxmlformats.org/officeDocument/2006/relationships/image" Target="../media/image4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3F581B-0388-364E-8196-B94115369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970" y="184399"/>
            <a:ext cx="11330059" cy="1773245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Target-absent Human Attention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936F0D-F241-6352-93EF-2F69B899D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388" y="5122580"/>
            <a:ext cx="2191014" cy="125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2EA3759-426D-DE44-E080-E3569300D8B7}"/>
              </a:ext>
            </a:extLst>
          </p:cNvPr>
          <p:cNvGrpSpPr/>
          <p:nvPr/>
        </p:nvGrpSpPr>
        <p:grpSpPr>
          <a:xfrm>
            <a:off x="826683" y="2869185"/>
            <a:ext cx="1484886" cy="1864280"/>
            <a:chOff x="11233657" y="1880183"/>
            <a:chExt cx="1484886" cy="186428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4EA1F0A-426D-8C10-A65C-85D8B16A9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729" r="9465" b="11059"/>
            <a:stretch/>
          </p:blipFill>
          <p:spPr>
            <a:xfrm>
              <a:off x="11233657" y="1880183"/>
              <a:ext cx="1484886" cy="148038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C13009-0CDA-2E11-E971-2EC2469EF088}"/>
                </a:ext>
              </a:extLst>
            </p:cNvPr>
            <p:cNvSpPr/>
            <p:nvPr/>
          </p:nvSpPr>
          <p:spPr>
            <a:xfrm>
              <a:off x="11305019" y="3344353"/>
              <a:ext cx="134216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Zhibo Yang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BDD446-329A-F585-2D03-CD16746C4BA5}"/>
              </a:ext>
            </a:extLst>
          </p:cNvPr>
          <p:cNvGrpSpPr/>
          <p:nvPr/>
        </p:nvGrpSpPr>
        <p:grpSpPr>
          <a:xfrm>
            <a:off x="5208682" y="5299730"/>
            <a:ext cx="4784067" cy="869170"/>
            <a:chOff x="12491453" y="10731515"/>
            <a:chExt cx="10927347" cy="1985281"/>
          </a:xfrm>
        </p:grpSpPr>
        <p:pic>
          <p:nvPicPr>
            <p:cNvPr id="20" name="Picture 10" descr="Stony Brook University">
              <a:extLst>
                <a:ext uri="{FF2B5EF4-FFF2-40B4-BE49-F238E27FC236}">
                  <a16:creationId xmlns:a16="http://schemas.microsoft.com/office/drawing/2014/main" id="{FA0E1492-8A41-3F14-351A-2981E35F2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1453" y="10731515"/>
              <a:ext cx="10927347" cy="1845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353A9C1-E859-4B81-9A8E-480F775530C2}"/>
                </a:ext>
              </a:extLst>
            </p:cNvPr>
            <p:cNvSpPr txBox="1"/>
            <p:nvPr/>
          </p:nvSpPr>
          <p:spPr>
            <a:xfrm>
              <a:off x="14365707" y="11920068"/>
              <a:ext cx="6437689" cy="7967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600" b="0" i="0" u="none" strike="noStrike" cap="none" spc="0" normalizeH="0" baseline="0" dirty="0">
                  <a:ln>
                    <a:noFill/>
                  </a:ln>
                  <a:solidFill>
                    <a:srgbClr val="33343D"/>
                  </a:solidFill>
                  <a:effectLst/>
                  <a:uFillTx/>
                  <a:latin typeface="+mj-lt"/>
                  <a:cs typeface="Arial" panose="020B0604020202020204" pitchFamily="34" charset="0"/>
                  <a:sym typeface="Amazon Ember"/>
                </a:rPr>
                <a:t>The</a:t>
              </a:r>
              <a:r>
                <a:rPr kumimoji="0" lang="zh-CN" altLang="en-US" sz="1600" b="0" i="0" u="none" strike="noStrike" cap="none" spc="0" normalizeH="0" baseline="0" dirty="0">
                  <a:ln>
                    <a:noFill/>
                  </a:ln>
                  <a:solidFill>
                    <a:srgbClr val="33343D"/>
                  </a:solidFill>
                  <a:effectLst/>
                  <a:uFillTx/>
                  <a:latin typeface="+mj-lt"/>
                  <a:cs typeface="Arial" panose="020B0604020202020204" pitchFamily="34" charset="0"/>
                  <a:sym typeface="Amazon Ember"/>
                </a:rPr>
                <a:t> </a:t>
              </a:r>
              <a:r>
                <a:rPr kumimoji="0" lang="en-US" altLang="zh-CN" sz="1600" b="0" i="0" u="none" strike="noStrike" cap="none" spc="0" normalizeH="0" baseline="0" dirty="0">
                  <a:ln>
                    <a:noFill/>
                  </a:ln>
                  <a:solidFill>
                    <a:srgbClr val="33343D"/>
                  </a:solidFill>
                  <a:effectLst/>
                  <a:uFillTx/>
                  <a:latin typeface="+mj-lt"/>
                  <a:cs typeface="Arial" panose="020B0604020202020204" pitchFamily="34" charset="0"/>
                  <a:sym typeface="Amazon Ember"/>
                </a:rPr>
                <a:t>State</a:t>
              </a:r>
              <a:r>
                <a:rPr kumimoji="0" lang="zh-CN" altLang="en-US" sz="1600" b="0" i="0" u="none" strike="noStrike" cap="none" spc="0" normalizeH="0" baseline="0" dirty="0">
                  <a:ln>
                    <a:noFill/>
                  </a:ln>
                  <a:solidFill>
                    <a:srgbClr val="33343D"/>
                  </a:solidFill>
                  <a:effectLst/>
                  <a:uFillTx/>
                  <a:latin typeface="+mj-lt"/>
                  <a:cs typeface="Arial" panose="020B0604020202020204" pitchFamily="34" charset="0"/>
                  <a:sym typeface="Amazon Ember"/>
                </a:rPr>
                <a:t> </a:t>
              </a:r>
              <a:r>
                <a:rPr kumimoji="0" lang="en-US" altLang="zh-CN" sz="1600" b="0" i="0" u="none" strike="noStrike" cap="none" spc="0" normalizeH="0" baseline="0" dirty="0">
                  <a:ln>
                    <a:noFill/>
                  </a:ln>
                  <a:solidFill>
                    <a:srgbClr val="33343D"/>
                  </a:solidFill>
                  <a:effectLst/>
                  <a:uFillTx/>
                  <a:latin typeface="+mj-lt"/>
                  <a:cs typeface="Arial" panose="020B0604020202020204" pitchFamily="34" charset="0"/>
                  <a:sym typeface="Amazon Ember"/>
                </a:rPr>
                <a:t>University</a:t>
              </a:r>
              <a:r>
                <a:rPr kumimoji="0" lang="zh-CN" altLang="en-US" sz="1600" b="0" i="0" u="none" strike="noStrike" cap="none" spc="0" normalizeH="0" baseline="0" dirty="0">
                  <a:ln>
                    <a:noFill/>
                  </a:ln>
                  <a:solidFill>
                    <a:srgbClr val="33343D"/>
                  </a:solidFill>
                  <a:effectLst/>
                  <a:uFillTx/>
                  <a:latin typeface="+mj-lt"/>
                  <a:cs typeface="Arial" panose="020B0604020202020204" pitchFamily="34" charset="0"/>
                  <a:sym typeface="Amazon Ember"/>
                </a:rPr>
                <a:t> </a:t>
              </a:r>
              <a:r>
                <a:rPr kumimoji="0" lang="en-US" altLang="zh-CN" sz="1600" b="0" i="0" u="none" strike="noStrike" cap="none" spc="0" normalizeH="0" baseline="0" dirty="0">
                  <a:ln>
                    <a:noFill/>
                  </a:ln>
                  <a:solidFill>
                    <a:srgbClr val="33343D"/>
                  </a:solidFill>
                  <a:effectLst/>
                  <a:uFillTx/>
                  <a:latin typeface="+mj-lt"/>
                  <a:cs typeface="Arial" panose="020B0604020202020204" pitchFamily="34" charset="0"/>
                  <a:sym typeface="Amazon Ember"/>
                </a:rPr>
                <a:t>of</a:t>
              </a:r>
              <a:r>
                <a:rPr kumimoji="0" lang="zh-CN" altLang="en-US" sz="1600" b="0" i="0" u="none" strike="noStrike" cap="none" spc="0" normalizeH="0" baseline="0" dirty="0">
                  <a:ln>
                    <a:noFill/>
                  </a:ln>
                  <a:solidFill>
                    <a:srgbClr val="33343D"/>
                  </a:solidFill>
                  <a:effectLst/>
                  <a:uFillTx/>
                  <a:latin typeface="+mj-lt"/>
                  <a:cs typeface="Arial" panose="020B0604020202020204" pitchFamily="34" charset="0"/>
                  <a:sym typeface="Amazon Ember"/>
                </a:rPr>
                <a:t> </a:t>
              </a:r>
              <a:r>
                <a:rPr kumimoji="0" lang="en-US" altLang="zh-CN" sz="1600" b="0" i="0" u="none" strike="noStrike" cap="none" spc="0" normalizeH="0" baseline="0" dirty="0">
                  <a:ln>
                    <a:noFill/>
                  </a:ln>
                  <a:solidFill>
                    <a:srgbClr val="33343D"/>
                  </a:solidFill>
                  <a:effectLst/>
                  <a:uFillTx/>
                  <a:latin typeface="+mj-lt"/>
                  <a:cs typeface="Arial" panose="020B0604020202020204" pitchFamily="34" charset="0"/>
                  <a:sym typeface="Amazon Ember"/>
                </a:rPr>
                <a:t>New</a:t>
              </a:r>
              <a:r>
                <a:rPr kumimoji="0" lang="zh-CN" altLang="en-US" sz="1600" b="0" i="0" u="none" strike="noStrike" cap="none" spc="0" normalizeH="0" baseline="0" dirty="0">
                  <a:ln>
                    <a:noFill/>
                  </a:ln>
                  <a:solidFill>
                    <a:srgbClr val="33343D"/>
                  </a:solidFill>
                  <a:effectLst/>
                  <a:uFillTx/>
                  <a:latin typeface="+mj-lt"/>
                  <a:cs typeface="Arial" panose="020B0604020202020204" pitchFamily="34" charset="0"/>
                  <a:sym typeface="Amazon Ember"/>
                </a:rPr>
                <a:t> </a:t>
              </a:r>
              <a:r>
                <a:rPr kumimoji="0" lang="en-US" altLang="zh-CN" sz="1600" b="0" i="0" u="none" strike="noStrike" cap="none" spc="0" normalizeH="0" baseline="0" dirty="0">
                  <a:ln>
                    <a:noFill/>
                  </a:ln>
                  <a:solidFill>
                    <a:srgbClr val="33343D"/>
                  </a:solidFill>
                  <a:effectLst/>
                  <a:uFillTx/>
                  <a:latin typeface="+mj-lt"/>
                  <a:cs typeface="Arial" panose="020B0604020202020204" pitchFamily="34" charset="0"/>
                  <a:sym typeface="Amazon Ember"/>
                </a:rPr>
                <a:t>York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33343D"/>
                </a:solidFill>
                <a:effectLst/>
                <a:uFillTx/>
                <a:latin typeface="+mj-lt"/>
                <a:cs typeface="Arial" panose="020B0604020202020204" pitchFamily="34" charset="0"/>
                <a:sym typeface="Amazon Ember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C02F8F3-DEC8-E424-8559-B3EEE6A2A6DE}"/>
              </a:ext>
            </a:extLst>
          </p:cNvPr>
          <p:cNvGrpSpPr/>
          <p:nvPr/>
        </p:nvGrpSpPr>
        <p:grpSpPr>
          <a:xfrm>
            <a:off x="2456818" y="2884952"/>
            <a:ext cx="1814920" cy="1864279"/>
            <a:chOff x="2773340" y="2834360"/>
            <a:chExt cx="1814920" cy="1864279"/>
          </a:xfrm>
        </p:grpSpPr>
        <p:pic>
          <p:nvPicPr>
            <p:cNvPr id="23" name="Picture 22" descr="A person wearing glasses&#10;&#10;Description automatically generated with medium confidence">
              <a:extLst>
                <a:ext uri="{FF2B5EF4-FFF2-40B4-BE49-F238E27FC236}">
                  <a16:creationId xmlns:a16="http://schemas.microsoft.com/office/drawing/2014/main" id="{7EE6A87E-A4CA-0D44-B3DC-70FB495E6C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227"/>
            <a:stretch/>
          </p:blipFill>
          <p:spPr>
            <a:xfrm rot="16200000">
              <a:off x="2937973" y="2832110"/>
              <a:ext cx="1480388" cy="1484888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5733D79-8A48-AB37-7AAD-023CB09154DC}"/>
                </a:ext>
              </a:extLst>
            </p:cNvPr>
            <p:cNvSpPr/>
            <p:nvPr/>
          </p:nvSpPr>
          <p:spPr>
            <a:xfrm>
              <a:off x="2773340" y="4298529"/>
              <a:ext cx="181492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+mj-lt"/>
                  <a:cs typeface="Times New Roman" panose="02020603050405020304" pitchFamily="18" charset="0"/>
                </a:rPr>
                <a:t>Sounak</a:t>
              </a:r>
              <a:r>
                <a:rPr lang="en-US" sz="2000" dirty="0">
                  <a:latin typeface="+mj-lt"/>
                  <a:cs typeface="Times New Roman" panose="02020603050405020304" pitchFamily="18" charset="0"/>
                </a:rPr>
                <a:t> Mondal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F9EBDF1-E71E-E2AB-4B65-94798E0C0192}"/>
              </a:ext>
            </a:extLst>
          </p:cNvPr>
          <p:cNvGrpSpPr/>
          <p:nvPr/>
        </p:nvGrpSpPr>
        <p:grpSpPr>
          <a:xfrm>
            <a:off x="4368762" y="2873744"/>
            <a:ext cx="1813059" cy="1859982"/>
            <a:chOff x="4464044" y="2838657"/>
            <a:chExt cx="1813059" cy="18599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5B72FE7-37FF-0A53-6DFF-399EDAC04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26914" y="2838657"/>
              <a:ext cx="1482146" cy="148214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A889D0-EBD0-F9C5-883B-983DB4128C86}"/>
                </a:ext>
              </a:extLst>
            </p:cNvPr>
            <p:cNvSpPr txBox="1"/>
            <p:nvPr/>
          </p:nvSpPr>
          <p:spPr>
            <a:xfrm>
              <a:off x="4464044" y="4298529"/>
              <a:ext cx="181305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latin typeface="+mj-lt"/>
                  <a:cs typeface="Times New Roman" panose="02020603050405020304" pitchFamily="18" charset="0"/>
                </a:rPr>
                <a:t>Seoyoung</a:t>
              </a:r>
              <a:r>
                <a:rPr lang="en-US" sz="20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+mj-lt"/>
                  <a:cs typeface="Times New Roman" panose="02020603050405020304" pitchFamily="18" charset="0"/>
                </a:rPr>
                <a:t>Ahn</a:t>
              </a:r>
              <a:endParaRPr lang="en-US" sz="20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C841CBF-51E4-43BE-53CB-B8E2C9332DA0}"/>
              </a:ext>
            </a:extLst>
          </p:cNvPr>
          <p:cNvGrpSpPr/>
          <p:nvPr/>
        </p:nvGrpSpPr>
        <p:grpSpPr>
          <a:xfrm>
            <a:off x="6159020" y="2877065"/>
            <a:ext cx="2054005" cy="1856661"/>
            <a:chOff x="6047207" y="2841978"/>
            <a:chExt cx="2054005" cy="18566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68DDE8-4773-C98C-AB45-CAF3E24EC8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5930"/>
            <a:stretch/>
          </p:blipFill>
          <p:spPr>
            <a:xfrm>
              <a:off x="6313971" y="2841978"/>
              <a:ext cx="1478820" cy="147706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22BA95C-EC00-E9E2-90F9-EA68D720B774}"/>
                </a:ext>
              </a:extLst>
            </p:cNvPr>
            <p:cNvSpPr txBox="1"/>
            <p:nvPr/>
          </p:nvSpPr>
          <p:spPr>
            <a:xfrm>
              <a:off x="6047207" y="4298529"/>
              <a:ext cx="20540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+mj-lt"/>
                  <a:cs typeface="Times New Roman" panose="02020603050405020304" pitchFamily="18" charset="0"/>
                </a:rPr>
                <a:t>Gregory </a:t>
              </a:r>
              <a:r>
                <a:rPr lang="en-US" sz="2000" dirty="0" err="1">
                  <a:latin typeface="+mj-lt"/>
                  <a:cs typeface="Times New Roman" panose="02020603050405020304" pitchFamily="18" charset="0"/>
                </a:rPr>
                <a:t>Zelinsky</a:t>
              </a:r>
              <a:endParaRPr lang="en-US" sz="20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40DCCEB-CCFD-3F72-3268-B5813F406C7A}"/>
              </a:ext>
            </a:extLst>
          </p:cNvPr>
          <p:cNvGrpSpPr/>
          <p:nvPr/>
        </p:nvGrpSpPr>
        <p:grpSpPr>
          <a:xfrm>
            <a:off x="9871350" y="2869185"/>
            <a:ext cx="2054005" cy="1860210"/>
            <a:chOff x="7711613" y="2838658"/>
            <a:chExt cx="2054005" cy="18602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9A99D2C-7FE9-C77F-5656-CB79DFB3A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99321" y="2838658"/>
              <a:ext cx="1480387" cy="148038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D7598BB-2FB2-EB17-933C-C7787FCBBC2E}"/>
                </a:ext>
              </a:extLst>
            </p:cNvPr>
            <p:cNvSpPr txBox="1"/>
            <p:nvPr/>
          </p:nvSpPr>
          <p:spPr>
            <a:xfrm>
              <a:off x="7711613" y="4298758"/>
              <a:ext cx="20540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+mj-lt"/>
                  <a:cs typeface="Times New Roman" panose="02020603050405020304" pitchFamily="18" charset="0"/>
                </a:rPr>
                <a:t>Dimitris Samaras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BD9E29F-DE18-68F7-6112-AE61FA945F28}"/>
              </a:ext>
            </a:extLst>
          </p:cNvPr>
          <p:cNvGrpSpPr/>
          <p:nvPr/>
        </p:nvGrpSpPr>
        <p:grpSpPr>
          <a:xfrm>
            <a:off x="8148567" y="2890412"/>
            <a:ext cx="1813059" cy="1859982"/>
            <a:chOff x="9510971" y="2838657"/>
            <a:chExt cx="1813059" cy="185998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AFA52B3-5E77-424F-BD61-861EF35CC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11970"/>
            <a:stretch/>
          </p:blipFill>
          <p:spPr>
            <a:xfrm>
              <a:off x="9682912" y="2838657"/>
              <a:ext cx="1480388" cy="148038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9AA3113-ABC3-FCE9-9694-4E451544B107}"/>
                </a:ext>
              </a:extLst>
            </p:cNvPr>
            <p:cNvSpPr txBox="1"/>
            <p:nvPr/>
          </p:nvSpPr>
          <p:spPr>
            <a:xfrm>
              <a:off x="9510971" y="4298529"/>
              <a:ext cx="181305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+mj-lt"/>
                  <a:cs typeface="Times New Roman" panose="02020603050405020304" pitchFamily="18" charset="0"/>
                </a:rPr>
                <a:t>Minh </a:t>
              </a:r>
              <a:r>
                <a:rPr lang="en-US" sz="2000" dirty="0" err="1">
                  <a:latin typeface="+mj-lt"/>
                  <a:cs typeface="Times New Roman" panose="02020603050405020304" pitchFamily="18" charset="0"/>
                </a:rPr>
                <a:t>Hoai</a:t>
              </a:r>
              <a:endParaRPr lang="en-US" sz="2000" dirty="0"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9433603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8EA0B-F54C-83B8-3BAC-91D72DE5E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Future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BDDB5-BCD9-767B-EF4B-615F0F69F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460" y="1622425"/>
            <a:ext cx="10894132" cy="4351338"/>
          </a:xfrm>
        </p:spPr>
        <p:txBody>
          <a:bodyPr/>
          <a:lstStyle/>
          <a:p>
            <a:r>
              <a:rPr lang="en-US" dirty="0"/>
              <a:t>A  novel state representation for modeling human scanpath without applying pretrained ConvNets on blurred images.</a:t>
            </a:r>
          </a:p>
          <a:p>
            <a:endParaRPr lang="en-US" dirty="0"/>
          </a:p>
          <a:p>
            <a:r>
              <a:rPr lang="en-US" dirty="0"/>
              <a:t>Unlike previous findings on target-present search, we found that individual models are more suitable for target-absent scanpath prediction.</a:t>
            </a:r>
          </a:p>
          <a:p>
            <a:endParaRPr lang="en-US" dirty="0"/>
          </a:p>
          <a:p>
            <a:r>
              <a:rPr lang="en-US" altLang="zh-CN" kern="0" dirty="0"/>
              <a:t>E</a:t>
            </a:r>
            <a:r>
              <a:rPr lang="en-US" kern="0" dirty="0"/>
              <a:t>xploring using </a:t>
            </a:r>
            <a:r>
              <a:rPr lang="en-US" altLang="zh-CN" kern="0" dirty="0"/>
              <a:t>self-</a:t>
            </a:r>
            <a:r>
              <a:rPr lang="zh-CN" altLang="en-US" kern="0" dirty="0"/>
              <a:t> </a:t>
            </a:r>
            <a:r>
              <a:rPr lang="en-US" altLang="zh-CN" kern="0" dirty="0"/>
              <a:t>&amp;</a:t>
            </a:r>
            <a:r>
              <a:rPr lang="zh-CN" altLang="en-US" kern="0" dirty="0"/>
              <a:t> </a:t>
            </a:r>
            <a:r>
              <a:rPr lang="en-US" kern="0" dirty="0"/>
              <a:t>semi-supervised learning to address the lack of human gaze data</a:t>
            </a:r>
            <a:r>
              <a:rPr lang="zh-CN" altLang="en-US" kern="0" dirty="0"/>
              <a:t> </a:t>
            </a:r>
            <a:r>
              <a:rPr lang="en-US" altLang="zh-CN" kern="0" dirty="0"/>
              <a:t>in</a:t>
            </a:r>
            <a:r>
              <a:rPr lang="zh-CN" altLang="en-US" kern="0" dirty="0"/>
              <a:t> </a:t>
            </a:r>
            <a:r>
              <a:rPr lang="en-US" altLang="zh-CN" kern="0" dirty="0"/>
              <a:t>training</a:t>
            </a:r>
            <a:r>
              <a:rPr lang="zh-CN" altLang="en-US" kern="0" dirty="0"/>
              <a:t> </a:t>
            </a:r>
            <a:r>
              <a:rPr lang="en-US" altLang="zh-CN" kern="0" dirty="0"/>
              <a:t>powerful</a:t>
            </a:r>
            <a:r>
              <a:rPr lang="zh-CN" altLang="en-US" kern="0" dirty="0"/>
              <a:t> </a:t>
            </a:r>
            <a:r>
              <a:rPr lang="en-US" altLang="zh-CN" kern="0" dirty="0"/>
              <a:t>gaze</a:t>
            </a:r>
            <a:r>
              <a:rPr lang="zh-CN" altLang="en-US" kern="0" dirty="0"/>
              <a:t> </a:t>
            </a:r>
            <a:r>
              <a:rPr lang="en-US" altLang="zh-CN" kern="0" dirty="0"/>
              <a:t>prediction</a:t>
            </a:r>
            <a:r>
              <a:rPr lang="zh-CN" altLang="en-US" kern="0" dirty="0"/>
              <a:t> </a:t>
            </a:r>
            <a:r>
              <a:rPr lang="en-US" altLang="zh-CN" kern="0" dirty="0"/>
              <a:t>models.</a:t>
            </a:r>
            <a:endParaRPr lang="en-US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63882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CE4C2-F15F-B535-F430-D8466AC23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BF7C2-9FF6-DD44-9D13-BEB3CA364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460" y="1622425"/>
            <a:ext cx="10645140" cy="830997"/>
          </a:xfrm>
        </p:spPr>
        <p:txBody>
          <a:bodyPr/>
          <a:lstStyle/>
          <a:p>
            <a:r>
              <a:rPr lang="en-US" dirty="0"/>
              <a:t>Computer vision models have been developed to predict the fixations made by people as they search for target objects.</a:t>
            </a:r>
          </a:p>
        </p:txBody>
      </p:sp>
      <p:pic>
        <p:nvPicPr>
          <p:cNvPr id="10" name="Picture 9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42FED219-7FEB-71A8-A50B-4DAE32D6C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18" r="10151" b="9638"/>
          <a:stretch/>
        </p:blipFill>
        <p:spPr>
          <a:xfrm>
            <a:off x="7435326" y="2624705"/>
            <a:ext cx="3765000" cy="29986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9F2314-C29C-0A50-0BB8-4BC532314D19}"/>
              </a:ext>
            </a:extLst>
          </p:cNvPr>
          <p:cNvSpPr txBox="1"/>
          <p:nvPr/>
        </p:nvSpPr>
        <p:spPr>
          <a:xfrm>
            <a:off x="7435326" y="5635723"/>
            <a:ext cx="376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Target-present</a:t>
            </a:r>
            <a:r>
              <a:rPr lang="zh-CN" altLang="en-US" sz="2400" dirty="0"/>
              <a:t> </a:t>
            </a:r>
            <a:r>
              <a:rPr lang="en-US" altLang="zh-CN" sz="2400" dirty="0"/>
              <a:t>scanpaths s</a:t>
            </a:r>
            <a:r>
              <a:rPr lang="en-US" sz="2400" dirty="0"/>
              <a:t>earching for stop sign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F4B0E5BA-7802-2A80-4865-12DF4308D6F0}"/>
              </a:ext>
            </a:extLst>
          </p:cNvPr>
          <p:cNvSpPr/>
          <p:nvPr/>
        </p:nvSpPr>
        <p:spPr bwMode="auto">
          <a:xfrm>
            <a:off x="4776411" y="4301547"/>
            <a:ext cx="2635405" cy="334847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iemens Sans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123056-B5FA-14B0-9F81-E3F1DD7804A9}"/>
              </a:ext>
            </a:extLst>
          </p:cNvPr>
          <p:cNvSpPr txBox="1"/>
          <p:nvPr/>
        </p:nvSpPr>
        <p:spPr>
          <a:xfrm>
            <a:off x="4679401" y="2916552"/>
            <a:ext cx="273241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[Zhang et al., Nat. </a:t>
            </a:r>
            <a:r>
              <a:rPr lang="en-HK" sz="14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Commun</a:t>
            </a:r>
            <a:r>
              <a:rPr lang="en-HK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., 2018]</a:t>
            </a:r>
            <a:endParaRPr lang="en-US" sz="1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[</a:t>
            </a:r>
            <a:r>
              <a:rPr lang="en-US" sz="1400" dirty="0" err="1"/>
              <a:t>Zelinsky</a:t>
            </a:r>
            <a:r>
              <a:rPr lang="en-US" sz="1400" dirty="0"/>
              <a:t> </a:t>
            </a:r>
            <a:r>
              <a:rPr lang="en-HK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et al., CVPRW, 2019]</a:t>
            </a:r>
            <a:endParaRPr lang="en-US" sz="1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[Yang et al., CVPR, 2020</a:t>
            </a:r>
            <a:r>
              <a:rPr lang="en-HK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]</a:t>
            </a:r>
          </a:p>
          <a:p>
            <a:r>
              <a:rPr lang="en-HK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[Rashidi et al., </a:t>
            </a:r>
            <a:r>
              <a:rPr lang="en-HK" sz="14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NeurIPS</a:t>
            </a:r>
            <a:r>
              <a:rPr lang="en-HK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2020]</a:t>
            </a:r>
            <a:endParaRPr lang="en-US" sz="1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[Chen et al., CVPR, 2021</a:t>
            </a:r>
            <a:r>
              <a:rPr lang="en-HK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]</a:t>
            </a:r>
          </a:p>
          <a:p>
            <a:r>
              <a:rPr lang="en-HK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17" name="Picture 16" descr="A stop sign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1D0AE9C3-C6B3-E452-44D2-147212BC9B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31" r="8640"/>
          <a:stretch/>
        </p:blipFill>
        <p:spPr>
          <a:xfrm>
            <a:off x="864009" y="2798227"/>
            <a:ext cx="3765000" cy="283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8777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CE4C2-F15F-B535-F430-D8466AC23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BF7C2-9FF6-DD44-9D13-BEB3CA364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460" y="1622425"/>
            <a:ext cx="10645140" cy="830997"/>
          </a:xfrm>
        </p:spPr>
        <p:txBody>
          <a:bodyPr/>
          <a:lstStyle/>
          <a:p>
            <a:r>
              <a:rPr lang="en-US" dirty="0"/>
              <a:t>But what about when the target is not in the image?</a:t>
            </a:r>
          </a:p>
          <a:p>
            <a:endParaRPr lang="en-US" dirty="0"/>
          </a:p>
        </p:txBody>
      </p: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B7FC100-929C-D8D3-04CE-610E9CCFF1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5" r="8172"/>
          <a:stretch/>
        </p:blipFill>
        <p:spPr>
          <a:xfrm>
            <a:off x="6716271" y="2453422"/>
            <a:ext cx="4160245" cy="3146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C29F2B-7655-7FE9-3CDE-1CE7B05A89CB}"/>
              </a:ext>
            </a:extLst>
          </p:cNvPr>
          <p:cNvSpPr txBox="1"/>
          <p:nvPr/>
        </p:nvSpPr>
        <p:spPr>
          <a:xfrm>
            <a:off x="7105661" y="5550042"/>
            <a:ext cx="3381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</a:rPr>
              <a:t>Target-absent</a:t>
            </a:r>
            <a:r>
              <a:rPr lang="zh-CN" altLang="en-US" sz="2400" dirty="0"/>
              <a:t> </a:t>
            </a:r>
            <a:r>
              <a:rPr lang="en-US" altLang="zh-CN" sz="2400" dirty="0"/>
              <a:t>scanpaths s</a:t>
            </a:r>
            <a:r>
              <a:rPr lang="en-US" sz="2400" dirty="0"/>
              <a:t>earching for stop sign</a:t>
            </a:r>
            <a:endParaRPr lang="en-US" altLang="zh-CN" sz="2400" dirty="0"/>
          </a:p>
        </p:txBody>
      </p:sp>
      <p:pic>
        <p:nvPicPr>
          <p:cNvPr id="5" name="Picture 4" descr="A picture containing text, outdoor, sky, light&#10;&#10;Description automatically generated">
            <a:extLst>
              <a:ext uri="{FF2B5EF4-FFF2-40B4-BE49-F238E27FC236}">
                <a16:creationId xmlns:a16="http://schemas.microsoft.com/office/drawing/2014/main" id="{C28EB14E-F535-704B-DCE3-BE5B4B841D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99" r="6579"/>
          <a:stretch/>
        </p:blipFill>
        <p:spPr>
          <a:xfrm>
            <a:off x="914400" y="2558662"/>
            <a:ext cx="4160245" cy="2991380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F440C974-1536-F944-8708-3B507F188B6C}"/>
              </a:ext>
            </a:extLst>
          </p:cNvPr>
          <p:cNvSpPr/>
          <p:nvPr/>
        </p:nvSpPr>
        <p:spPr bwMode="auto">
          <a:xfrm>
            <a:off x="5200368" y="3800092"/>
            <a:ext cx="1418615" cy="411101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iemens Sans Black" pitchFamily="2" charset="0"/>
            </a:endParaRPr>
          </a:p>
        </p:txBody>
      </p:sp>
      <p:pic>
        <p:nvPicPr>
          <p:cNvPr id="1028" name="Picture 4" descr="15,567 Red Question Mark Stock Photos, Pictures &amp; Royalty-Free Images -  iStock">
            <a:extLst>
              <a:ext uri="{FF2B5EF4-FFF2-40B4-BE49-F238E27FC236}">
                <a16:creationId xmlns:a16="http://schemas.microsoft.com/office/drawing/2014/main" id="{51DD5F49-BA19-C935-767C-19643A14BB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2" t="11536" r="29056" b="28543"/>
          <a:stretch/>
        </p:blipFill>
        <p:spPr bwMode="auto">
          <a:xfrm>
            <a:off x="5531538" y="2969095"/>
            <a:ext cx="598718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35357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E3A50-E5D5-3F4C-3864-216700757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state representations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92994AB-1968-65EA-80E3-EE4EE2954B83}"/>
              </a:ext>
            </a:extLst>
          </p:cNvPr>
          <p:cNvSpPr txBox="1"/>
          <p:nvPr/>
        </p:nvSpPr>
        <p:spPr>
          <a:xfrm>
            <a:off x="511811" y="3881578"/>
            <a:ext cx="3081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Foveated image</a:t>
            </a:r>
          </a:p>
          <a:p>
            <a:pPr algn="ctr"/>
            <a:r>
              <a:rPr lang="en-US" dirty="0" err="1"/>
              <a:t>Zelinsky</a:t>
            </a:r>
            <a:r>
              <a:rPr lang="en-US" dirty="0"/>
              <a:t> et al., CVPRW 2019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72836AD-E2E6-1535-66A7-B4352D86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9352" y="2043334"/>
            <a:ext cx="2566275" cy="1734570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CE75557E-F92B-BCA1-4CDC-E83C48C4AD79}"/>
              </a:ext>
            </a:extLst>
          </p:cNvPr>
          <p:cNvGrpSpPr/>
          <p:nvPr/>
        </p:nvGrpSpPr>
        <p:grpSpPr>
          <a:xfrm>
            <a:off x="4101658" y="1754186"/>
            <a:ext cx="4375838" cy="2044110"/>
            <a:chOff x="4895041" y="2714391"/>
            <a:chExt cx="5283173" cy="2467958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0E5AD0C-C764-738A-4811-99E9C7C0C5A4}"/>
                </a:ext>
              </a:extLst>
            </p:cNvPr>
            <p:cNvGrpSpPr/>
            <p:nvPr/>
          </p:nvGrpSpPr>
          <p:grpSpPr>
            <a:xfrm>
              <a:off x="4895041" y="3065707"/>
              <a:ext cx="3136578" cy="2116642"/>
              <a:chOff x="4191501" y="2761011"/>
              <a:chExt cx="3632200" cy="2451100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DF357CF2-F59F-5E40-C7B9-19C9624213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91501" y="2761011"/>
                <a:ext cx="3632200" cy="2451100"/>
              </a:xfrm>
              <a:prstGeom prst="rect">
                <a:avLst/>
              </a:prstGeom>
            </p:spPr>
          </p:pic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1894236-7FCA-50D7-D993-B38203DE9679}"/>
                  </a:ext>
                </a:extLst>
              </p:cNvPr>
              <p:cNvSpPr/>
              <p:nvPr/>
            </p:nvSpPr>
            <p:spPr bwMode="auto">
              <a:xfrm>
                <a:off x="5461191" y="3440151"/>
                <a:ext cx="1092820" cy="1092820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Siemens Sans Black" pitchFamily="2" charset="0"/>
                </a:endParaRPr>
              </a:p>
            </p:txBody>
          </p:sp>
        </p:grp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6C2EACA-382E-28AD-9E2F-478928933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140" t="29208" r="33650" b="26025"/>
            <a:stretch/>
          </p:blipFill>
          <p:spPr>
            <a:xfrm>
              <a:off x="8985444" y="3683763"/>
              <a:ext cx="954915" cy="954915"/>
            </a:xfrm>
            <a:prstGeom prst="ellipse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5574EAD-3FC4-51D8-5453-8EE32AECD24F}"/>
                </a:ext>
              </a:extLst>
            </p:cNvPr>
            <p:cNvSpPr txBox="1"/>
            <p:nvPr/>
          </p:nvSpPr>
          <p:spPr>
            <a:xfrm>
              <a:off x="5727543" y="2714391"/>
              <a:ext cx="1471572" cy="413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low-res part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F4B8034-EBF9-F1EC-6920-482CA53B7D1F}"/>
                </a:ext>
              </a:extLst>
            </p:cNvPr>
            <p:cNvSpPr txBox="1"/>
            <p:nvPr/>
          </p:nvSpPr>
          <p:spPr>
            <a:xfrm>
              <a:off x="8626575" y="3200343"/>
              <a:ext cx="1551639" cy="413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high-res part</a:t>
              </a:r>
            </a:p>
          </p:txBody>
        </p:sp>
        <p:sp>
          <p:nvSpPr>
            <p:cNvPr id="59" name="Cross 58">
              <a:extLst>
                <a:ext uri="{FF2B5EF4-FFF2-40B4-BE49-F238E27FC236}">
                  <a16:creationId xmlns:a16="http://schemas.microsoft.com/office/drawing/2014/main" id="{C57B356F-369B-4513-710D-240FFAFEA021}"/>
                </a:ext>
              </a:extLst>
            </p:cNvPr>
            <p:cNvSpPr/>
            <p:nvPr/>
          </p:nvSpPr>
          <p:spPr bwMode="auto">
            <a:xfrm>
              <a:off x="8307874" y="3976555"/>
              <a:ext cx="388407" cy="369332"/>
            </a:xfrm>
            <a:prstGeom prst="plus">
              <a:avLst>
                <a:gd name="adj" fmla="val 40063"/>
              </a:avLst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i="0" u="none" strike="noStrike" normalizeH="0" baseline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emens Sans Black" pitchFamily="2" charset="0"/>
              </a:endParaRP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868D7BB5-4900-D841-6C7F-8ACED54FD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3528" y="1897847"/>
            <a:ext cx="1861088" cy="1861088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ECAD518E-D2E6-C116-FF6B-D38244FA8DE6}"/>
              </a:ext>
            </a:extLst>
          </p:cNvPr>
          <p:cNvSpPr txBox="1"/>
          <p:nvPr/>
        </p:nvSpPr>
        <p:spPr>
          <a:xfrm>
            <a:off x="4837473" y="3840598"/>
            <a:ext cx="3081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High- &amp; low-resolution images</a:t>
            </a:r>
          </a:p>
          <a:p>
            <a:pPr algn="ctr"/>
            <a:r>
              <a:rPr lang="en-US" dirty="0"/>
              <a:t>Yang et al., CVPR 2020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2FD25C-B25C-5C47-67C9-D72023391AE6}"/>
              </a:ext>
            </a:extLst>
          </p:cNvPr>
          <p:cNvSpPr txBox="1"/>
          <p:nvPr/>
        </p:nvSpPr>
        <p:spPr>
          <a:xfrm>
            <a:off x="8531563" y="3840598"/>
            <a:ext cx="3081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Detectability map</a:t>
            </a:r>
          </a:p>
          <a:p>
            <a:pPr algn="ctr"/>
            <a:r>
              <a:rPr lang="en-US" dirty="0"/>
              <a:t>Rashidi et al., </a:t>
            </a:r>
            <a:r>
              <a:rPr lang="en-US" dirty="0" err="1"/>
              <a:t>NeurIPS</a:t>
            </a:r>
            <a:r>
              <a:rPr lang="en-US" dirty="0"/>
              <a:t> 2020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40D373E-7DDA-0D77-0570-81B65D79FFB5}"/>
              </a:ext>
            </a:extLst>
          </p:cNvPr>
          <p:cNvSpPr txBox="1"/>
          <p:nvPr/>
        </p:nvSpPr>
        <p:spPr>
          <a:xfrm>
            <a:off x="183371" y="4979531"/>
            <a:ext cx="11216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Applying networks pretrained on full-resolution images on blurred pixels makes the representation unstable.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Hard to be extended to a larger number of target categories.</a:t>
            </a:r>
          </a:p>
        </p:txBody>
      </p:sp>
    </p:spTree>
    <p:extLst>
      <p:ext uri="{BB962C8B-B14F-4D97-AF65-F5344CB8AC3E}">
        <p14:creationId xmlns:p14="http://schemas.microsoft.com/office/powerpoint/2010/main" val="289282886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41B1E-7C87-7BF0-CD4B-EE931C6E1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Foveated feature maps</a:t>
            </a: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01AAF7AB-6F46-7AB1-EB23-FFF8DA64BCA9}"/>
              </a:ext>
            </a:extLst>
          </p:cNvPr>
          <p:cNvGrpSpPr/>
          <p:nvPr/>
        </p:nvGrpSpPr>
        <p:grpSpPr>
          <a:xfrm>
            <a:off x="632460" y="1600348"/>
            <a:ext cx="8965680" cy="5257652"/>
            <a:chOff x="1402238" y="1616262"/>
            <a:chExt cx="8965680" cy="5257652"/>
          </a:xfrm>
        </p:grpSpPr>
        <p:sp>
          <p:nvSpPr>
            <p:cNvPr id="78" name="Right Arrow 77">
              <a:extLst>
                <a:ext uri="{FF2B5EF4-FFF2-40B4-BE49-F238E27FC236}">
                  <a16:creationId xmlns:a16="http://schemas.microsoft.com/office/drawing/2014/main" id="{9AFAF65D-DD1E-6FD0-5CB8-FA2350FDA6FC}"/>
                </a:ext>
              </a:extLst>
            </p:cNvPr>
            <p:cNvSpPr/>
            <p:nvPr/>
          </p:nvSpPr>
          <p:spPr>
            <a:xfrm rot="16200000">
              <a:off x="1905449" y="5115420"/>
              <a:ext cx="1182668" cy="228492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4443F6F3-FC35-AD6C-4846-10AC6220351A}"/>
                </a:ext>
              </a:extLst>
            </p:cNvPr>
            <p:cNvSpPr/>
            <p:nvPr/>
          </p:nvSpPr>
          <p:spPr>
            <a:xfrm>
              <a:off x="1402238" y="1667742"/>
              <a:ext cx="1971677" cy="293959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7F7F718-374C-AF54-6E8B-E61CCD455798}"/>
                </a:ext>
              </a:extLst>
            </p:cNvPr>
            <p:cNvCxnSpPr/>
            <p:nvPr/>
          </p:nvCxnSpPr>
          <p:spPr>
            <a:xfrm>
              <a:off x="6537673" y="4073500"/>
              <a:ext cx="188463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Google Shape;7018;p121">
              <a:extLst>
                <a:ext uri="{FF2B5EF4-FFF2-40B4-BE49-F238E27FC236}">
                  <a16:creationId xmlns:a16="http://schemas.microsoft.com/office/drawing/2014/main" id="{AD773F1B-CAE9-444B-AA10-5D913489C10F}"/>
                </a:ext>
              </a:extLst>
            </p:cNvPr>
            <p:cNvSpPr/>
            <p:nvPr/>
          </p:nvSpPr>
          <p:spPr>
            <a:xfrm rot="16200000" flipV="1">
              <a:off x="5759423" y="1770670"/>
              <a:ext cx="392899" cy="1470872"/>
            </a:xfrm>
            <a:prstGeom prst="cube">
              <a:avLst>
                <a:gd name="adj" fmla="val 86698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" name="Google Shape;7018;p121">
              <a:extLst>
                <a:ext uri="{FF2B5EF4-FFF2-40B4-BE49-F238E27FC236}">
                  <a16:creationId xmlns:a16="http://schemas.microsoft.com/office/drawing/2014/main" id="{79D6B394-F796-7B6C-2808-9845D92680F4}"/>
                </a:ext>
              </a:extLst>
            </p:cNvPr>
            <p:cNvSpPr/>
            <p:nvPr/>
          </p:nvSpPr>
          <p:spPr>
            <a:xfrm rot="16200000" flipV="1">
              <a:off x="5747810" y="2709805"/>
              <a:ext cx="392899" cy="1470872"/>
            </a:xfrm>
            <a:prstGeom prst="cube">
              <a:avLst>
                <a:gd name="adj" fmla="val 86698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" name="Google Shape;7018;p121">
              <a:extLst>
                <a:ext uri="{FF2B5EF4-FFF2-40B4-BE49-F238E27FC236}">
                  <a16:creationId xmlns:a16="http://schemas.microsoft.com/office/drawing/2014/main" id="{722EB5CE-CD34-8DD8-B963-C6E757FBEE4D}"/>
                </a:ext>
              </a:extLst>
            </p:cNvPr>
            <p:cNvSpPr/>
            <p:nvPr/>
          </p:nvSpPr>
          <p:spPr>
            <a:xfrm rot="16200000" flipV="1">
              <a:off x="5693382" y="3349343"/>
              <a:ext cx="392899" cy="1470872"/>
            </a:xfrm>
            <a:prstGeom prst="cube">
              <a:avLst>
                <a:gd name="adj" fmla="val 86698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9735F4D-D71C-F9E9-F2CC-D970ED9952EA}"/>
                </a:ext>
              </a:extLst>
            </p:cNvPr>
            <p:cNvSpPr txBox="1"/>
            <p:nvPr/>
          </p:nvSpPr>
          <p:spPr>
            <a:xfrm rot="5400000">
              <a:off x="5811865" y="2867708"/>
              <a:ext cx="288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C5ABD7D-CDCC-8A66-208C-6D0EF3C02AB4}"/>
                </a:ext>
              </a:extLst>
            </p:cNvPr>
            <p:cNvSpPr/>
            <p:nvPr/>
          </p:nvSpPr>
          <p:spPr>
            <a:xfrm rot="21090537">
              <a:off x="8355284" y="3581208"/>
              <a:ext cx="1437336" cy="1081778"/>
            </a:xfrm>
            <a:prstGeom prst="rect">
              <a:avLst/>
            </a:prstGeom>
            <a:gradFill flip="none" rotWithShape="1">
              <a:gsLst>
                <a:gs pos="14000">
                  <a:schemeClr val="tx1"/>
                </a:gs>
                <a:gs pos="45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solidFill>
                <a:schemeClr val="tx1"/>
              </a:solidFill>
            </a:ln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04D7A06F-C45B-EA42-B151-9A7C1A66FF0B}"/>
                </a:ext>
              </a:extLst>
            </p:cNvPr>
            <p:cNvSpPr/>
            <p:nvPr/>
          </p:nvSpPr>
          <p:spPr>
            <a:xfrm rot="21090537">
              <a:off x="8406055" y="1989428"/>
              <a:ext cx="1436402" cy="1062905"/>
            </a:xfrm>
            <a:prstGeom prst="rect">
              <a:avLst/>
            </a:prstGeom>
            <a:gradFill flip="none" rotWithShape="1">
              <a:gsLst>
                <a:gs pos="15000">
                  <a:schemeClr val="bg1"/>
                </a:gs>
                <a:gs pos="82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solidFill>
                <a:schemeClr val="tx1"/>
              </a:solidFill>
            </a:ln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6A61D61-48D4-DE86-9AC6-32F385372C13}"/>
                </a:ext>
              </a:extLst>
            </p:cNvPr>
            <p:cNvGrpSpPr/>
            <p:nvPr/>
          </p:nvGrpSpPr>
          <p:grpSpPr>
            <a:xfrm>
              <a:off x="8377986" y="2923179"/>
              <a:ext cx="1470872" cy="1115835"/>
              <a:chOff x="8391733" y="2676171"/>
              <a:chExt cx="2417205" cy="1820327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0877C34-7D39-D065-817D-B35C2441DE7F}"/>
                  </a:ext>
                </a:extLst>
              </p:cNvPr>
              <p:cNvSpPr/>
              <p:nvPr/>
            </p:nvSpPr>
            <p:spPr>
              <a:xfrm rot="21090537">
                <a:off x="8391733" y="2676171"/>
                <a:ext cx="2417205" cy="1820327"/>
              </a:xfrm>
              <a:prstGeom prst="rect">
                <a:avLst/>
              </a:prstGeom>
              <a:gradFill flip="none" rotWithShape="1">
                <a:gsLst>
                  <a:gs pos="0">
                    <a:schemeClr val="tx1"/>
                  </a:gs>
                  <a:gs pos="82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 w="28575">
                <a:solidFill>
                  <a:schemeClr val="tx1"/>
                </a:solidFill>
              </a:ln>
              <a:scene3d>
                <a:camera prst="isometricOffAxis2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26F0D045-6CB2-EC4A-36F1-33847AB17A91}"/>
                  </a:ext>
                </a:extLst>
              </p:cNvPr>
              <p:cNvSpPr/>
              <p:nvPr/>
            </p:nvSpPr>
            <p:spPr>
              <a:xfrm rot="20925417">
                <a:off x="9143135" y="3107296"/>
                <a:ext cx="914400" cy="914400"/>
              </a:xfrm>
              <a:prstGeom prst="ellipse">
                <a:avLst/>
              </a:prstGeom>
              <a:gradFill>
                <a:gsLst>
                  <a:gs pos="100000">
                    <a:schemeClr val="tx1"/>
                  </a:gs>
                  <a:gs pos="35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2E409C05-FEE1-72B7-A898-323A743EFC7F}"/>
                    </a:ext>
                  </a:extLst>
                </p:cNvPr>
                <p:cNvSpPr txBox="1"/>
                <p:nvPr/>
              </p:nvSpPr>
              <p:spPr>
                <a:xfrm>
                  <a:off x="9956606" y="4058854"/>
                  <a:ext cx="292479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600" b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2E409C05-FEE1-72B7-A898-323A743EFC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6606" y="4058854"/>
                  <a:ext cx="292479" cy="246221"/>
                </a:xfrm>
                <a:prstGeom prst="rect">
                  <a:avLst/>
                </a:prstGeom>
                <a:blipFill>
                  <a:blip r:embed="rId5"/>
                  <a:stretch>
                    <a:fillRect l="-16667" r="-8333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BBFF3DF3-B7B3-3E0F-960D-96E6D1D4F61E}"/>
                    </a:ext>
                  </a:extLst>
                </p:cNvPr>
                <p:cNvSpPr txBox="1"/>
                <p:nvPr/>
              </p:nvSpPr>
              <p:spPr>
                <a:xfrm>
                  <a:off x="9953754" y="3325550"/>
                  <a:ext cx="314702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600" b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BBFF3DF3-B7B3-3E0F-960D-96E6D1D4F6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3754" y="3325550"/>
                  <a:ext cx="314702" cy="246221"/>
                </a:xfrm>
                <a:prstGeom prst="rect">
                  <a:avLst/>
                </a:prstGeom>
                <a:blipFill>
                  <a:blip r:embed="rId6"/>
                  <a:stretch>
                    <a:fillRect l="-16000" r="-8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7D309985-2F65-F959-983F-1EE7DF0642D0}"/>
                    </a:ext>
                  </a:extLst>
                </p:cNvPr>
                <p:cNvSpPr txBox="1"/>
                <p:nvPr/>
              </p:nvSpPr>
              <p:spPr>
                <a:xfrm>
                  <a:off x="9952142" y="2432348"/>
                  <a:ext cx="314702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1600" b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7D309985-2F65-F959-983F-1EE7DF0642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2142" y="2432348"/>
                  <a:ext cx="314702" cy="246221"/>
                </a:xfrm>
                <a:prstGeom prst="rect">
                  <a:avLst/>
                </a:prstGeom>
                <a:blipFill>
                  <a:blip r:embed="rId7"/>
                  <a:stretch>
                    <a:fillRect l="-11538" r="-7692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CF7CF152-2DF1-A260-6935-E761C3E81615}"/>
                    </a:ext>
                  </a:extLst>
                </p:cNvPr>
                <p:cNvSpPr txBox="1"/>
                <p:nvPr/>
              </p:nvSpPr>
              <p:spPr>
                <a:xfrm>
                  <a:off x="6707353" y="4163103"/>
                  <a:ext cx="246221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600" b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CF7CF152-2DF1-A260-6935-E761C3E816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7353" y="4163103"/>
                  <a:ext cx="246221" cy="246221"/>
                </a:xfrm>
                <a:prstGeom prst="rect">
                  <a:avLst/>
                </a:prstGeom>
                <a:blipFill>
                  <a:blip r:embed="rId8"/>
                  <a:stretch>
                    <a:fillRect l="-20000" r="-10000"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B6404B21-CAB7-D3FB-3752-3D76ECE3D1B0}"/>
                    </a:ext>
                  </a:extLst>
                </p:cNvPr>
                <p:cNvSpPr txBox="1"/>
                <p:nvPr/>
              </p:nvSpPr>
              <p:spPr>
                <a:xfrm>
                  <a:off x="6704431" y="3469514"/>
                  <a:ext cx="25096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600" b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B6404B21-CAB7-D3FB-3752-3D76ECE3D1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4431" y="3469514"/>
                  <a:ext cx="250966" cy="246221"/>
                </a:xfrm>
                <a:prstGeom prst="rect">
                  <a:avLst/>
                </a:prstGeom>
                <a:blipFill>
                  <a:blip r:embed="rId9"/>
                  <a:stretch>
                    <a:fillRect l="-19048" r="-4762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850D0FE0-D522-9BE7-67F0-0ECF0A817FAB}"/>
                    </a:ext>
                  </a:extLst>
                </p:cNvPr>
                <p:cNvSpPr txBox="1"/>
                <p:nvPr/>
              </p:nvSpPr>
              <p:spPr>
                <a:xfrm>
                  <a:off x="6702819" y="2620141"/>
                  <a:ext cx="25096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1600" b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850D0FE0-D522-9BE7-67F0-0ECF0A817F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2819" y="2620141"/>
                  <a:ext cx="250966" cy="246221"/>
                </a:xfrm>
                <a:prstGeom prst="rect">
                  <a:avLst/>
                </a:prstGeom>
                <a:blipFill>
                  <a:blip r:embed="rId10"/>
                  <a:stretch>
                    <a:fillRect l="-20000" r="-10000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9547E01D-A6D4-46AB-6FA3-963130C237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/>
            <a:stretch/>
          </p:blipFill>
          <p:spPr>
            <a:xfrm rot="21108883">
              <a:off x="1520941" y="5442370"/>
              <a:ext cx="1977039" cy="1235649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0BC728C9-2564-2371-219A-01C2EFFBE2C2}"/>
                </a:ext>
              </a:extLst>
            </p:cNvPr>
            <p:cNvGrpSpPr/>
            <p:nvPr/>
          </p:nvGrpSpPr>
          <p:grpSpPr>
            <a:xfrm>
              <a:off x="8242362" y="5662078"/>
              <a:ext cx="1581312" cy="1094688"/>
              <a:chOff x="7100740" y="4199665"/>
              <a:chExt cx="2314662" cy="1424038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16150018-D691-45C5-632B-E45A41ABB187}"/>
                  </a:ext>
                </a:extLst>
              </p:cNvPr>
              <p:cNvSpPr/>
              <p:nvPr/>
            </p:nvSpPr>
            <p:spPr>
              <a:xfrm rot="21090537">
                <a:off x="7100740" y="4199665"/>
                <a:ext cx="2314662" cy="142403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  <a:scene3d>
                <a:camera prst="isometricOffAxis2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0BDB9AAB-8509-5011-749F-ED2ECE9E8C8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090537">
                <a:off x="8126530" y="4804359"/>
                <a:ext cx="171147" cy="14966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isometricOffAxis2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605F899-633F-30EE-DECF-813AFD6D1FAD}"/>
                </a:ext>
              </a:extLst>
            </p:cNvPr>
            <p:cNvSpPr txBox="1"/>
            <p:nvPr/>
          </p:nvSpPr>
          <p:spPr>
            <a:xfrm>
              <a:off x="7980408" y="6391639"/>
              <a:ext cx="1852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Fixation point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5FF5E8A-4C44-A92A-E502-19BA1C8799B2}"/>
                </a:ext>
              </a:extLst>
            </p:cNvPr>
            <p:cNvSpPr txBox="1"/>
            <p:nvPr/>
          </p:nvSpPr>
          <p:spPr>
            <a:xfrm>
              <a:off x="1471904" y="6227583"/>
              <a:ext cx="18520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320×512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Input image</a:t>
              </a:r>
            </a:p>
          </p:txBody>
        </p:sp>
        <p:sp>
          <p:nvSpPr>
            <p:cNvPr id="102" name="Google Shape;7018;p121">
              <a:extLst>
                <a:ext uri="{FF2B5EF4-FFF2-40B4-BE49-F238E27FC236}">
                  <a16:creationId xmlns:a16="http://schemas.microsoft.com/office/drawing/2014/main" id="{0FA55FEF-AD5E-3097-32A8-2D30DD30CF57}"/>
                </a:ext>
              </a:extLst>
            </p:cNvPr>
            <p:cNvSpPr/>
            <p:nvPr/>
          </p:nvSpPr>
          <p:spPr>
            <a:xfrm rot="16200000" flipV="1">
              <a:off x="2299737" y="3321107"/>
              <a:ext cx="392899" cy="1470872"/>
            </a:xfrm>
            <a:prstGeom prst="cube">
              <a:avLst>
                <a:gd name="adj" fmla="val 86698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" name="Google Shape;7018;p121">
              <a:extLst>
                <a:ext uri="{FF2B5EF4-FFF2-40B4-BE49-F238E27FC236}">
                  <a16:creationId xmlns:a16="http://schemas.microsoft.com/office/drawing/2014/main" id="{D63080BE-4FCC-F9FA-45C7-8B018F2F2488}"/>
                </a:ext>
              </a:extLst>
            </p:cNvPr>
            <p:cNvSpPr/>
            <p:nvPr/>
          </p:nvSpPr>
          <p:spPr>
            <a:xfrm rot="16200000" flipV="1">
              <a:off x="2378008" y="2860803"/>
              <a:ext cx="311936" cy="1167776"/>
            </a:xfrm>
            <a:prstGeom prst="cube">
              <a:avLst>
                <a:gd name="adj" fmla="val 86698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" name="Google Shape;7018;p121">
              <a:extLst>
                <a:ext uri="{FF2B5EF4-FFF2-40B4-BE49-F238E27FC236}">
                  <a16:creationId xmlns:a16="http://schemas.microsoft.com/office/drawing/2014/main" id="{FA3867D8-BF8F-0A9B-0AD5-0410D3F35B1D}"/>
                </a:ext>
              </a:extLst>
            </p:cNvPr>
            <p:cNvSpPr/>
            <p:nvPr/>
          </p:nvSpPr>
          <p:spPr>
            <a:xfrm rot="16200000" flipV="1">
              <a:off x="2470890" y="2098427"/>
              <a:ext cx="223265" cy="835825"/>
            </a:xfrm>
            <a:prstGeom prst="cube">
              <a:avLst>
                <a:gd name="adj" fmla="val 86698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B1FAD430-212A-0000-8AE5-A40283AA4460}"/>
                </a:ext>
              </a:extLst>
            </p:cNvPr>
            <p:cNvCxnSpPr>
              <a:cxnSpLocks/>
            </p:cNvCxnSpPr>
            <p:nvPr/>
          </p:nvCxnSpPr>
          <p:spPr>
            <a:xfrm>
              <a:off x="3232246" y="2473743"/>
              <a:ext cx="1988190" cy="0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8C49DF27-21C7-D228-7C20-2CC5458E9A6B}"/>
                </a:ext>
              </a:extLst>
            </p:cNvPr>
            <p:cNvCxnSpPr>
              <a:cxnSpLocks/>
            </p:cNvCxnSpPr>
            <p:nvPr/>
          </p:nvCxnSpPr>
          <p:spPr>
            <a:xfrm>
              <a:off x="3232246" y="3440902"/>
              <a:ext cx="1988190" cy="0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46C8A10C-24C3-6491-D49D-AC58B4D868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2246" y="4073206"/>
              <a:ext cx="1988190" cy="29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106CD8ED-5E6A-6956-9891-8C4A0940500C}"/>
                </a:ext>
              </a:extLst>
            </p:cNvPr>
            <p:cNvSpPr txBox="1"/>
            <p:nvPr/>
          </p:nvSpPr>
          <p:spPr>
            <a:xfrm>
              <a:off x="3313040" y="2091700"/>
              <a:ext cx="1810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1×1 conv, 16x up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6ADC00A-6D8C-4649-8156-941FCC12FAC6}"/>
                </a:ext>
              </a:extLst>
            </p:cNvPr>
            <p:cNvSpPr txBox="1"/>
            <p:nvPr/>
          </p:nvSpPr>
          <p:spPr>
            <a:xfrm>
              <a:off x="3583142" y="3736044"/>
              <a:ext cx="12119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1×1 conv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7518E95E-9CBB-8129-F7B2-A465E474D160}"/>
                </a:ext>
              </a:extLst>
            </p:cNvPr>
            <p:cNvSpPr txBox="1"/>
            <p:nvPr/>
          </p:nvSpPr>
          <p:spPr>
            <a:xfrm>
              <a:off x="1999100" y="4190943"/>
              <a:ext cx="12362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64×160×256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1BBDCF4-C4AC-26A2-9239-247ECE779BE3}"/>
                </a:ext>
              </a:extLst>
            </p:cNvPr>
            <p:cNvSpPr txBox="1"/>
            <p:nvPr/>
          </p:nvSpPr>
          <p:spPr>
            <a:xfrm>
              <a:off x="1979055" y="3533356"/>
              <a:ext cx="12362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256×80×128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30E0F7B-7A58-F19D-3345-952897B81727}"/>
                </a:ext>
              </a:extLst>
            </p:cNvPr>
            <p:cNvSpPr txBox="1"/>
            <p:nvPr/>
          </p:nvSpPr>
          <p:spPr>
            <a:xfrm>
              <a:off x="2020485" y="2565438"/>
              <a:ext cx="11336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256×10×16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A1D4353-9EE4-EEED-6BC3-9E711C26DA29}"/>
                </a:ext>
              </a:extLst>
            </p:cNvPr>
            <p:cNvSpPr txBox="1"/>
            <p:nvPr/>
          </p:nvSpPr>
          <p:spPr>
            <a:xfrm rot="5400000">
              <a:off x="2493216" y="2891300"/>
              <a:ext cx="288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945B25A4-777F-23AE-190F-BB49BB42C122}"/>
                </a:ext>
              </a:extLst>
            </p:cNvPr>
            <p:cNvSpPr txBox="1"/>
            <p:nvPr/>
          </p:nvSpPr>
          <p:spPr>
            <a:xfrm>
              <a:off x="5317761" y="2656481"/>
              <a:ext cx="11673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C×160×256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08BAB98-7EBE-B3D1-B72E-AD20EC0A145E}"/>
                </a:ext>
              </a:extLst>
            </p:cNvPr>
            <p:cNvSpPr txBox="1"/>
            <p:nvPr/>
          </p:nvSpPr>
          <p:spPr>
            <a:xfrm>
              <a:off x="5338377" y="3596036"/>
              <a:ext cx="11673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C×160×256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01F203A8-DED6-D307-B324-50FC3B336740}"/>
                </a:ext>
              </a:extLst>
            </p:cNvPr>
            <p:cNvSpPr txBox="1"/>
            <p:nvPr/>
          </p:nvSpPr>
          <p:spPr>
            <a:xfrm>
              <a:off x="5313924" y="4276224"/>
              <a:ext cx="11673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C×160×256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F79E826-D0F8-E03A-2021-43C44C5E22B2}"/>
                </a:ext>
              </a:extLst>
            </p:cNvPr>
            <p:cNvSpPr txBox="1"/>
            <p:nvPr/>
          </p:nvSpPr>
          <p:spPr>
            <a:xfrm>
              <a:off x="8583557" y="4273416"/>
              <a:ext cx="9156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160×256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76D0D4C6-B2BB-171B-2C2C-8B7AC3A76E92}"/>
                </a:ext>
              </a:extLst>
            </p:cNvPr>
            <p:cNvSpPr txBox="1"/>
            <p:nvPr/>
          </p:nvSpPr>
          <p:spPr>
            <a:xfrm rot="5400000">
              <a:off x="9113202" y="2884885"/>
              <a:ext cx="288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FE7BE43E-20A3-94C8-7C77-C8B08DC18915}"/>
                </a:ext>
              </a:extLst>
            </p:cNvPr>
            <p:cNvSpPr txBox="1"/>
            <p:nvPr/>
          </p:nvSpPr>
          <p:spPr>
            <a:xfrm>
              <a:off x="8583556" y="3623995"/>
              <a:ext cx="9156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160×256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0A3C4A4-AA99-05A2-3C86-64B7A610B246}"/>
                </a:ext>
              </a:extLst>
            </p:cNvPr>
            <p:cNvSpPr txBox="1"/>
            <p:nvPr/>
          </p:nvSpPr>
          <p:spPr>
            <a:xfrm>
              <a:off x="8583556" y="2645178"/>
              <a:ext cx="9156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160×256</a:t>
              </a: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905DFD3A-85AD-E6AC-8310-6D3C63C4C514}"/>
                </a:ext>
              </a:extLst>
            </p:cNvPr>
            <p:cNvCxnSpPr/>
            <p:nvPr/>
          </p:nvCxnSpPr>
          <p:spPr>
            <a:xfrm>
              <a:off x="6544977" y="3456245"/>
              <a:ext cx="188463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976663B5-D755-4749-262D-A0BAD6D18AF2}"/>
                </a:ext>
              </a:extLst>
            </p:cNvPr>
            <p:cNvCxnSpPr/>
            <p:nvPr/>
          </p:nvCxnSpPr>
          <p:spPr>
            <a:xfrm>
              <a:off x="6544977" y="2544570"/>
              <a:ext cx="188463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E81B3173-01FD-5DDB-A795-D1DC6B6ACA01}"/>
                </a:ext>
              </a:extLst>
            </p:cNvPr>
            <p:cNvSpPr txBox="1"/>
            <p:nvPr/>
          </p:nvSpPr>
          <p:spPr>
            <a:xfrm>
              <a:off x="8036831" y="5450279"/>
              <a:ext cx="23310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Relative Resolution map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BC799442-4EE6-DFFE-634C-D1D9440F5F52}"/>
                </a:ext>
              </a:extLst>
            </p:cNvPr>
            <p:cNvSpPr txBox="1"/>
            <p:nvPr/>
          </p:nvSpPr>
          <p:spPr>
            <a:xfrm>
              <a:off x="4995599" y="6486333"/>
              <a:ext cx="17176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Transfer functions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276AD14E-A2F1-1B72-37F4-E36F62923360}"/>
                </a:ext>
              </a:extLst>
            </p:cNvPr>
            <p:cNvSpPr/>
            <p:nvPr/>
          </p:nvSpPr>
          <p:spPr>
            <a:xfrm rot="21090537">
              <a:off x="8388863" y="4745205"/>
              <a:ext cx="1437336" cy="1081778"/>
            </a:xfrm>
            <a:prstGeom prst="rect">
              <a:avLst/>
            </a:prstGeom>
            <a:gradFill flip="none" rotWithShape="1">
              <a:gsLst>
                <a:gs pos="5000">
                  <a:schemeClr val="tx1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solidFill>
                <a:schemeClr val="tx1"/>
              </a:solidFill>
            </a:ln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" name="Right Arrow 126">
              <a:extLst>
                <a:ext uri="{FF2B5EF4-FFF2-40B4-BE49-F238E27FC236}">
                  <a16:creationId xmlns:a16="http://schemas.microsoft.com/office/drawing/2014/main" id="{792AEF3B-5AD8-0C35-15B0-6D59E3C2EC75}"/>
                </a:ext>
              </a:extLst>
            </p:cNvPr>
            <p:cNvSpPr/>
            <p:nvPr/>
          </p:nvSpPr>
          <p:spPr>
            <a:xfrm rot="16200000">
              <a:off x="8953737" y="5773575"/>
              <a:ext cx="257588" cy="189858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" name="Right Arrow 127">
              <a:extLst>
                <a:ext uri="{FF2B5EF4-FFF2-40B4-BE49-F238E27FC236}">
                  <a16:creationId xmlns:a16="http://schemas.microsoft.com/office/drawing/2014/main" id="{1AC9894E-5301-AB19-8F77-84E9A1C725DA}"/>
                </a:ext>
              </a:extLst>
            </p:cNvPr>
            <p:cNvSpPr/>
            <p:nvPr/>
          </p:nvSpPr>
          <p:spPr>
            <a:xfrm rot="16200000">
              <a:off x="8852520" y="4725673"/>
              <a:ext cx="437214" cy="212665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FC0317AE-4476-4FCA-65CD-E6054224D6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02185" y="4838423"/>
              <a:ext cx="2120400" cy="745542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AECA4EB5-347C-8415-1377-D01A4BE852D4}"/>
                    </a:ext>
                  </a:extLst>
                </p:cNvPr>
                <p:cNvSpPr txBox="1"/>
                <p:nvPr/>
              </p:nvSpPr>
              <p:spPr>
                <a:xfrm>
                  <a:off x="1483473" y="3946669"/>
                  <a:ext cx="251479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600" b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AECA4EB5-347C-8415-1377-D01A4BE85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3473" y="3946669"/>
                  <a:ext cx="251479" cy="246221"/>
                </a:xfrm>
                <a:prstGeom prst="rect">
                  <a:avLst/>
                </a:prstGeom>
                <a:blipFill>
                  <a:blip r:embed="rId12"/>
                  <a:stretch>
                    <a:fillRect l="-20000" r="-10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72F295DD-C225-BD2F-D113-374DDFE7219B}"/>
                    </a:ext>
                  </a:extLst>
                </p:cNvPr>
                <p:cNvSpPr txBox="1"/>
                <p:nvPr/>
              </p:nvSpPr>
              <p:spPr>
                <a:xfrm>
                  <a:off x="1480551" y="3253080"/>
                  <a:ext cx="25622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600" b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72F295DD-C225-BD2F-D113-374DDFE721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0551" y="3253080"/>
                  <a:ext cx="256224" cy="246221"/>
                </a:xfrm>
                <a:prstGeom prst="rect">
                  <a:avLst/>
                </a:prstGeom>
                <a:blipFill>
                  <a:blip r:embed="rId13"/>
                  <a:stretch>
                    <a:fillRect l="-19048" r="-4762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9FBB6586-ADDF-74D3-7C35-4CBD382C55E5}"/>
                    </a:ext>
                  </a:extLst>
                </p:cNvPr>
                <p:cNvSpPr txBox="1"/>
                <p:nvPr/>
              </p:nvSpPr>
              <p:spPr>
                <a:xfrm>
                  <a:off x="1478939" y="2403707"/>
                  <a:ext cx="25622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1600" b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9FBB6586-ADDF-74D3-7C35-4CBD382C55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8939" y="2403707"/>
                  <a:ext cx="256224" cy="246221"/>
                </a:xfrm>
                <a:prstGeom prst="rect">
                  <a:avLst/>
                </a:prstGeom>
                <a:blipFill>
                  <a:blip r:embed="rId14"/>
                  <a:stretch>
                    <a:fillRect l="-14286" r="-9524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D57E73E-EE26-3AE6-018E-1C728F675FA3}"/>
                </a:ext>
              </a:extLst>
            </p:cNvPr>
            <p:cNvSpPr txBox="1"/>
            <p:nvPr/>
          </p:nvSpPr>
          <p:spPr>
            <a:xfrm>
              <a:off x="1482185" y="1659576"/>
              <a:ext cx="18566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Feature 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pyramids</a:t>
              </a:r>
            </a:p>
          </p:txBody>
        </p:sp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0BF7696E-4069-FF1D-0847-E144389EAE3E}"/>
                </a:ext>
              </a:extLst>
            </p:cNvPr>
            <p:cNvSpPr/>
            <p:nvPr/>
          </p:nvSpPr>
          <p:spPr>
            <a:xfrm>
              <a:off x="5028931" y="1651828"/>
              <a:ext cx="1941048" cy="295663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BCF0D16D-65D7-4832-8ACF-41186F10E654}"/>
                </a:ext>
              </a:extLst>
            </p:cNvPr>
            <p:cNvSpPr txBox="1"/>
            <p:nvPr/>
          </p:nvSpPr>
          <p:spPr>
            <a:xfrm>
              <a:off x="5018810" y="1626805"/>
              <a:ext cx="19716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Up-sampled 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feature pyramids</a:t>
              </a:r>
            </a:p>
          </p:txBody>
        </p:sp>
        <p:sp>
          <p:nvSpPr>
            <p:cNvPr id="136" name="Rounded Rectangle 135">
              <a:extLst>
                <a:ext uri="{FF2B5EF4-FFF2-40B4-BE49-F238E27FC236}">
                  <a16:creationId xmlns:a16="http://schemas.microsoft.com/office/drawing/2014/main" id="{F0B44446-4A03-17D8-9351-9A0A2F5C5782}"/>
                </a:ext>
              </a:extLst>
            </p:cNvPr>
            <p:cNvSpPr/>
            <p:nvPr/>
          </p:nvSpPr>
          <p:spPr>
            <a:xfrm>
              <a:off x="8118877" y="1639446"/>
              <a:ext cx="2209981" cy="295663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0359FDB4-37FB-2859-22CA-D64852F220B2}"/>
                </a:ext>
              </a:extLst>
            </p:cNvPr>
            <p:cNvSpPr txBox="1"/>
            <p:nvPr/>
          </p:nvSpPr>
          <p:spPr>
            <a:xfrm>
              <a:off x="8304828" y="1616262"/>
              <a:ext cx="18846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Foveated 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weight maps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687B33B3-8C23-92F9-4CEA-ED09590A9682}"/>
                </a:ext>
              </a:extLst>
            </p:cNvPr>
            <p:cNvSpPr txBox="1"/>
            <p:nvPr/>
          </p:nvSpPr>
          <p:spPr>
            <a:xfrm>
              <a:off x="1936255" y="5031785"/>
              <a:ext cx="1106393" cy="584775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Pretrained </a:t>
              </a:r>
            </a:p>
            <a:p>
              <a:pPr algn="ctr"/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ConvNets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B0A0EFCA-7291-D2F6-14AC-AE0E7820218D}"/>
                </a:ext>
              </a:extLst>
            </p:cNvPr>
            <p:cNvGrpSpPr/>
            <p:nvPr/>
          </p:nvGrpSpPr>
          <p:grpSpPr>
            <a:xfrm>
              <a:off x="4848894" y="4783346"/>
              <a:ext cx="2145127" cy="1713694"/>
              <a:chOff x="3964688" y="895999"/>
              <a:chExt cx="4737098" cy="3784362"/>
            </a:xfrm>
          </p:grpSpPr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8C213CA9-5A9D-B9B8-AE4D-2BF3AD17F9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5030" r="2767" b="5165"/>
              <a:stretch/>
            </p:blipFill>
            <p:spPr>
              <a:xfrm>
                <a:off x="3964688" y="895999"/>
                <a:ext cx="4737098" cy="3784362"/>
              </a:xfrm>
              <a:prstGeom prst="rect">
                <a:avLst/>
              </a:prstGeom>
            </p:spPr>
          </p:pic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9DFD227B-05EC-FE06-2C26-FE64C1F15844}"/>
                  </a:ext>
                </a:extLst>
              </p:cNvPr>
              <p:cNvSpPr/>
              <p:nvPr/>
            </p:nvSpPr>
            <p:spPr>
              <a:xfrm>
                <a:off x="4163040" y="2539507"/>
                <a:ext cx="289367" cy="17168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7DD3D35F-FF5C-A7D7-6AD1-2D71609079C8}"/>
                  </a:ext>
                </a:extLst>
              </p:cNvPr>
              <p:cNvSpPr/>
              <p:nvPr/>
            </p:nvSpPr>
            <p:spPr>
              <a:xfrm>
                <a:off x="4998344" y="2425684"/>
                <a:ext cx="289367" cy="17168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EBF35BB3-A90C-87F9-F12C-3273243E5550}"/>
                  </a:ext>
                </a:extLst>
              </p:cNvPr>
              <p:cNvSpPr/>
              <p:nvPr/>
            </p:nvSpPr>
            <p:spPr>
              <a:xfrm>
                <a:off x="6072554" y="2321293"/>
                <a:ext cx="289367" cy="17168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30DB9479-DD50-2BE7-FC4F-C41D6F1C8915}"/>
                  </a:ext>
                </a:extLst>
              </p:cNvPr>
              <p:cNvSpPr/>
              <p:nvPr/>
            </p:nvSpPr>
            <p:spPr>
              <a:xfrm>
                <a:off x="7440296" y="1925942"/>
                <a:ext cx="289367" cy="19910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B910C0E6-DBF3-D605-964A-EF5AA6BE4239}"/>
                  </a:ext>
                </a:extLst>
              </p:cNvPr>
              <p:cNvSpPr txBox="1"/>
              <p:nvPr/>
            </p:nvSpPr>
            <p:spPr>
              <a:xfrm>
                <a:off x="7203141" y="1728710"/>
                <a:ext cx="687455" cy="611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sz="12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E272744E-D0FC-4FA2-823E-927F245CE61A}"/>
                  </a:ext>
                </a:extLst>
              </p:cNvPr>
              <p:cNvSpPr txBox="1"/>
              <p:nvPr/>
            </p:nvSpPr>
            <p:spPr>
              <a:xfrm>
                <a:off x="5818475" y="1969006"/>
                <a:ext cx="687455" cy="611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sz="12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1180BA4C-8B88-D2ED-1887-5A49562347A4}"/>
                  </a:ext>
                </a:extLst>
              </p:cNvPr>
              <p:cNvSpPr txBox="1"/>
              <p:nvPr/>
            </p:nvSpPr>
            <p:spPr>
              <a:xfrm>
                <a:off x="4905877" y="2136628"/>
                <a:ext cx="687455" cy="611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sz="12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CB3B13BE-21B2-4D17-C82B-66D327DC838A}"/>
                  </a:ext>
                </a:extLst>
              </p:cNvPr>
              <p:cNvSpPr txBox="1"/>
              <p:nvPr/>
            </p:nvSpPr>
            <p:spPr>
              <a:xfrm>
                <a:off x="4382959" y="2292318"/>
                <a:ext cx="687455" cy="611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sz="12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B425E37A-70ED-0659-1B85-D92614EFDCD6}"/>
                    </a:ext>
                  </a:extLst>
                </p:cNvPr>
                <p:cNvSpPr txBox="1"/>
                <p:nvPr/>
              </p:nvSpPr>
              <p:spPr>
                <a:xfrm>
                  <a:off x="7167798" y="2423710"/>
                  <a:ext cx="254878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oMath>
                    </m:oMathPara>
                  </a14:m>
                  <a:endParaRPr lang="en-US" sz="1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B425E37A-70ED-0659-1B85-D92614EFDC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7798" y="2423710"/>
                  <a:ext cx="254878" cy="246221"/>
                </a:xfrm>
                <a:prstGeom prst="rect">
                  <a:avLst/>
                </a:prstGeom>
                <a:blipFill>
                  <a:blip r:embed="rId16"/>
                  <a:stretch>
                    <a:fillRect l="-25000" r="-25000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AD8FB72D-03CE-B300-6DF2-6884C5D509DA}"/>
                    </a:ext>
                  </a:extLst>
                </p:cNvPr>
                <p:cNvSpPr txBox="1"/>
                <p:nvPr/>
              </p:nvSpPr>
              <p:spPr>
                <a:xfrm>
                  <a:off x="7708714" y="3942680"/>
                  <a:ext cx="254878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oMath>
                    </m:oMathPara>
                  </a14:m>
                  <a:endParaRPr lang="en-US" sz="1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AD8FB72D-03CE-B300-6DF2-6884C5D509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8714" y="3942680"/>
                  <a:ext cx="254878" cy="246221"/>
                </a:xfrm>
                <a:prstGeom prst="rect">
                  <a:avLst/>
                </a:prstGeom>
                <a:blipFill>
                  <a:blip r:embed="rId17"/>
                  <a:stretch>
                    <a:fillRect l="-23810" r="-23810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489F1DE9-B6B1-BC6D-9D3B-42FB512A4717}"/>
                    </a:ext>
                  </a:extLst>
                </p:cNvPr>
                <p:cNvSpPr txBox="1"/>
                <p:nvPr/>
              </p:nvSpPr>
              <p:spPr>
                <a:xfrm>
                  <a:off x="7425377" y="3323637"/>
                  <a:ext cx="254878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oMath>
                    </m:oMathPara>
                  </a14:m>
                  <a:endParaRPr lang="en-US" sz="1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489F1DE9-B6B1-BC6D-9D3B-42FB512A47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5377" y="3323637"/>
                  <a:ext cx="254878" cy="246221"/>
                </a:xfrm>
                <a:prstGeom prst="rect">
                  <a:avLst/>
                </a:prstGeom>
                <a:blipFill>
                  <a:blip r:embed="rId18"/>
                  <a:stretch>
                    <a:fillRect l="-23810" r="-19048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CAC817F0-CE3E-3B08-6BA8-5073186B0029}"/>
                </a:ext>
              </a:extLst>
            </p:cNvPr>
            <p:cNvSpPr txBox="1"/>
            <p:nvPr/>
          </p:nvSpPr>
          <p:spPr>
            <a:xfrm>
              <a:off x="3258361" y="3104894"/>
              <a:ext cx="1879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1×1 conv, 2x up</a:t>
              </a:r>
            </a:p>
          </p:txBody>
        </p:sp>
      </p:grpSp>
      <p:sp>
        <p:nvSpPr>
          <p:cNvPr id="161" name="Google Shape;7018;p121">
            <a:extLst>
              <a:ext uri="{FF2B5EF4-FFF2-40B4-BE49-F238E27FC236}">
                <a16:creationId xmlns:a16="http://schemas.microsoft.com/office/drawing/2014/main" id="{11B3B1B8-A1E9-DD48-8F83-5498ADD88698}"/>
              </a:ext>
            </a:extLst>
          </p:cNvPr>
          <p:cNvSpPr/>
          <p:nvPr/>
        </p:nvSpPr>
        <p:spPr>
          <a:xfrm rot="16200000" flipV="1">
            <a:off x="10693743" y="1698355"/>
            <a:ext cx="495099" cy="1853468"/>
          </a:xfrm>
          <a:prstGeom prst="cube">
            <a:avLst>
              <a:gd name="adj" fmla="val 86698"/>
            </a:avLst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cs typeface="Arial" panose="020B0604020202020204" pitchFamily="34" charset="0"/>
            </a:endParaRPr>
          </a:p>
        </p:txBody>
      </p:sp>
      <p:cxnSp>
        <p:nvCxnSpPr>
          <p:cNvPr id="152" name="Elbow Connector 151">
            <a:extLst>
              <a:ext uri="{FF2B5EF4-FFF2-40B4-BE49-F238E27FC236}">
                <a16:creationId xmlns:a16="http://schemas.microsoft.com/office/drawing/2014/main" id="{B98080BA-0056-12EB-6468-88E42DF81CFE}"/>
              </a:ext>
            </a:extLst>
          </p:cNvPr>
          <p:cNvCxnSpPr>
            <a:cxnSpLocks/>
            <a:stCxn id="150" idx="0"/>
            <a:endCxn id="19" idx="0"/>
          </p:cNvCxnSpPr>
          <p:nvPr/>
        </p:nvCxnSpPr>
        <p:spPr bwMode="auto">
          <a:xfrm rot="5400000" flipH="1" flipV="1">
            <a:off x="8187920" y="1102995"/>
            <a:ext cx="1702227" cy="3945316"/>
          </a:xfrm>
          <a:prstGeom prst="bentConnector3">
            <a:avLst>
              <a:gd name="adj1" fmla="val 165634"/>
            </a:avLst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3" name="Elbow Connector 152">
            <a:extLst>
              <a:ext uri="{FF2B5EF4-FFF2-40B4-BE49-F238E27FC236}">
                <a16:creationId xmlns:a16="http://schemas.microsoft.com/office/drawing/2014/main" id="{6664633D-F2A2-00E8-E58B-DBF22C1A7898}"/>
              </a:ext>
            </a:extLst>
          </p:cNvPr>
          <p:cNvCxnSpPr>
            <a:cxnSpLocks/>
            <a:stCxn id="151" idx="0"/>
            <a:endCxn id="19" idx="0"/>
          </p:cNvCxnSpPr>
          <p:nvPr/>
        </p:nvCxnSpPr>
        <p:spPr bwMode="auto">
          <a:xfrm rot="5400000" flipH="1" flipV="1">
            <a:off x="8355772" y="651805"/>
            <a:ext cx="1083184" cy="4228653"/>
          </a:xfrm>
          <a:prstGeom prst="bentConnector3">
            <a:avLst>
              <a:gd name="adj1" fmla="val 203144"/>
            </a:avLst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4" name="Elbow Connector 153">
            <a:extLst>
              <a:ext uri="{FF2B5EF4-FFF2-40B4-BE49-F238E27FC236}">
                <a16:creationId xmlns:a16="http://schemas.microsoft.com/office/drawing/2014/main" id="{2AF80817-0C8C-63AB-5C95-390FFCFEE250}"/>
              </a:ext>
            </a:extLst>
          </p:cNvPr>
          <p:cNvCxnSpPr>
            <a:cxnSpLocks/>
            <a:stCxn id="149" idx="0"/>
            <a:endCxn id="19" idx="0"/>
          </p:cNvCxnSpPr>
          <p:nvPr/>
        </p:nvCxnSpPr>
        <p:spPr bwMode="auto">
          <a:xfrm rot="5400000" flipH="1" flipV="1">
            <a:off x="8676947" y="73052"/>
            <a:ext cx="183257" cy="4486232"/>
          </a:xfrm>
          <a:prstGeom prst="bentConnector3">
            <a:avLst>
              <a:gd name="adj1" fmla="val 709659"/>
            </a:avLst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E12AE16-8A65-926D-0939-A6225A0CF7FD}"/>
              </a:ext>
            </a:extLst>
          </p:cNvPr>
          <p:cNvSpPr txBox="1"/>
          <p:nvPr/>
        </p:nvSpPr>
        <p:spPr>
          <a:xfrm>
            <a:off x="9781639" y="3008996"/>
            <a:ext cx="2328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Foveated feature maps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D9C2DF-0664-8DE0-31E6-36A582CEC47F}"/>
              </a:ext>
            </a:extLst>
          </p:cNvPr>
          <p:cNvSpPr txBox="1"/>
          <p:nvPr/>
        </p:nvSpPr>
        <p:spPr>
          <a:xfrm>
            <a:off x="10892908" y="2224539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986294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7110B-D2D1-E570-6617-2F1FE9768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paradigm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CB9335-560D-C559-4B41-13C90F7FAF46}"/>
              </a:ext>
            </a:extLst>
          </p:cNvPr>
          <p:cNvGrpSpPr/>
          <p:nvPr/>
        </p:nvGrpSpPr>
        <p:grpSpPr>
          <a:xfrm>
            <a:off x="4514143" y="1519805"/>
            <a:ext cx="7628779" cy="4556577"/>
            <a:chOff x="14277579" y="9211902"/>
            <a:chExt cx="14652461" cy="8751736"/>
          </a:xfrm>
        </p:grpSpPr>
        <p:sp>
          <p:nvSpPr>
            <p:cNvPr id="5" name="Google Shape;7018;p121">
              <a:extLst>
                <a:ext uri="{FF2B5EF4-FFF2-40B4-BE49-F238E27FC236}">
                  <a16:creationId xmlns:a16="http://schemas.microsoft.com/office/drawing/2014/main" id="{29DA1F11-B887-3844-0A09-0486618E2EAF}"/>
                </a:ext>
              </a:extLst>
            </p:cNvPr>
            <p:cNvSpPr/>
            <p:nvPr/>
          </p:nvSpPr>
          <p:spPr>
            <a:xfrm rot="16200000" flipV="1">
              <a:off x="16433097" y="11174460"/>
              <a:ext cx="950928" cy="3559924"/>
            </a:xfrm>
            <a:prstGeom prst="cube">
              <a:avLst>
                <a:gd name="adj" fmla="val 86698"/>
              </a:avLst>
            </a:prstGeom>
            <a:noFill/>
            <a:ln w="381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4A5DE6-0006-6F9D-B784-884C0A8F12A8}"/>
                </a:ext>
              </a:extLst>
            </p:cNvPr>
            <p:cNvSpPr txBox="1"/>
            <p:nvPr/>
          </p:nvSpPr>
          <p:spPr>
            <a:xfrm>
              <a:off x="14277579" y="13480336"/>
              <a:ext cx="5342593" cy="657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Arial" panose="020B0604020202020204" pitchFamily="34" charset="0"/>
                </a:rPr>
                <a:t>Foveated feature maps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8B3B629-80E7-AFD9-92E8-3605A2510E6C}"/>
                </a:ext>
              </a:extLst>
            </p:cNvPr>
            <p:cNvSpPr/>
            <p:nvPr/>
          </p:nvSpPr>
          <p:spPr>
            <a:xfrm>
              <a:off x="15609406" y="9872267"/>
              <a:ext cx="2702300" cy="183764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Fixation prediction branch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C90C5E1-440E-2B4A-FCAB-21E7D3A3A7AE}"/>
                </a:ext>
              </a:extLst>
            </p:cNvPr>
            <p:cNvSpPr/>
            <p:nvPr/>
          </p:nvSpPr>
          <p:spPr>
            <a:xfrm>
              <a:off x="15609406" y="15091002"/>
              <a:ext cx="2702300" cy="186854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Object detection branch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DD36E7E-3704-1519-6166-61646902CB8B}"/>
                </a:ext>
              </a:extLst>
            </p:cNvPr>
            <p:cNvCxnSpPr>
              <a:cxnSpLocks/>
              <a:stCxn id="6" idx="2"/>
              <a:endCxn id="8" idx="0"/>
            </p:cNvCxnSpPr>
            <p:nvPr/>
          </p:nvCxnSpPr>
          <p:spPr>
            <a:xfrm>
              <a:off x="16948876" y="14137915"/>
              <a:ext cx="11680" cy="95308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8317F8D-CB06-1BC4-0499-A677409E0C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84055" y="11732411"/>
              <a:ext cx="0" cy="64892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A869910-CCB6-E47F-AA5E-E52B20EE2B41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18311706" y="10791086"/>
              <a:ext cx="1849120" cy="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E8A818F-D765-C5AC-771D-76C7556D978D}"/>
                </a:ext>
              </a:extLst>
            </p:cNvPr>
            <p:cNvGrpSpPr/>
            <p:nvPr/>
          </p:nvGrpSpPr>
          <p:grpSpPr>
            <a:xfrm>
              <a:off x="20242495" y="9211902"/>
              <a:ext cx="4658567" cy="4002946"/>
              <a:chOff x="9147588" y="3529807"/>
              <a:chExt cx="2294698" cy="1971755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DDF237B-53C1-523B-BAE8-708C6C3C7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107447">
                <a:off x="9360179" y="3639319"/>
                <a:ext cx="1868036" cy="1110170"/>
              </a:xfrm>
              <a:prstGeom prst="rect">
                <a:avLst/>
              </a:prstGeom>
              <a:scene3d>
                <a:camera prst="isometricOffAxis2Top"/>
                <a:lightRig rig="threePt" dir="t"/>
              </a:scene3d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A148F73-723D-E690-128B-5CC25CEE1492}"/>
                  </a:ext>
                </a:extLst>
              </p:cNvPr>
              <p:cNvSpPr txBox="1"/>
              <p:nvPr/>
            </p:nvSpPr>
            <p:spPr>
              <a:xfrm>
                <a:off x="9565679" y="3529807"/>
                <a:ext cx="1449328" cy="323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cs typeface="Arial" panose="020B0604020202020204" pitchFamily="34" charset="0"/>
                  </a:rPr>
                  <a:t>Attention maps</a:t>
                </a: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3021848-FD28-C518-305E-884FDA6C4E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1101060">
                <a:off x="9357651" y="4392508"/>
                <a:ext cx="1866157" cy="1109054"/>
              </a:xfrm>
              <a:prstGeom prst="rect">
                <a:avLst/>
              </a:prstGeom>
              <a:scene3d>
                <a:camera prst="isometricOffAxis2Top"/>
                <a:lightRig rig="threePt" dir="t"/>
              </a:scene3d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BDB93FF-A6F9-E14B-BFC5-774DBA1EFD71}"/>
                  </a:ext>
                </a:extLst>
              </p:cNvPr>
              <p:cNvSpPr txBox="1"/>
              <p:nvPr/>
            </p:nvSpPr>
            <p:spPr>
              <a:xfrm rot="5400000">
                <a:off x="10122515" y="4391469"/>
                <a:ext cx="343364" cy="3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cs typeface="Arial" panose="020B0604020202020204" pitchFamily="34" charset="0"/>
                  </a:rPr>
                  <a:t>…</a:t>
                </a:r>
              </a:p>
            </p:txBody>
          </p: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378C4A48-57CC-686C-E2E0-8CF8F0CB39B8}"/>
                  </a:ext>
                </a:extLst>
              </p:cNvPr>
              <p:cNvSpPr/>
              <p:nvPr/>
            </p:nvSpPr>
            <p:spPr>
              <a:xfrm>
                <a:off x="9147588" y="3534304"/>
                <a:ext cx="2294698" cy="1858428"/>
              </a:xfrm>
              <a:prstGeom prst="round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B862EA0-3ED3-6AB2-0465-443B714EDD61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18311706" y="16025276"/>
              <a:ext cx="184911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BEA813-C26C-38D9-E7BC-A107776F4EB0}"/>
                </a:ext>
              </a:extLst>
            </p:cNvPr>
            <p:cNvSpPr txBox="1"/>
            <p:nvPr/>
          </p:nvSpPr>
          <p:spPr>
            <a:xfrm>
              <a:off x="26227056" y="15198061"/>
              <a:ext cx="2702984" cy="657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Detection loss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E74DB23-C126-25A9-FFDA-546134547D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957517" y="15908608"/>
              <a:ext cx="137595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CB06E3C-6A8F-AF54-2946-A584D16E050D}"/>
                </a:ext>
              </a:extLst>
            </p:cNvPr>
            <p:cNvGrpSpPr/>
            <p:nvPr/>
          </p:nvGrpSpPr>
          <p:grpSpPr>
            <a:xfrm>
              <a:off x="20242495" y="13924177"/>
              <a:ext cx="4666190" cy="4039461"/>
              <a:chOff x="9244189" y="842209"/>
              <a:chExt cx="2298453" cy="1989741"/>
            </a:xfrm>
          </p:grpSpPr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B4D7F84D-70FA-5F90-701C-5C72EF55C6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044535">
                <a:off x="9460121" y="854021"/>
                <a:ext cx="1880878" cy="1201822"/>
              </a:xfrm>
              <a:prstGeom prst="rect">
                <a:avLst/>
              </a:prstGeom>
              <a:noFill/>
              <a:scene3d>
                <a:camera prst="isometricOffAxis2Top"/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4">
                <a:extLst>
                  <a:ext uri="{FF2B5EF4-FFF2-40B4-BE49-F238E27FC236}">
                    <a16:creationId xmlns:a16="http://schemas.microsoft.com/office/drawing/2014/main" id="{9B7F01FD-5BF0-375E-D535-2EB6374AF6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98064">
                <a:off x="9474897" y="1624994"/>
                <a:ext cx="1888914" cy="1206956"/>
              </a:xfrm>
              <a:prstGeom prst="rect">
                <a:avLst/>
              </a:prstGeom>
              <a:noFill/>
              <a:scene3d>
                <a:camera prst="isometricOffAxis2Top"/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3EB0CD0-B7CD-E27D-ABE5-C1E5EC436DE9}"/>
                  </a:ext>
                </a:extLst>
              </p:cNvPr>
              <p:cNvSpPr txBox="1"/>
              <p:nvPr/>
            </p:nvSpPr>
            <p:spPr>
              <a:xfrm rot="5400000">
                <a:off x="10173492" y="1730304"/>
                <a:ext cx="343364" cy="3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cs typeface="Arial" panose="020B0604020202020204" pitchFamily="34" charset="0"/>
                  </a:rPr>
                  <a:t>…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42D820C-61C4-C5EB-2B29-2802343C3702}"/>
                  </a:ext>
                </a:extLst>
              </p:cNvPr>
              <p:cNvSpPr txBox="1"/>
              <p:nvPr/>
            </p:nvSpPr>
            <p:spPr>
              <a:xfrm>
                <a:off x="9512258" y="842703"/>
                <a:ext cx="1753458" cy="323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cs typeface="Arial" panose="020B0604020202020204" pitchFamily="34" charset="0"/>
                  </a:rPr>
                  <a:t>Object centermaps</a:t>
                </a:r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685E0BDD-9820-EABE-AD35-A191A3312607}"/>
                  </a:ext>
                </a:extLst>
              </p:cNvPr>
              <p:cNvSpPr/>
              <p:nvPr/>
            </p:nvSpPr>
            <p:spPr>
              <a:xfrm>
                <a:off x="9244189" y="842209"/>
                <a:ext cx="2298453" cy="1809113"/>
              </a:xfrm>
              <a:prstGeom prst="round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DC8B91-8D85-99B0-FA25-519008F662EB}"/>
                </a:ext>
              </a:extLst>
            </p:cNvPr>
            <p:cNvSpPr txBox="1"/>
            <p:nvPr/>
          </p:nvSpPr>
          <p:spPr>
            <a:xfrm>
              <a:off x="26134387" y="10558732"/>
              <a:ext cx="2607974" cy="657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Fixation loss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C02E154-9CF5-89B1-6F84-773A3A0947BB}"/>
                </a:ext>
              </a:extLst>
            </p:cNvPr>
            <p:cNvCxnSpPr>
              <a:cxnSpLocks/>
              <a:endCxn id="30" idx="3"/>
            </p:cNvCxnSpPr>
            <p:nvPr/>
          </p:nvCxnSpPr>
          <p:spPr>
            <a:xfrm flipH="1" flipV="1">
              <a:off x="24901062" y="11107470"/>
              <a:ext cx="1536888" cy="17592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599F38BA-6A90-1881-A9A3-F16C81569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460" y="1622425"/>
            <a:ext cx="3857585" cy="4351338"/>
          </a:xfrm>
        </p:spPr>
        <p:txBody>
          <a:bodyPr/>
          <a:lstStyle/>
          <a:p>
            <a:r>
              <a:rPr lang="en-US" dirty="0"/>
              <a:t>We formulate the prediction of target-absent human attention as an </a:t>
            </a:r>
            <a:r>
              <a:rPr lang="en-US" dirty="0">
                <a:solidFill>
                  <a:srgbClr val="C00000"/>
                </a:solidFill>
              </a:rPr>
              <a:t>inverse reinforcement learning</a:t>
            </a:r>
            <a:r>
              <a:rPr lang="en-US" dirty="0"/>
              <a:t> problem.</a:t>
            </a:r>
          </a:p>
          <a:p>
            <a:r>
              <a:rPr lang="en-US" dirty="0"/>
              <a:t>Given that the nature of a search task is object detection, we predict </a:t>
            </a:r>
            <a:r>
              <a:rPr lang="en-US" dirty="0">
                <a:solidFill>
                  <a:srgbClr val="C00000"/>
                </a:solidFill>
              </a:rPr>
              <a:t>object centermaps</a:t>
            </a:r>
            <a:r>
              <a:rPr lang="en-US" dirty="0"/>
              <a:t> as an auxiliary task.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93771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E3A50-E5D5-3F4C-3864-216700757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Experiments: quantitative results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5EEB0-10D5-F985-E64E-481A6B938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460" y="4995408"/>
            <a:ext cx="10645140" cy="1169943"/>
          </a:xfrm>
        </p:spPr>
        <p:txBody>
          <a:bodyPr/>
          <a:lstStyle/>
          <a:p>
            <a:r>
              <a:rPr lang="en-US" dirty="0"/>
              <a:t>Our method outperforms all other methods across all metrics in target-absent scanpath prediction.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24A45-1038-5ADF-177B-D24734C5A6CB}"/>
              </a:ext>
            </a:extLst>
          </p:cNvPr>
          <p:cNvSpPr txBox="1"/>
          <p:nvPr/>
        </p:nvSpPr>
        <p:spPr>
          <a:xfrm>
            <a:off x="2691703" y="1695772"/>
            <a:ext cx="685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Tab: Results on COCO-Search18 target-absent test set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433CDE-BF36-6357-6125-9E6C0A8D0B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84428" y="2278480"/>
            <a:ext cx="8823143" cy="230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3659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F09E1-EAD9-9244-8A6A-A779743D8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Experiments: group model vs individual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47A57-9567-4055-6ADF-F480EC267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460" y="5011337"/>
            <a:ext cx="10645140" cy="1181365"/>
          </a:xfrm>
        </p:spPr>
        <p:txBody>
          <a:bodyPr/>
          <a:lstStyle/>
          <a:p>
            <a:r>
              <a:rPr lang="en-US" dirty="0"/>
              <a:t>Individual models are more suitable for modeling target-absent scanpaths, and this is likely to be caused by the distinct termination criterions used by different viewers.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D8679F-2FF2-322D-6841-183F73FE6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042" y="1860668"/>
            <a:ext cx="10077916" cy="256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2119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C08E-96AE-B8FE-76B1-C2D87B4DD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Experiments: qualitative results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9ABB2AF2-7ACD-761C-3B23-BBEC364A3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505" y="1885107"/>
            <a:ext cx="2253495" cy="1479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BEAE6B-9FEE-8699-627E-D505A1B5337F}"/>
              </a:ext>
            </a:extLst>
          </p:cNvPr>
          <p:cNvSpPr txBox="1"/>
          <p:nvPr/>
        </p:nvSpPr>
        <p:spPr>
          <a:xfrm>
            <a:off x="5548491" y="1497490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IRL (CVPR20)</a:t>
            </a: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6A537BA2-9E84-5649-6AAA-C50C94D7C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133" y="1885107"/>
            <a:ext cx="2253495" cy="14794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93B05D-C01B-6DE8-813D-BBE8C837B9EB}"/>
              </a:ext>
            </a:extLst>
          </p:cNvPr>
          <p:cNvSpPr txBox="1"/>
          <p:nvPr/>
        </p:nvSpPr>
        <p:spPr>
          <a:xfrm>
            <a:off x="3822795" y="1501031"/>
            <a:ext cx="675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Ours</a:t>
            </a:r>
          </a:p>
        </p:txBody>
      </p:sp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E8C48B21-341D-6301-E04B-F84F48912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1585" y="1885106"/>
            <a:ext cx="2253495" cy="14794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0939EF-29D1-2609-8333-157D5FBDED39}"/>
              </a:ext>
            </a:extLst>
          </p:cNvPr>
          <p:cNvSpPr txBox="1"/>
          <p:nvPr/>
        </p:nvSpPr>
        <p:spPr>
          <a:xfrm>
            <a:off x="10379239" y="1497490"/>
            <a:ext cx="1098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Detector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5F8AB0-31A9-07BD-2A12-4149B8F8C8E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571785" y="1885108"/>
            <a:ext cx="2253495" cy="14794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B3E229-3109-CFF7-B05B-7079B1738752}"/>
              </a:ext>
            </a:extLst>
          </p:cNvPr>
          <p:cNvSpPr txBox="1"/>
          <p:nvPr/>
        </p:nvSpPr>
        <p:spPr>
          <a:xfrm>
            <a:off x="7553781" y="1497490"/>
            <a:ext cx="2508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Chen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et al. (CVPR21)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A picture containing indoor, kitchen appliance&#10;&#10;Description automatically generated">
            <a:extLst>
              <a:ext uri="{FF2B5EF4-FFF2-40B4-BE49-F238E27FC236}">
                <a16:creationId xmlns:a16="http://schemas.microsoft.com/office/drawing/2014/main" id="{E4992DE9-D2B9-1D67-F7E2-0F47C2C76D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224" y="1869374"/>
            <a:ext cx="2253495" cy="14794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C559FA-11C7-7078-D411-354D1A0493AA}"/>
              </a:ext>
            </a:extLst>
          </p:cNvPr>
          <p:cNvSpPr txBox="1"/>
          <p:nvPr/>
        </p:nvSpPr>
        <p:spPr>
          <a:xfrm>
            <a:off x="1396527" y="1497490"/>
            <a:ext cx="942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Human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D33CF9-E4FF-2796-696D-37CB6D55C7D7}"/>
              </a:ext>
            </a:extLst>
          </p:cNvPr>
          <p:cNvSpPr txBox="1"/>
          <p:nvPr/>
        </p:nvSpPr>
        <p:spPr>
          <a:xfrm>
            <a:off x="43597" y="2317506"/>
            <a:ext cx="854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Microwave</a:t>
            </a:r>
          </a:p>
        </p:txBody>
      </p:sp>
      <p:pic>
        <p:nvPicPr>
          <p:cNvPr id="16" name="Picture 15" descr="A picture containing text, ground, yellow, aircraft&#10;&#10;Description automatically generated">
            <a:extLst>
              <a:ext uri="{FF2B5EF4-FFF2-40B4-BE49-F238E27FC236}">
                <a16:creationId xmlns:a16="http://schemas.microsoft.com/office/drawing/2014/main" id="{3B02B878-4737-373D-3BB5-3704CE145A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3345" y="4902752"/>
            <a:ext cx="2488885" cy="1489040"/>
          </a:xfrm>
          <a:prstGeom prst="rect">
            <a:avLst/>
          </a:prstGeom>
        </p:spPr>
      </p:pic>
      <p:pic>
        <p:nvPicPr>
          <p:cNvPr id="17" name="Picture 16" descr="A picture containing text, yellow, sandy&#10;&#10;Description automatically generated">
            <a:extLst>
              <a:ext uri="{FF2B5EF4-FFF2-40B4-BE49-F238E27FC236}">
                <a16:creationId xmlns:a16="http://schemas.microsoft.com/office/drawing/2014/main" id="{659BD199-F768-019D-2B26-7078D562C9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224" y="4902754"/>
            <a:ext cx="2253495" cy="14794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CA3FAD5-EF30-591C-2AB1-36A5FBD7E04C}"/>
              </a:ext>
            </a:extLst>
          </p:cNvPr>
          <p:cNvSpPr txBox="1"/>
          <p:nvPr/>
        </p:nvSpPr>
        <p:spPr>
          <a:xfrm>
            <a:off x="58503" y="5286964"/>
            <a:ext cx="854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Stop Sign</a:t>
            </a:r>
          </a:p>
        </p:txBody>
      </p:sp>
      <p:pic>
        <p:nvPicPr>
          <p:cNvPr id="19" name="Picture 18" descr="A picture containing text, ground, outdoor, yellow&#10;&#10;Description automatically generated">
            <a:extLst>
              <a:ext uri="{FF2B5EF4-FFF2-40B4-BE49-F238E27FC236}">
                <a16:creationId xmlns:a16="http://schemas.microsoft.com/office/drawing/2014/main" id="{F37E4AB3-C03F-2275-5632-451DCF3712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5611" y="4902753"/>
            <a:ext cx="2248640" cy="14763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13E477-9BD8-DB46-3EC3-31DF5410030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566477" y="4902752"/>
            <a:ext cx="2268028" cy="1489040"/>
          </a:xfrm>
          <a:prstGeom prst="rect">
            <a:avLst/>
          </a:prstGeom>
        </p:spPr>
      </p:pic>
      <p:pic>
        <p:nvPicPr>
          <p:cNvPr id="21" name="Picture 20" descr="A picture containing text, ground, outdoor, beach&#10;&#10;Description automatically generated">
            <a:extLst>
              <a:ext uri="{FF2B5EF4-FFF2-40B4-BE49-F238E27FC236}">
                <a16:creationId xmlns:a16="http://schemas.microsoft.com/office/drawing/2014/main" id="{ED0CA6AB-93E1-EBF0-B3C4-EF9A9411E3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5143" y="4902752"/>
            <a:ext cx="2248638" cy="1476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A75EDD-0516-66FD-C0F0-DD240586406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741224" y="3386063"/>
            <a:ext cx="2253499" cy="14795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6A8B54B-5A06-BA22-203B-E6F0E3246514}"/>
              </a:ext>
            </a:extLst>
          </p:cNvPr>
          <p:cNvSpPr txBox="1"/>
          <p:nvPr/>
        </p:nvSpPr>
        <p:spPr>
          <a:xfrm>
            <a:off x="141377" y="4027286"/>
            <a:ext cx="614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Sink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586A0A4-B24B-2C0D-D0BE-536439AA232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3036914" y="3383321"/>
            <a:ext cx="2253500" cy="14795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E1349F-4E55-2C83-0FA1-E61CF741D6C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821539" y="3355421"/>
            <a:ext cx="2253494" cy="14794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F1A6064-B307-13DE-89DD-162B98E0E48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5326505" y="3372660"/>
            <a:ext cx="2268028" cy="14890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B92EFFC-4782-908D-3225-C08E3F66E5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80000" y="3368811"/>
            <a:ext cx="2253496" cy="14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9635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.2|7.3"/>
</p:tagLst>
</file>

<file path=ppt/theme/theme1.xml><?xml version="1.0" encoding="utf-8"?>
<a:theme xmlns:a="http://schemas.openxmlformats.org/drawingml/2006/main" name="1_Standard">
  <a:themeElements>
    <a:clrScheme name="siemens interna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99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iemens Sans Black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99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iemens Sans Black" pitchFamily="2" charset="0"/>
          </a:defRPr>
        </a:defPPr>
      </a:lstStyle>
    </a:lnDef>
  </a:objectDefaults>
  <a:extraClrSchemeLst>
    <a:extraClrScheme>
      <a:clrScheme name="siemens intern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emens intern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emens intern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emens intern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emens inter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emens inter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emens inter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22459</TotalTime>
  <Words>457</Words>
  <Application>Microsoft Macintosh PowerPoint</Application>
  <PresentationFormat>Widescreen</PresentationFormat>
  <Paragraphs>120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Siemens Sans</vt:lpstr>
      <vt:lpstr>Siemens Sans Black</vt:lpstr>
      <vt:lpstr>Arial</vt:lpstr>
      <vt:lpstr>Calibri</vt:lpstr>
      <vt:lpstr>Calibri Light</vt:lpstr>
      <vt:lpstr>Cambria Math</vt:lpstr>
      <vt:lpstr>Times New Roman</vt:lpstr>
      <vt:lpstr>Verdana</vt:lpstr>
      <vt:lpstr>1_Standard</vt:lpstr>
      <vt:lpstr>Custom Design</vt:lpstr>
      <vt:lpstr>Target-absent Human Attention</vt:lpstr>
      <vt:lpstr>Motivation</vt:lpstr>
      <vt:lpstr>Motivation</vt:lpstr>
      <vt:lpstr>Existing state representations</vt:lpstr>
      <vt:lpstr>Foveated feature maps</vt:lpstr>
      <vt:lpstr>Learning paradigm</vt:lpstr>
      <vt:lpstr>Experiments: quantitative results </vt:lpstr>
      <vt:lpstr>Experiments: group model vs individual model</vt:lpstr>
      <vt:lpstr>Experiments: qualitative results</vt:lpstr>
      <vt:lpstr>Conclusion &amp;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Predicting Goal-directed Human Attention Using Inverse Reinforcement Learning</dc:title>
  <dc:creator>Zhibo Yang</dc:creator>
  <cp:lastModifiedBy>Zhibo Yang</cp:lastModifiedBy>
  <cp:revision>593</cp:revision>
  <dcterms:created xsi:type="dcterms:W3CDTF">2020-05-05T23:56:28Z</dcterms:created>
  <dcterms:modified xsi:type="dcterms:W3CDTF">2022-12-05T14:28:57Z</dcterms:modified>
</cp:coreProperties>
</file>