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2767250" cy="30275213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6218"/>
  </p:normalViewPr>
  <p:slideViewPr>
    <p:cSldViewPr snapToObjects="1">
      <p:cViewPr>
        <p:scale>
          <a:sx n="35" d="100"/>
          <a:sy n="35" d="100"/>
        </p:scale>
        <p:origin x="1016" y="-1312"/>
      </p:cViewPr>
      <p:guideLst>
        <p:guide orient="horz" pos="9536"/>
        <p:guide pos="1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65AA-F636-430C-85BD-240106ED4B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249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544" y="9404947"/>
            <a:ext cx="36352163" cy="64895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5088" y="17155954"/>
            <a:ext cx="29937075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34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01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68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35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02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69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3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831524" y="3391950"/>
            <a:ext cx="46190112" cy="723311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61179" y="3391950"/>
            <a:ext cx="137857560" cy="723311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318" y="19454629"/>
            <a:ext cx="36352163" cy="6012994"/>
          </a:xfrm>
        </p:spPr>
        <p:txBody>
          <a:bodyPr anchor="t"/>
          <a:lstStyle>
            <a:lvl1pPr algn="l">
              <a:defRPr sz="1273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8318" y="12831935"/>
            <a:ext cx="36352163" cy="6622701"/>
          </a:xfrm>
        </p:spPr>
        <p:txBody>
          <a:bodyPr anchor="b"/>
          <a:lstStyle>
            <a:lvl1pPr marL="0" indent="0">
              <a:buNone/>
              <a:defRPr sz="6468">
                <a:solidFill>
                  <a:schemeClr val="tx1">
                    <a:tint val="75000"/>
                  </a:schemeClr>
                </a:solidFill>
              </a:defRPr>
            </a:lvl1pPr>
            <a:lvl2pPr marL="1467082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2pPr>
            <a:lvl3pPr marL="2934162" indent="0">
              <a:buNone/>
              <a:defRPr sz="5175">
                <a:solidFill>
                  <a:schemeClr val="tx1">
                    <a:tint val="75000"/>
                  </a:schemeClr>
                </a:solidFill>
              </a:defRPr>
            </a:lvl3pPr>
            <a:lvl4pPr marL="4401245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4pPr>
            <a:lvl5pPr marL="5868327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5pPr>
            <a:lvl6pPr marL="7335407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6pPr>
            <a:lvl7pPr marL="8802490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7pPr>
            <a:lvl8pPr marL="10269572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8pPr>
            <a:lvl9pPr marL="11736654" indent="0">
              <a:buNone/>
              <a:defRPr sz="4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1175" y="19777014"/>
            <a:ext cx="92023837" cy="55946072"/>
          </a:xfrm>
        </p:spPr>
        <p:txBody>
          <a:bodyPr/>
          <a:lstStyle>
            <a:lvl1pPr>
              <a:defRPr sz="8957"/>
            </a:lvl1pPr>
            <a:lvl2pPr>
              <a:defRPr sz="7762"/>
            </a:lvl2pPr>
            <a:lvl3pPr>
              <a:defRPr sz="6468"/>
            </a:lvl3pPr>
            <a:lvl4pPr>
              <a:defRPr sz="5672"/>
            </a:lvl4pPr>
            <a:lvl5pPr>
              <a:defRPr sz="5672"/>
            </a:lvl5pPr>
            <a:lvl6pPr>
              <a:defRPr sz="5672"/>
            </a:lvl6pPr>
            <a:lvl7pPr>
              <a:defRPr sz="5672"/>
            </a:lvl7pPr>
            <a:lvl8pPr>
              <a:defRPr sz="5672"/>
            </a:lvl8pPr>
            <a:lvl9pPr>
              <a:defRPr sz="5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97799" y="19777014"/>
            <a:ext cx="92023837" cy="55946072"/>
          </a:xfrm>
        </p:spPr>
        <p:txBody>
          <a:bodyPr/>
          <a:lstStyle>
            <a:lvl1pPr>
              <a:defRPr sz="8957"/>
            </a:lvl1pPr>
            <a:lvl2pPr>
              <a:defRPr sz="7762"/>
            </a:lvl2pPr>
            <a:lvl3pPr>
              <a:defRPr sz="6468"/>
            </a:lvl3pPr>
            <a:lvl4pPr>
              <a:defRPr sz="5672"/>
            </a:lvl4pPr>
            <a:lvl5pPr>
              <a:defRPr sz="5672"/>
            </a:lvl5pPr>
            <a:lvl6pPr>
              <a:defRPr sz="5672"/>
            </a:lvl6pPr>
            <a:lvl7pPr>
              <a:defRPr sz="5672"/>
            </a:lvl7pPr>
            <a:lvl8pPr>
              <a:defRPr sz="5672"/>
            </a:lvl8pPr>
            <a:lvl9pPr>
              <a:defRPr sz="56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670" y="565476"/>
            <a:ext cx="27408376" cy="2992479"/>
          </a:xfrm>
        </p:spPr>
        <p:txBody>
          <a:bodyPr>
            <a:noAutofit/>
          </a:bodyPr>
          <a:lstStyle>
            <a:lvl1pPr>
              <a:defRPr sz="4379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249" y="4325036"/>
            <a:ext cx="13349917" cy="25109204"/>
          </a:xfrm>
        </p:spPr>
        <p:txBody>
          <a:bodyPr>
            <a:normAutofit/>
          </a:bodyPr>
          <a:lstStyle>
            <a:lvl1pPr marL="408268" indent="-408268">
              <a:buNone/>
              <a:defRPr sz="2886">
                <a:latin typeface="Arial"/>
                <a:cs typeface="Arial"/>
              </a:defRPr>
            </a:lvl1pPr>
            <a:lvl2pPr marL="789403" indent="-652452">
              <a:buFont typeface="Wingdings" charset="2"/>
              <a:buChar char="Ø"/>
              <a:defRPr sz="2289">
                <a:latin typeface="Arial"/>
                <a:cs typeface="Arial"/>
              </a:defRPr>
            </a:lvl2pPr>
            <a:lvl3pPr marL="925061" indent="-543925">
              <a:defRPr sz="1890">
                <a:latin typeface="Arial"/>
                <a:cs typeface="Arial"/>
              </a:defRPr>
            </a:lvl3pPr>
            <a:lvl4pPr marL="1196376" indent="-652452">
              <a:defRPr sz="1592">
                <a:latin typeface="Arial"/>
                <a:cs typeface="Arial"/>
              </a:defRPr>
            </a:lvl4pPr>
            <a:lvl5pPr marL="1441855" indent="-1441855">
              <a:defRPr sz="2289"/>
            </a:lvl5pPr>
            <a:lvl6pPr>
              <a:defRPr sz="5175"/>
            </a:lvl6pPr>
            <a:lvl7pPr>
              <a:defRPr sz="5175"/>
            </a:lvl7pPr>
            <a:lvl8pPr>
              <a:defRPr sz="5175"/>
            </a:lvl8pPr>
            <a:lvl9pPr>
              <a:defRPr sz="51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597299" y="4325036"/>
            <a:ext cx="13349917" cy="25109204"/>
          </a:xfrm>
        </p:spPr>
        <p:txBody>
          <a:bodyPr>
            <a:normAutofit/>
          </a:bodyPr>
          <a:lstStyle>
            <a:lvl1pPr marL="408268" indent="-408268">
              <a:buNone/>
              <a:defRPr sz="2886">
                <a:latin typeface="Arial"/>
                <a:cs typeface="Arial"/>
              </a:defRPr>
            </a:lvl1pPr>
            <a:lvl2pPr marL="789403" indent="-652452">
              <a:buFont typeface="Wingdings" charset="2"/>
              <a:buChar char="Ø"/>
              <a:defRPr sz="2289">
                <a:latin typeface="Arial"/>
                <a:cs typeface="Arial"/>
              </a:defRPr>
            </a:lvl2pPr>
            <a:lvl3pPr marL="925061" indent="-543925">
              <a:defRPr sz="1890">
                <a:latin typeface="Arial"/>
                <a:cs typeface="Arial"/>
              </a:defRPr>
            </a:lvl3pPr>
            <a:lvl4pPr marL="1196376" indent="-652452">
              <a:defRPr sz="1592">
                <a:latin typeface="Arial"/>
                <a:cs typeface="Arial"/>
              </a:defRPr>
            </a:lvl4pPr>
            <a:lvl5pPr marL="1441855" indent="-1441855">
              <a:defRPr sz="2289"/>
            </a:lvl5pPr>
            <a:lvl6pPr>
              <a:defRPr sz="5175"/>
            </a:lvl6pPr>
            <a:lvl7pPr>
              <a:defRPr sz="5175"/>
            </a:lvl7pPr>
            <a:lvl8pPr>
              <a:defRPr sz="5175"/>
            </a:lvl8pPr>
            <a:lvl9pPr>
              <a:defRPr sz="51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8823350" y="4325036"/>
            <a:ext cx="13349917" cy="25109204"/>
          </a:xfrm>
        </p:spPr>
        <p:txBody>
          <a:bodyPr>
            <a:normAutofit/>
          </a:bodyPr>
          <a:lstStyle>
            <a:lvl1pPr marL="408268" indent="-408268">
              <a:buNone/>
              <a:defRPr sz="2886">
                <a:latin typeface="Arial"/>
                <a:cs typeface="Arial"/>
              </a:defRPr>
            </a:lvl1pPr>
            <a:lvl2pPr marL="789403" indent="-652452">
              <a:buFont typeface="Wingdings" charset="2"/>
              <a:buChar char="Ø"/>
              <a:defRPr sz="2289">
                <a:latin typeface="Arial"/>
                <a:cs typeface="Arial"/>
              </a:defRPr>
            </a:lvl2pPr>
            <a:lvl3pPr marL="925061" indent="-543925">
              <a:defRPr sz="1890">
                <a:latin typeface="Arial"/>
                <a:cs typeface="Arial"/>
              </a:defRPr>
            </a:lvl3pPr>
            <a:lvl4pPr marL="1196376" indent="-652452">
              <a:defRPr sz="1592">
                <a:latin typeface="Arial"/>
                <a:cs typeface="Arial"/>
              </a:defRPr>
            </a:lvl4pPr>
            <a:lvl5pPr marL="1441855" indent="-1441855">
              <a:defRPr sz="2289"/>
            </a:lvl5pPr>
            <a:lvl6pPr>
              <a:defRPr sz="5175"/>
            </a:lvl6pPr>
            <a:lvl7pPr>
              <a:defRPr sz="5175"/>
            </a:lvl7pPr>
            <a:lvl8pPr>
              <a:defRPr sz="5175"/>
            </a:lvl8pPr>
            <a:lvl9pPr>
              <a:defRPr sz="517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372" y="1205402"/>
            <a:ext cx="14070131" cy="5129967"/>
          </a:xfrm>
        </p:spPr>
        <p:txBody>
          <a:bodyPr anchor="b"/>
          <a:lstStyle>
            <a:lvl1pPr algn="l">
              <a:defRPr sz="646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811" y="1205411"/>
            <a:ext cx="23908081" cy="25839055"/>
          </a:xfrm>
        </p:spPr>
        <p:txBody>
          <a:bodyPr/>
          <a:lstStyle>
            <a:lvl1pPr>
              <a:defRPr sz="10150"/>
            </a:lvl1pPr>
            <a:lvl2pPr>
              <a:defRPr sz="8957"/>
            </a:lvl2pPr>
            <a:lvl3pPr>
              <a:defRPr sz="7762"/>
            </a:lvl3pPr>
            <a:lvl4pPr>
              <a:defRPr sz="6468"/>
            </a:lvl4pPr>
            <a:lvl5pPr>
              <a:defRPr sz="6468"/>
            </a:lvl5pPr>
            <a:lvl6pPr>
              <a:defRPr sz="6468"/>
            </a:lvl6pPr>
            <a:lvl7pPr>
              <a:defRPr sz="6468"/>
            </a:lvl7pPr>
            <a:lvl8pPr>
              <a:defRPr sz="6468"/>
            </a:lvl8pPr>
            <a:lvl9pPr>
              <a:defRPr sz="64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8372" y="6335378"/>
            <a:ext cx="14070131" cy="20709088"/>
          </a:xfrm>
        </p:spPr>
        <p:txBody>
          <a:bodyPr/>
          <a:lstStyle>
            <a:lvl1pPr marL="0" indent="0">
              <a:buNone/>
              <a:defRPr sz="4478"/>
            </a:lvl1pPr>
            <a:lvl2pPr marL="1467082" indent="0">
              <a:buNone/>
              <a:defRPr sz="3881"/>
            </a:lvl2pPr>
            <a:lvl3pPr marL="2934162" indent="0">
              <a:buNone/>
              <a:defRPr sz="3085"/>
            </a:lvl3pPr>
            <a:lvl4pPr marL="4401245" indent="0">
              <a:buNone/>
              <a:defRPr sz="2787"/>
            </a:lvl4pPr>
            <a:lvl5pPr marL="5868327" indent="0">
              <a:buNone/>
              <a:defRPr sz="2787"/>
            </a:lvl5pPr>
            <a:lvl6pPr marL="7335407" indent="0">
              <a:buNone/>
              <a:defRPr sz="2787"/>
            </a:lvl6pPr>
            <a:lvl7pPr marL="8802490" indent="0">
              <a:buNone/>
              <a:defRPr sz="2787"/>
            </a:lvl7pPr>
            <a:lvl8pPr marL="10269572" indent="0">
              <a:buNone/>
              <a:defRPr sz="2787"/>
            </a:lvl8pPr>
            <a:lvl9pPr marL="11736654" indent="0">
              <a:buNone/>
              <a:defRPr sz="2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681" y="21192660"/>
            <a:ext cx="25660350" cy="2501911"/>
          </a:xfrm>
        </p:spPr>
        <p:txBody>
          <a:bodyPr anchor="b"/>
          <a:lstStyle>
            <a:lvl1pPr algn="l">
              <a:defRPr sz="646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681" y="2705146"/>
            <a:ext cx="25660350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0150"/>
            </a:lvl1pPr>
            <a:lvl2pPr marL="1467082" indent="0">
              <a:buNone/>
              <a:defRPr sz="8957"/>
            </a:lvl2pPr>
            <a:lvl3pPr marL="2934162" indent="0">
              <a:buNone/>
              <a:defRPr sz="7762"/>
            </a:lvl3pPr>
            <a:lvl4pPr marL="4401245" indent="0">
              <a:buNone/>
              <a:defRPr sz="6468"/>
            </a:lvl4pPr>
            <a:lvl5pPr marL="5868327" indent="0">
              <a:buNone/>
              <a:defRPr sz="6468"/>
            </a:lvl5pPr>
            <a:lvl6pPr marL="7335407" indent="0">
              <a:buNone/>
              <a:defRPr sz="6468"/>
            </a:lvl6pPr>
            <a:lvl7pPr marL="8802490" indent="0">
              <a:buNone/>
              <a:defRPr sz="6468"/>
            </a:lvl7pPr>
            <a:lvl8pPr marL="10269572" indent="0">
              <a:buNone/>
              <a:defRPr sz="6468"/>
            </a:lvl8pPr>
            <a:lvl9pPr marL="11736654" indent="0">
              <a:buNone/>
              <a:defRPr sz="646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681" y="23694571"/>
            <a:ext cx="25660350" cy="3553131"/>
          </a:xfrm>
        </p:spPr>
        <p:txBody>
          <a:bodyPr/>
          <a:lstStyle>
            <a:lvl1pPr marL="0" indent="0">
              <a:buNone/>
              <a:defRPr sz="4478"/>
            </a:lvl1pPr>
            <a:lvl2pPr marL="1467082" indent="0">
              <a:buNone/>
              <a:defRPr sz="3881"/>
            </a:lvl2pPr>
            <a:lvl3pPr marL="2934162" indent="0">
              <a:buNone/>
              <a:defRPr sz="3085"/>
            </a:lvl3pPr>
            <a:lvl4pPr marL="4401245" indent="0">
              <a:buNone/>
              <a:defRPr sz="2787"/>
            </a:lvl4pPr>
            <a:lvl5pPr marL="5868327" indent="0">
              <a:buNone/>
              <a:defRPr sz="2787"/>
            </a:lvl5pPr>
            <a:lvl6pPr marL="7335407" indent="0">
              <a:buNone/>
              <a:defRPr sz="2787"/>
            </a:lvl6pPr>
            <a:lvl7pPr marL="8802490" indent="0">
              <a:buNone/>
              <a:defRPr sz="2787"/>
            </a:lvl7pPr>
            <a:lvl8pPr marL="10269572" indent="0">
              <a:buNone/>
              <a:defRPr sz="2787"/>
            </a:lvl8pPr>
            <a:lvl9pPr marL="11736654" indent="0">
              <a:buNone/>
              <a:defRPr sz="2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38995" y="1211192"/>
            <a:ext cx="38489261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8995" y="7063760"/>
            <a:ext cx="38489261" cy="1998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8995" y="28060792"/>
            <a:ext cx="9977761" cy="1611112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88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10/20/22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12776" y="28060792"/>
            <a:ext cx="13541699" cy="1611112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881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50495" y="28060792"/>
            <a:ext cx="9977761" cy="1611112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81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64482" rtl="0" eaLnBrk="0" fontAlgn="base" hangingPunct="0">
        <a:spcBef>
          <a:spcPct val="0"/>
        </a:spcBef>
        <a:spcAft>
          <a:spcPct val="0"/>
        </a:spcAft>
        <a:defRPr sz="1403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64482" rtl="0" eaLnBrk="0" fontAlgn="base" hangingPunct="0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64482" rtl="0" eaLnBrk="0" fontAlgn="base" hangingPunct="0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64482" rtl="0" eaLnBrk="0" fontAlgn="base" hangingPunct="0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64482" rtl="0" eaLnBrk="0" fontAlgn="base" hangingPunct="0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2091" algn="ctr" defTabSz="1466402" rtl="0" fontAlgn="base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4181" algn="ctr" defTabSz="1466402" rtl="0" fontAlgn="base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16273" algn="ctr" defTabSz="1466402" rtl="0" fontAlgn="base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88365" algn="ctr" defTabSz="1466402" rtl="0" fontAlgn="base">
        <a:spcBef>
          <a:spcPct val="0"/>
        </a:spcBef>
        <a:spcAft>
          <a:spcPct val="0"/>
        </a:spcAft>
        <a:defRPr sz="1403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096387" indent="-1096387" algn="l" defTabSz="14644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5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80771" indent="-913129" algn="l" defTabSz="14644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95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63575" indent="-729871" algn="l" defTabSz="14644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62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32797" indent="-729871" algn="l" defTabSz="14644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468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597278" indent="-729871" algn="l" defTabSz="146448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468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068949" indent="-733540" algn="l" defTabSz="1467082" rtl="0" eaLnBrk="1" latinLnBrk="0" hangingPunct="1">
        <a:spcBef>
          <a:spcPct val="20000"/>
        </a:spcBef>
        <a:buFont typeface="Arial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6pPr>
      <a:lvl7pPr marL="9536032" indent="-733540" algn="l" defTabSz="1467082" rtl="0" eaLnBrk="1" latinLnBrk="0" hangingPunct="1">
        <a:spcBef>
          <a:spcPct val="20000"/>
        </a:spcBef>
        <a:buFont typeface="Arial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7pPr>
      <a:lvl8pPr marL="11003111" indent="-733540" algn="l" defTabSz="1467082" rtl="0" eaLnBrk="1" latinLnBrk="0" hangingPunct="1">
        <a:spcBef>
          <a:spcPct val="20000"/>
        </a:spcBef>
        <a:buFont typeface="Arial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8pPr>
      <a:lvl9pPr marL="12470193" indent="-733540" algn="l" defTabSz="1467082" rtl="0" eaLnBrk="1" latinLnBrk="0" hangingPunct="1">
        <a:spcBef>
          <a:spcPct val="20000"/>
        </a:spcBef>
        <a:buFont typeface="Arial"/>
        <a:buChar char="•"/>
        <a:defRPr sz="64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1pPr>
      <a:lvl2pPr marL="1467082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2pPr>
      <a:lvl3pPr marL="2934162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3pPr>
      <a:lvl4pPr marL="4401245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4pPr>
      <a:lvl5pPr marL="5868327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5pPr>
      <a:lvl6pPr marL="7335407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6pPr>
      <a:lvl7pPr marL="8802490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7pPr>
      <a:lvl8pPr marL="10269572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8pPr>
      <a:lvl9pPr marL="11736654" algn="l" defTabSz="1467082" rtl="0" eaLnBrk="1" latinLnBrk="0" hangingPunct="1">
        <a:defRPr sz="56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10" Type="http://schemas.openxmlformats.org/officeDocument/2006/relationships/image" Target="../media/image8.jpg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id="{A353ED4A-A8DA-574B-AA8A-8D58AB82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625" y="49217"/>
            <a:ext cx="27652818" cy="3371655"/>
          </a:xfrm>
        </p:spPr>
        <p:txBody>
          <a:bodyPr/>
          <a:lstStyle/>
          <a:p>
            <a:r>
              <a:rPr lang="en-US" altLang="en-US" sz="7200" b="1" dirty="0"/>
              <a:t>Target-absent Human Attention</a:t>
            </a:r>
            <a:br>
              <a:rPr lang="en-US" altLang="en-US" sz="7200" b="1" dirty="0"/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Zhibo Yang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Sounak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Mondal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Seoyoung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Ahn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Gregory Zelinsky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Minh Hoai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Dimitris Samaras</a:t>
            </a:r>
            <a:r>
              <a:rPr lang="en-US" alt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Science, Stony Brook University</a:t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Department of Psychology, Stony Brook University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648E19D-08D4-0565-111B-A1791851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42" y="129794"/>
            <a:ext cx="5749928" cy="32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ny Brook University - Wikipedia">
            <a:extLst>
              <a:ext uri="{FF2B5EF4-FFF2-40B4-BE49-F238E27FC236}">
                <a16:creationId xmlns:a16="http://schemas.microsoft.com/office/drawing/2014/main" id="{BA320966-94AF-ADB3-ACE0-DD0E858B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261208"/>
            <a:ext cx="3314769" cy="33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A2BDB9-D4A3-A28E-E4A7-E352C6D01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9830" y="49512"/>
            <a:ext cx="3526465" cy="3526465"/>
          </a:xfrm>
          <a:prstGeom prst="rect">
            <a:avLst/>
          </a:prstGeom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AB81E9E-968F-61E2-C8F5-A1454EA4DCCC}"/>
              </a:ext>
            </a:extLst>
          </p:cNvPr>
          <p:cNvGrpSpPr/>
          <p:nvPr/>
        </p:nvGrpSpPr>
        <p:grpSpPr>
          <a:xfrm>
            <a:off x="17040225" y="3650037"/>
            <a:ext cx="25162891" cy="819569"/>
            <a:chOff x="14458771" y="3652582"/>
            <a:chExt cx="13836081" cy="821284"/>
          </a:xfrm>
        </p:grpSpPr>
        <p:sp>
          <p:nvSpPr>
            <p:cNvPr id="145" name="AutoShape 2642">
              <a:extLst>
                <a:ext uri="{FF2B5EF4-FFF2-40B4-BE49-F238E27FC236}">
                  <a16:creationId xmlns:a16="http://schemas.microsoft.com/office/drawing/2014/main" id="{2D9DC87C-541A-EEF6-0750-642259825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8771" y="3652582"/>
              <a:ext cx="13836081" cy="821284"/>
            </a:xfrm>
            <a:prstGeom prst="flowChartAlternateProcess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473"/>
            </a:p>
          </p:txBody>
        </p:sp>
        <p:sp>
          <p:nvSpPr>
            <p:cNvPr id="146" name="Text Box 163">
              <a:extLst>
                <a:ext uri="{FF2B5EF4-FFF2-40B4-BE49-F238E27FC236}">
                  <a16:creationId xmlns:a16="http://schemas.microsoft.com/office/drawing/2014/main" id="{627E68AD-91F4-C832-9503-85457124D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8518" y="3694125"/>
              <a:ext cx="12636586" cy="75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9438"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87" b="1" dirty="0">
                  <a:solidFill>
                    <a:schemeClr val="bg1"/>
                  </a:solidFill>
                </a:rPr>
                <a:t>2. Foveated feature maps</a:t>
              </a:r>
              <a:endParaRPr lang="en-US" altLang="en-US" sz="4287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3662BE3-D0A3-306B-4205-F727823058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436027" y="6676359"/>
            <a:ext cx="24200287" cy="12499847"/>
          </a:xfrm>
          <a:prstGeom prst="rect">
            <a:avLst/>
          </a:prstGeom>
        </p:spPr>
      </p:pic>
      <p:sp>
        <p:nvSpPr>
          <p:cNvPr id="252" name="Content Placeholder 14">
            <a:extLst>
              <a:ext uri="{FF2B5EF4-FFF2-40B4-BE49-F238E27FC236}">
                <a16:creationId xmlns:a16="http://schemas.microsoft.com/office/drawing/2014/main" id="{AF060B92-7BBB-6F49-03D8-B6E5F141AC84}"/>
              </a:ext>
            </a:extLst>
          </p:cNvPr>
          <p:cNvSpPr txBox="1">
            <a:spLocks/>
          </p:cNvSpPr>
          <p:nvPr/>
        </p:nvSpPr>
        <p:spPr bwMode="auto">
          <a:xfrm>
            <a:off x="17357773" y="4469606"/>
            <a:ext cx="25945941" cy="42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Autofit/>
          </a:bodyPr>
          <a:lstStyle>
            <a:lvl1pPr marL="408268" indent="-408268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86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89403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289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5061" indent="-54392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196376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92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1855" indent="-144185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8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068949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36032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03111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70193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870" indent="-556870">
              <a:buFont typeface="Wingdings" pitchFamily="2" charset="2"/>
              <a:buChar char="Ø"/>
            </a:pPr>
            <a:r>
              <a:rPr lang="en-US" altLang="zh-CN" sz="3600" dirty="0">
                <a:solidFill>
                  <a:srgbClr val="33343D"/>
                </a:solidFill>
              </a:rPr>
              <a:t>Existing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methods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often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represent</a:t>
            </a:r>
            <a:r>
              <a:rPr lang="zh-CN" altLang="en-US" sz="3600" b="1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the degraded information</a:t>
            </a:r>
            <a:r>
              <a:rPr lang="zh-CN" altLang="en-US" sz="3600" b="1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in</a:t>
            </a:r>
            <a:r>
              <a:rPr lang="zh-CN" altLang="en-US" sz="3600" b="1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the human</a:t>
            </a:r>
            <a:r>
              <a:rPr lang="zh-CN" altLang="en-US" sz="3600" b="1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peripheral</a:t>
            </a:r>
            <a:r>
              <a:rPr lang="zh-CN" altLang="en-US" sz="3600" b="1" dirty="0">
                <a:solidFill>
                  <a:srgbClr val="33343D"/>
                </a:solidFill>
              </a:rPr>
              <a:t> </a:t>
            </a:r>
            <a:r>
              <a:rPr lang="en-US" altLang="zh-CN" sz="3600" b="1" dirty="0">
                <a:solidFill>
                  <a:srgbClr val="33343D"/>
                </a:solidFill>
              </a:rPr>
              <a:t>vision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by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applying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networks pretrained on full-resolution images,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on blurred images.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However, </a:t>
            </a:r>
            <a:r>
              <a:rPr lang="en-US" altLang="zh-CN" sz="3600" dirty="0" err="1">
                <a:solidFill>
                  <a:srgbClr val="33343D"/>
                </a:solidFill>
              </a:rPr>
              <a:t>ConvNet</a:t>
            </a:r>
            <a:r>
              <a:rPr lang="en-US" altLang="zh-CN" sz="3600" dirty="0">
                <a:solidFill>
                  <a:srgbClr val="33343D"/>
                </a:solidFill>
              </a:rPr>
              <a:t> performance is sensitive to image blur.</a:t>
            </a:r>
          </a:p>
          <a:p>
            <a:pPr marL="556870" indent="-556870">
              <a:buFont typeface="Wingdings" pitchFamily="2" charset="2"/>
              <a:buChar char="Ø"/>
            </a:pPr>
            <a:r>
              <a:rPr lang="en-US" altLang="zh-CN" sz="3600" dirty="0">
                <a:solidFill>
                  <a:srgbClr val="33343D"/>
                </a:solidFill>
              </a:rPr>
              <a:t>We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move the foveation from the image to the feature space. Our </a:t>
            </a:r>
            <a:r>
              <a:rPr lang="en-US" altLang="zh-CN" sz="3600" b="1" dirty="0">
                <a:solidFill>
                  <a:srgbClr val="33343D"/>
                </a:solidFill>
              </a:rPr>
              <a:t>Foveated Feature Maps (FFMs)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leverage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the</a:t>
            </a:r>
            <a:r>
              <a:rPr lang="zh-CN" altLang="en-US" sz="3600" dirty="0">
                <a:solidFill>
                  <a:srgbClr val="33343D"/>
                </a:solidFill>
              </a:rPr>
              <a:t> </a:t>
            </a:r>
            <a:r>
              <a:rPr lang="en-US" altLang="zh-CN" sz="3600" dirty="0">
                <a:solidFill>
                  <a:srgbClr val="33343D"/>
                </a:solidFill>
              </a:rPr>
              <a:t>hierarchical </a:t>
            </a:r>
            <a:r>
              <a:rPr lang="en-US" altLang="zh-CN" sz="3600" dirty="0" err="1">
                <a:solidFill>
                  <a:srgbClr val="33343D"/>
                </a:solidFill>
              </a:rPr>
              <a:t>ConvNet</a:t>
            </a:r>
            <a:r>
              <a:rPr lang="en-US" altLang="zh-CN" sz="3600" dirty="0">
                <a:solidFill>
                  <a:srgbClr val="33343D"/>
                </a:solidFill>
              </a:rPr>
              <a:t> architecture.</a:t>
            </a:r>
            <a:endParaRPr lang="en-US" sz="3600" dirty="0">
              <a:solidFill>
                <a:srgbClr val="33343D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DA06F7-2BEF-FEEE-8956-6BD9F724CA25}"/>
              </a:ext>
            </a:extLst>
          </p:cNvPr>
          <p:cNvGrpSpPr/>
          <p:nvPr/>
        </p:nvGrpSpPr>
        <p:grpSpPr>
          <a:xfrm>
            <a:off x="32478682" y="19826280"/>
            <a:ext cx="9342027" cy="10308656"/>
            <a:chOff x="33241425" y="19148803"/>
            <a:chExt cx="9342027" cy="10308656"/>
          </a:xfrm>
        </p:grpSpPr>
        <p:pic>
          <p:nvPicPr>
            <p:cNvPr id="268" name="Picture 267" descr="A picture containing text, ground, yellow, aircraft&#10;&#10;Description automatically generated">
              <a:extLst>
                <a:ext uri="{FF2B5EF4-FFF2-40B4-BE49-F238E27FC236}">
                  <a16:creationId xmlns:a16="http://schemas.microsoft.com/office/drawing/2014/main" id="{70ED27B9-A67C-8377-92F3-729D2024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71669" y="26995088"/>
              <a:ext cx="4111783" cy="2459983"/>
            </a:xfrm>
            <a:prstGeom prst="rect">
              <a:avLst/>
            </a:prstGeom>
          </p:spPr>
        </p:pic>
        <p:pic>
          <p:nvPicPr>
            <p:cNvPr id="255" name="Picture 254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2C997EB9-B56C-0081-D62F-D1B76D1E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80472" y="22099192"/>
              <a:ext cx="3698940" cy="2428486"/>
            </a:xfrm>
            <a:prstGeom prst="rect">
              <a:avLst/>
            </a:prstGeom>
          </p:spPr>
        </p:pic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FE41E81D-A7E1-B1F6-0C05-D8CA6D591AF5}"/>
                </a:ext>
              </a:extLst>
            </p:cNvPr>
            <p:cNvSpPr txBox="1"/>
            <p:nvPr/>
          </p:nvSpPr>
          <p:spPr>
            <a:xfrm>
              <a:off x="33704424" y="22749329"/>
              <a:ext cx="1071466" cy="65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Ours</a:t>
              </a:r>
            </a:p>
          </p:txBody>
        </p:sp>
        <p:pic>
          <p:nvPicPr>
            <p:cNvPr id="257" name="Picture 256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F6E676CE-84BD-136F-5A8A-9C5BBCF4B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32498" y="26997476"/>
              <a:ext cx="3746914" cy="2459983"/>
            </a:xfrm>
            <a:prstGeom prst="rect">
              <a:avLst/>
            </a:prstGeom>
          </p:spPr>
        </p:pic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6DF54B17-B6DF-8EF9-AC38-DB6DDFE70467}"/>
                </a:ext>
              </a:extLst>
            </p:cNvPr>
            <p:cNvSpPr txBox="1"/>
            <p:nvPr/>
          </p:nvSpPr>
          <p:spPr>
            <a:xfrm>
              <a:off x="33241425" y="27670368"/>
              <a:ext cx="1757002" cy="65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Detector</a:t>
              </a: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2E1B560B-64B0-8E45-3401-3F612278A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34961809" y="24527679"/>
              <a:ext cx="3698940" cy="2428484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189501F-C631-CABE-61AE-273E42D1CE97}"/>
                </a:ext>
              </a:extLst>
            </p:cNvPr>
            <p:cNvSpPr txBox="1"/>
            <p:nvPr/>
          </p:nvSpPr>
          <p:spPr>
            <a:xfrm>
              <a:off x="33405087" y="25023372"/>
              <a:ext cx="172354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Chen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</a:t>
              </a:r>
            </a:p>
            <a:p>
              <a:pPr algn="ctr"/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al.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[2]</a:t>
              </a:r>
            </a:p>
          </p:txBody>
        </p:sp>
        <p:pic>
          <p:nvPicPr>
            <p:cNvPr id="262" name="Picture 261" descr="A picture containing indoor, kitchen appliance&#10;&#10;Description automatically generated">
              <a:extLst>
                <a:ext uri="{FF2B5EF4-FFF2-40B4-BE49-F238E27FC236}">
                  <a16:creationId xmlns:a16="http://schemas.microsoft.com/office/drawing/2014/main" id="{853E3A05-337B-30D9-3005-1C304593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980472" y="19673859"/>
              <a:ext cx="3698940" cy="2428486"/>
            </a:xfrm>
            <a:prstGeom prst="rect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8D13077-80D4-9BF3-B949-3D6E74C0C54E}"/>
                </a:ext>
              </a:extLst>
            </p:cNvPr>
            <p:cNvSpPr txBox="1"/>
            <p:nvPr/>
          </p:nvSpPr>
          <p:spPr>
            <a:xfrm>
              <a:off x="33569725" y="20285992"/>
              <a:ext cx="1528489" cy="65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D1753390-DEF9-3116-59AC-D59555267AE8}"/>
                </a:ext>
              </a:extLst>
            </p:cNvPr>
            <p:cNvSpPr txBox="1"/>
            <p:nvPr/>
          </p:nvSpPr>
          <p:spPr>
            <a:xfrm>
              <a:off x="35811481" y="19151640"/>
              <a:ext cx="2264805" cy="65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Microwave</a:t>
              </a:r>
            </a:p>
          </p:txBody>
        </p:sp>
        <p:pic>
          <p:nvPicPr>
            <p:cNvPr id="269" name="Picture 268" descr="A picture containing text, yellow, sandy&#10;&#10;Description automatically generated">
              <a:extLst>
                <a:ext uri="{FF2B5EF4-FFF2-40B4-BE49-F238E27FC236}">
                  <a16:creationId xmlns:a16="http://schemas.microsoft.com/office/drawing/2014/main" id="{11EAAFE4-0BBE-40AF-49AD-ECBDD1F91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642599" y="19659454"/>
              <a:ext cx="3775894" cy="2479006"/>
            </a:xfrm>
            <a:prstGeom prst="rect">
              <a:avLst/>
            </a:prstGeom>
          </p:spPr>
        </p:pic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03C2172E-96D8-4550-BA10-EE4C70D22960}"/>
                </a:ext>
              </a:extLst>
            </p:cNvPr>
            <p:cNvSpPr txBox="1"/>
            <p:nvPr/>
          </p:nvSpPr>
          <p:spPr>
            <a:xfrm>
              <a:off x="39733973" y="19148803"/>
              <a:ext cx="1972818" cy="659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Stop Sign</a:t>
              </a:r>
            </a:p>
          </p:txBody>
        </p:sp>
        <p:pic>
          <p:nvPicPr>
            <p:cNvPr id="271" name="Picture 270" descr="A picture containing text, ground, outdoor, yellow&#10;&#10;Description automatically generated">
              <a:extLst>
                <a:ext uri="{FF2B5EF4-FFF2-40B4-BE49-F238E27FC236}">
                  <a16:creationId xmlns:a16="http://schemas.microsoft.com/office/drawing/2014/main" id="{07692D19-FD12-D3A3-1311-0E1C3BB6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660749" y="22083842"/>
              <a:ext cx="3775895" cy="2479007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F34D4418-F11D-0B7C-76CB-5BE7A256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38668748" y="24527678"/>
              <a:ext cx="3747194" cy="2460164"/>
            </a:xfrm>
            <a:prstGeom prst="rect">
              <a:avLst/>
            </a:prstGeom>
          </p:spPr>
        </p:pic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884DEB5-5FFB-E356-BFAA-632EB05AF85C}"/>
              </a:ext>
            </a:extLst>
          </p:cNvPr>
          <p:cNvGrpSpPr/>
          <p:nvPr/>
        </p:nvGrpSpPr>
        <p:grpSpPr>
          <a:xfrm>
            <a:off x="17739610" y="20014406"/>
            <a:ext cx="13962868" cy="4325184"/>
            <a:chOff x="28658562" y="4393406"/>
            <a:chExt cx="13648264" cy="4227731"/>
          </a:xfrm>
        </p:grpSpPr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8573AD9D-9AB6-AB76-D670-194344A9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28658562" y="5061725"/>
              <a:ext cx="13648264" cy="3559412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30F91BEC-6724-F99B-3004-A4E89C6FB6DD}"/>
                </a:ext>
              </a:extLst>
            </p:cNvPr>
            <p:cNvSpPr txBox="1"/>
            <p:nvPr/>
          </p:nvSpPr>
          <p:spPr>
            <a:xfrm>
              <a:off x="30434647" y="4393406"/>
              <a:ext cx="101981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Tab: Results on COCO-Search18 target-absent test set</a:t>
              </a:r>
            </a:p>
          </p:txBody>
        </p:sp>
      </p:grpSp>
      <p:sp>
        <p:nvSpPr>
          <p:cNvPr id="282" name="Content Placeholder 14">
            <a:extLst>
              <a:ext uri="{FF2B5EF4-FFF2-40B4-BE49-F238E27FC236}">
                <a16:creationId xmlns:a16="http://schemas.microsoft.com/office/drawing/2014/main" id="{B6EFC260-C60C-695D-08DC-479790CE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204" y="4553717"/>
            <a:ext cx="16518768" cy="3269444"/>
          </a:xfrm>
        </p:spPr>
        <p:txBody>
          <a:bodyPr>
            <a:noAutofit/>
          </a:bodyPr>
          <a:lstStyle/>
          <a:p>
            <a:pPr marL="556870" indent="-556870">
              <a:buFont typeface="Wingdings" pitchFamily="2" charset="2"/>
              <a:buChar char="Ø"/>
            </a:pPr>
            <a:r>
              <a:rPr lang="en-US" sz="3600" dirty="0">
                <a:solidFill>
                  <a:srgbClr val="33343D"/>
                </a:solidFill>
              </a:rPr>
              <a:t>Predict the fixations made by people as they search for target objects.</a:t>
            </a:r>
          </a:p>
          <a:p>
            <a:pPr marL="556870" indent="-556870">
              <a:buFont typeface="Wingdings" pitchFamily="2" charset="2"/>
              <a:buChar char="Ø"/>
            </a:pPr>
            <a:r>
              <a:rPr lang="en-US" sz="3600" dirty="0">
                <a:solidFill>
                  <a:srgbClr val="33343D"/>
                </a:solidFill>
              </a:rPr>
              <a:t>But what about when the target is not in the image?</a:t>
            </a:r>
          </a:p>
          <a:p>
            <a:pPr marL="556870" indent="-556870">
              <a:buFont typeface="Wingdings" pitchFamily="2" charset="2"/>
              <a:buChar char="Ø"/>
            </a:pPr>
            <a:r>
              <a:rPr lang="en-US" sz="3600" dirty="0">
                <a:solidFill>
                  <a:srgbClr val="33343D"/>
                </a:solidFill>
              </a:rPr>
              <a:t>We propose a model that predicts </a:t>
            </a:r>
            <a:r>
              <a:rPr lang="en-US" sz="3600" b="1" dirty="0">
                <a:solidFill>
                  <a:srgbClr val="33343D"/>
                </a:solidFill>
              </a:rPr>
              <a:t>target-absent</a:t>
            </a:r>
            <a:r>
              <a:rPr lang="en-US" sz="3600" dirty="0">
                <a:solidFill>
                  <a:srgbClr val="33343D"/>
                </a:solidFill>
              </a:rPr>
              <a:t> human attention.</a:t>
            </a:r>
          </a:p>
        </p:txBody>
      </p:sp>
      <p:sp>
        <p:nvSpPr>
          <p:cNvPr id="283" name="AutoShape 2642">
            <a:extLst>
              <a:ext uri="{FF2B5EF4-FFF2-40B4-BE49-F238E27FC236}">
                <a16:creationId xmlns:a16="http://schemas.microsoft.com/office/drawing/2014/main" id="{B6794A6F-5BA6-98C9-1373-D6EF07BC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3" y="3643893"/>
            <a:ext cx="16303452" cy="819570"/>
          </a:xfrm>
          <a:prstGeom prst="flowChartAlternate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6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73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84" name="Text Box 163">
            <a:extLst>
              <a:ext uri="{FF2B5EF4-FFF2-40B4-BE49-F238E27FC236}">
                <a16:creationId xmlns:a16="http://schemas.microsoft.com/office/drawing/2014/main" id="{45438869-E121-288E-2C1F-82262548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591" y="3689672"/>
            <a:ext cx="11170213" cy="7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7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6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6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87" b="1" dirty="0">
                <a:solidFill>
                  <a:schemeClr val="bg1"/>
                </a:solidFill>
              </a:rPr>
              <a:t>1. Motivation</a:t>
            </a:r>
            <a:endParaRPr lang="en-US" altLang="en-US" sz="4287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660CD9-2982-6D9E-E9C9-5B63CAB48BD0}"/>
              </a:ext>
            </a:extLst>
          </p:cNvPr>
          <p:cNvGrpSpPr/>
          <p:nvPr/>
        </p:nvGrpSpPr>
        <p:grpSpPr>
          <a:xfrm>
            <a:off x="881167" y="6603206"/>
            <a:ext cx="15437499" cy="5678087"/>
            <a:chOff x="881167" y="6755606"/>
            <a:chExt cx="15437499" cy="5678087"/>
          </a:xfrm>
        </p:grpSpPr>
        <p:pic>
          <p:nvPicPr>
            <p:cNvPr id="285" name="Picture 284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6F87D069-E86E-4881-7740-64BBDECCC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7605" t="17738" r="8172" b="1"/>
            <a:stretch/>
          </p:blipFill>
          <p:spPr>
            <a:xfrm>
              <a:off x="8973339" y="7450933"/>
              <a:ext cx="7345327" cy="4569634"/>
            </a:xfrm>
            <a:prstGeom prst="rect">
              <a:avLst/>
            </a:prstGeom>
          </p:spPr>
        </p:pic>
        <p:pic>
          <p:nvPicPr>
            <p:cNvPr id="286" name="Picture 285" descr="A picture containing text, sky, road, outdoor&#10;&#10;Description automatically generated">
              <a:extLst>
                <a:ext uri="{FF2B5EF4-FFF2-40B4-BE49-F238E27FC236}">
                  <a16:creationId xmlns:a16="http://schemas.microsoft.com/office/drawing/2014/main" id="{20DF799B-17BA-7B44-AEE3-40DBD3FC3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6718" r="10151" b="23614"/>
            <a:stretch/>
          </p:blipFill>
          <p:spPr>
            <a:xfrm>
              <a:off x="881167" y="7172268"/>
              <a:ext cx="6974812" cy="4695914"/>
            </a:xfrm>
            <a:prstGeom prst="rect">
              <a:avLst/>
            </a:prstGeom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C29418EC-92FE-0E71-F8C0-C34BC4F4E290}"/>
                </a:ext>
              </a:extLst>
            </p:cNvPr>
            <p:cNvSpPr txBox="1"/>
            <p:nvPr/>
          </p:nvSpPr>
          <p:spPr>
            <a:xfrm>
              <a:off x="6539482" y="6755606"/>
              <a:ext cx="36471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/>
                <a:t>Stop-sign</a:t>
              </a:r>
              <a:r>
                <a:rPr lang="zh-CN" altLang="en-US" sz="3600" dirty="0"/>
                <a:t> </a:t>
              </a:r>
              <a:r>
                <a:rPr lang="en-US" altLang="zh-CN" sz="3600" dirty="0"/>
                <a:t>search</a:t>
              </a:r>
              <a:endParaRPr lang="en-US" sz="3600" dirty="0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D9EDBDE5-513F-57C7-3E1E-326BD90A310F}"/>
                </a:ext>
              </a:extLst>
            </p:cNvPr>
            <p:cNvSpPr txBox="1"/>
            <p:nvPr/>
          </p:nvSpPr>
          <p:spPr>
            <a:xfrm>
              <a:off x="1769758" y="11783035"/>
              <a:ext cx="5391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/>
                <a:t>Target-present</a:t>
              </a:r>
              <a:r>
                <a:rPr lang="zh-CN" altLang="en-US" sz="3600" dirty="0"/>
                <a:t> </a:t>
              </a:r>
              <a:r>
                <a:rPr lang="en-US" altLang="zh-CN" sz="3600" dirty="0"/>
                <a:t>scanpaths</a:t>
              </a:r>
              <a:endParaRPr lang="en-US" sz="3600" dirty="0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98E0BCE8-43D3-01FC-80CE-6EBBCB2115C5}"/>
                </a:ext>
              </a:extLst>
            </p:cNvPr>
            <p:cNvSpPr txBox="1"/>
            <p:nvPr/>
          </p:nvSpPr>
          <p:spPr>
            <a:xfrm>
              <a:off x="10097775" y="11787362"/>
              <a:ext cx="5237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/>
                <a:t>Target-absent</a:t>
              </a:r>
              <a:r>
                <a:rPr lang="zh-CN" altLang="en-US" sz="3600" dirty="0"/>
                <a:t> </a:t>
              </a:r>
              <a:r>
                <a:rPr lang="en-US" altLang="zh-CN" sz="3600" dirty="0"/>
                <a:t>scanpaths</a:t>
              </a:r>
              <a:endParaRPr lang="en-US" sz="3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34D983-1D5B-2EA2-A190-9C1C95CEC26B}"/>
              </a:ext>
            </a:extLst>
          </p:cNvPr>
          <p:cNvGrpSpPr/>
          <p:nvPr/>
        </p:nvGrpSpPr>
        <p:grpSpPr>
          <a:xfrm>
            <a:off x="533843" y="23678402"/>
            <a:ext cx="16518767" cy="4706123"/>
            <a:chOff x="10263774" y="20749483"/>
            <a:chExt cx="16518767" cy="4706123"/>
          </a:xfrm>
        </p:grpSpPr>
        <p:sp>
          <p:nvSpPr>
            <p:cNvPr id="290" name="Content Placeholder 14">
              <a:extLst>
                <a:ext uri="{FF2B5EF4-FFF2-40B4-BE49-F238E27FC236}">
                  <a16:creationId xmlns:a16="http://schemas.microsoft.com/office/drawing/2014/main" id="{6E4ACCDA-0D85-44E4-A1F0-FE69D450C45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63774" y="20749483"/>
              <a:ext cx="16518767" cy="470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94846" tIns="147423" rIns="294846" bIns="147423" numCol="1" anchor="t" anchorCtr="0" compatLnSpc="1">
              <a:prstTxWarp prst="textNoShape">
                <a:avLst/>
              </a:prstTxWarp>
              <a:noAutofit/>
            </a:bodyPr>
            <a:lstStyle>
              <a:lvl1pPr marL="408268" indent="-408268" algn="l" defTabSz="1464482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86" kern="1200">
                  <a:solidFill>
                    <a:schemeClr val="tx1"/>
                  </a:solidFill>
                  <a:latin typeface="Arial"/>
                  <a:ea typeface="MS PGothic" panose="020B0600070205080204" pitchFamily="34" charset="-128"/>
                  <a:cs typeface="Arial"/>
                </a:defRPr>
              </a:lvl1pPr>
              <a:lvl2pPr marL="789403" indent="-652452" algn="l" defTabSz="1464482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Ø"/>
                <a:defRPr sz="2289" kern="1200">
                  <a:solidFill>
                    <a:schemeClr val="tx1"/>
                  </a:solidFill>
                  <a:latin typeface="Arial"/>
                  <a:ea typeface="MS PGothic" panose="020B0600070205080204" pitchFamily="34" charset="-128"/>
                  <a:cs typeface="Arial"/>
                </a:defRPr>
              </a:lvl2pPr>
              <a:lvl3pPr marL="925061" indent="-543925" algn="l" defTabSz="1464482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90" kern="1200">
                  <a:solidFill>
                    <a:schemeClr val="tx1"/>
                  </a:solidFill>
                  <a:latin typeface="Arial"/>
                  <a:ea typeface="MS PGothic" panose="020B0600070205080204" pitchFamily="34" charset="-128"/>
                  <a:cs typeface="Arial"/>
                </a:defRPr>
              </a:lvl3pPr>
              <a:lvl4pPr marL="1196376" indent="-652452" algn="l" defTabSz="1464482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92" kern="1200">
                  <a:solidFill>
                    <a:schemeClr val="tx1"/>
                  </a:solidFill>
                  <a:latin typeface="Arial"/>
                  <a:ea typeface="MS PGothic" panose="020B0600070205080204" pitchFamily="34" charset="-128"/>
                  <a:cs typeface="Arial"/>
                </a:defRPr>
              </a:lvl4pPr>
              <a:lvl5pPr marL="1441855" indent="-1441855" algn="l" defTabSz="1464482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89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8068949" indent="-733540" algn="l" defTabSz="1467082" rtl="0" eaLnBrk="1" latinLnBrk="0" hangingPunct="1">
                <a:spcBef>
                  <a:spcPct val="20000"/>
                </a:spcBef>
                <a:buFont typeface="Arial"/>
                <a:buChar char="•"/>
                <a:defRPr sz="51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36032" indent="-733540" algn="l" defTabSz="1467082" rtl="0" eaLnBrk="1" latinLnBrk="0" hangingPunct="1">
                <a:spcBef>
                  <a:spcPct val="20000"/>
                </a:spcBef>
                <a:buFont typeface="Arial"/>
                <a:buChar char="•"/>
                <a:defRPr sz="51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03111" indent="-733540" algn="l" defTabSz="1467082" rtl="0" eaLnBrk="1" latinLnBrk="0" hangingPunct="1">
                <a:spcBef>
                  <a:spcPct val="20000"/>
                </a:spcBef>
                <a:buFont typeface="Arial"/>
                <a:buChar char="•"/>
                <a:defRPr sz="51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470193" indent="-733540" algn="l" defTabSz="1467082" rtl="0" eaLnBrk="1" latinLnBrk="0" hangingPunct="1">
                <a:spcBef>
                  <a:spcPct val="20000"/>
                </a:spcBef>
                <a:buFont typeface="Arial"/>
                <a:buChar char="•"/>
                <a:defRPr sz="51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6870" indent="-556870">
                <a:buFont typeface="Wingdings" pitchFamily="2" charset="2"/>
                <a:buChar char="Ø"/>
              </a:pPr>
              <a:r>
                <a:rPr lang="en-US" altLang="zh-CN" sz="3600" dirty="0">
                  <a:solidFill>
                    <a:srgbClr val="33343D"/>
                  </a:solidFill>
                </a:rPr>
                <a:t>The fixation prediction branch is trained to maximizes the expected cumulative rewards that the expert policy can obtain</a:t>
              </a:r>
            </a:p>
            <a:p>
              <a:pPr marL="556870" indent="-556870">
                <a:buFont typeface="Wingdings" pitchFamily="2" charset="2"/>
                <a:buChar char="Ø"/>
              </a:pPr>
              <a:endParaRPr lang="en-US" altLang="zh-CN" sz="3600" dirty="0">
                <a:solidFill>
                  <a:srgbClr val="33343D"/>
                </a:solidFill>
              </a:endParaRPr>
            </a:p>
            <a:p>
              <a:pPr marL="556870" indent="-556870">
                <a:buFont typeface="Wingdings" pitchFamily="2" charset="2"/>
                <a:buChar char="Ø"/>
              </a:pPr>
              <a:r>
                <a:rPr lang="en-US" altLang="zh-CN" sz="3600" dirty="0">
                  <a:solidFill>
                    <a:srgbClr val="33343D"/>
                  </a:solidFill>
                </a:rPr>
                <a:t>The object detection branch is trained with pixel-wise focal loss</a:t>
              </a:r>
            </a:p>
            <a:p>
              <a:pPr marL="556870" indent="-556870">
                <a:buFont typeface="Wingdings" pitchFamily="2" charset="2"/>
                <a:buChar char="Ø"/>
              </a:pPr>
              <a:endParaRPr lang="en-US" altLang="zh-CN" sz="3600" dirty="0">
                <a:solidFill>
                  <a:srgbClr val="33343D"/>
                </a:solidFill>
              </a:endParaRPr>
            </a:p>
            <a:p>
              <a:pPr marL="556870" indent="-556870">
                <a:buFont typeface="Wingdings" pitchFamily="2" charset="2"/>
                <a:buChar char="Ø"/>
              </a:pPr>
              <a:endParaRPr lang="en-US" altLang="zh-CN" sz="3600" dirty="0">
                <a:solidFill>
                  <a:srgbClr val="33343D"/>
                </a:solidFill>
              </a:endParaRPr>
            </a:p>
            <a:p>
              <a:pPr marL="556870" indent="-556870">
                <a:buFont typeface="Wingdings" pitchFamily="2" charset="2"/>
                <a:buChar char="Ø"/>
              </a:pPr>
              <a:r>
                <a:rPr lang="en-US" altLang="zh-CN" sz="3600" dirty="0">
                  <a:solidFill>
                    <a:srgbClr val="33343D"/>
                  </a:solidFill>
                </a:rPr>
                <a:t>Combining the two loss terms</a:t>
              </a:r>
            </a:p>
            <a:p>
              <a:pPr marL="556870" indent="-556870">
                <a:buFont typeface="Wingdings" pitchFamily="2" charset="2"/>
                <a:buChar char="Ø"/>
              </a:pPr>
              <a:r>
                <a:rPr lang="en-US" altLang="zh-CN" sz="3600" b="1" dirty="0">
                  <a:solidFill>
                    <a:srgbClr val="33343D"/>
                  </a:solidFill>
                </a:rPr>
                <a:t>Termination Prediction: </a:t>
              </a:r>
              <a:r>
                <a:rPr lang="en-US" altLang="zh-CN" sz="3600" dirty="0">
                  <a:solidFill>
                    <a:srgbClr val="33343D"/>
                  </a:solidFill>
                </a:rPr>
                <a:t>we train a binary classifier using the number of previous fixations (an approximation of fixation duration) and the Q-values from </a:t>
              </a:r>
              <a:r>
                <a:rPr lang="en-US" altLang="zh-CN" sz="3600" i="1" dirty="0">
                  <a:solidFill>
                    <a:srgbClr val="33343D"/>
                  </a:solidFill>
                </a:rPr>
                <a:t>Q(s, a)</a:t>
              </a:r>
              <a:r>
                <a:rPr lang="en-US" altLang="zh-CN" sz="3600" dirty="0">
                  <a:solidFill>
                    <a:srgbClr val="33343D"/>
                  </a:solidFill>
                </a:rPr>
                <a:t> are the input.</a:t>
              </a:r>
            </a:p>
          </p:txBody>
        </p:sp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BA0A4FD6-65C5-B926-D38C-6299620C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92270" y="23363425"/>
              <a:ext cx="12247106" cy="1356678"/>
            </a:xfrm>
            <a:prstGeom prst="rect">
              <a:avLst/>
            </a:prstGeom>
          </p:spPr>
        </p:pic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76F2BE1B-D855-8A56-2D89-997EC6ED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682601" y="22086385"/>
              <a:ext cx="8102600" cy="558800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35F7233D-E9A5-452C-F1F3-97CEC9891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7432171" y="24796303"/>
              <a:ext cx="3263900" cy="406400"/>
            </a:xfrm>
            <a:prstGeom prst="rect">
              <a:avLst/>
            </a:prstGeom>
          </p:spPr>
        </p:pic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B0E7301-DE77-4110-D58F-25FCB75301B8}"/>
              </a:ext>
            </a:extLst>
          </p:cNvPr>
          <p:cNvGrpSpPr/>
          <p:nvPr/>
        </p:nvGrpSpPr>
        <p:grpSpPr>
          <a:xfrm>
            <a:off x="1390969" y="14909006"/>
            <a:ext cx="13531970" cy="8751736"/>
            <a:chOff x="14277579" y="9211902"/>
            <a:chExt cx="13531970" cy="8751736"/>
          </a:xfrm>
        </p:grpSpPr>
        <p:sp>
          <p:nvSpPr>
            <p:cNvPr id="316" name="Google Shape;7018;p121">
              <a:extLst>
                <a:ext uri="{FF2B5EF4-FFF2-40B4-BE49-F238E27FC236}">
                  <a16:creationId xmlns:a16="http://schemas.microsoft.com/office/drawing/2014/main" id="{783F8C23-86AD-669B-5623-297D309A2D9F}"/>
                </a:ext>
              </a:extLst>
            </p:cNvPr>
            <p:cNvSpPr/>
            <p:nvPr/>
          </p:nvSpPr>
          <p:spPr>
            <a:xfrm rot="16200000" flipV="1">
              <a:off x="16433097" y="11174460"/>
              <a:ext cx="950928" cy="3559924"/>
            </a:xfrm>
            <a:prstGeom prst="cube">
              <a:avLst>
                <a:gd name="adj" fmla="val 86698"/>
              </a:avLst>
            </a:prstGeom>
            <a:noFill/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cs typeface="Arial" panose="020B0604020202020204" pitchFamily="34" charset="0"/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48A39A99-DF83-B562-65E7-651CFD6A2F05}"/>
                </a:ext>
              </a:extLst>
            </p:cNvPr>
            <p:cNvSpPr txBox="1"/>
            <p:nvPr/>
          </p:nvSpPr>
          <p:spPr>
            <a:xfrm>
              <a:off x="14277579" y="13480336"/>
              <a:ext cx="5342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cs typeface="Arial" panose="020B0604020202020204" pitchFamily="34" charset="0"/>
                </a:rPr>
                <a:t>Foveated feature maps</a:t>
              </a: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118F5A3B-7040-3824-55CB-625FBE543FE6}"/>
                </a:ext>
              </a:extLst>
            </p:cNvPr>
            <p:cNvSpPr/>
            <p:nvPr/>
          </p:nvSpPr>
          <p:spPr>
            <a:xfrm>
              <a:off x="15609406" y="9872267"/>
              <a:ext cx="2702300" cy="18376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Fixation prediction branch</a:t>
              </a: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B6016DF-F50F-61F4-34F1-27BD8152B9A4}"/>
                </a:ext>
              </a:extLst>
            </p:cNvPr>
            <p:cNvSpPr/>
            <p:nvPr/>
          </p:nvSpPr>
          <p:spPr>
            <a:xfrm>
              <a:off x="15609406" y="15091002"/>
              <a:ext cx="2702300" cy="186854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Object detection branch</a:t>
              </a:r>
            </a:p>
          </p:txBody>
        </p: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D4480948-4E53-AC87-92D0-1C0B14CEE62C}"/>
                </a:ext>
              </a:extLst>
            </p:cNvPr>
            <p:cNvCxnSpPr>
              <a:cxnSpLocks/>
              <a:stCxn id="317" idx="2"/>
              <a:endCxn id="320" idx="0"/>
            </p:cNvCxnSpPr>
            <p:nvPr/>
          </p:nvCxnSpPr>
          <p:spPr>
            <a:xfrm>
              <a:off x="16948875" y="14126667"/>
              <a:ext cx="11681" cy="9643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02194592-E806-118D-2E7E-669C6985B7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84055" y="11732411"/>
              <a:ext cx="0" cy="6489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E8A161E0-33F2-18A2-C576-053934DD9E16}"/>
                </a:ext>
              </a:extLst>
            </p:cNvPr>
            <p:cNvCxnSpPr>
              <a:cxnSpLocks/>
              <a:stCxn id="319" idx="3"/>
            </p:cNvCxnSpPr>
            <p:nvPr/>
          </p:nvCxnSpPr>
          <p:spPr>
            <a:xfrm flipV="1">
              <a:off x="18311706" y="10791086"/>
              <a:ext cx="1849120" cy="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7B1D70A9-9B8B-9133-4E37-F183158F1618}"/>
                </a:ext>
              </a:extLst>
            </p:cNvPr>
            <p:cNvGrpSpPr/>
            <p:nvPr/>
          </p:nvGrpSpPr>
          <p:grpSpPr>
            <a:xfrm>
              <a:off x="20242495" y="9211902"/>
              <a:ext cx="4658567" cy="4002946"/>
              <a:chOff x="9147588" y="3529807"/>
              <a:chExt cx="2294698" cy="1971755"/>
            </a:xfrm>
          </p:grpSpPr>
          <p:pic>
            <p:nvPicPr>
              <p:cNvPr id="348" name="Picture 347">
                <a:extLst>
                  <a:ext uri="{FF2B5EF4-FFF2-40B4-BE49-F238E27FC236}">
                    <a16:creationId xmlns:a16="http://schemas.microsoft.com/office/drawing/2014/main" id="{2C413667-2C14-93D3-5DF6-D57366546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21107447">
                <a:off x="9360179" y="3639319"/>
                <a:ext cx="1868036" cy="1110170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0ECA2FF6-BF18-D9BB-5DE6-3FCCD5B9D943}"/>
                  </a:ext>
                </a:extLst>
              </p:cNvPr>
              <p:cNvSpPr txBox="1"/>
              <p:nvPr/>
            </p:nvSpPr>
            <p:spPr>
              <a:xfrm>
                <a:off x="9486845" y="3529807"/>
                <a:ext cx="1606996" cy="318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cs typeface="Arial" panose="020B0604020202020204" pitchFamily="34" charset="0"/>
                  </a:rPr>
                  <a:t>Attention maps</a:t>
                </a:r>
              </a:p>
            </p:txBody>
          </p:sp>
          <p:pic>
            <p:nvPicPr>
              <p:cNvPr id="354" name="Picture 353">
                <a:extLst>
                  <a:ext uri="{FF2B5EF4-FFF2-40B4-BE49-F238E27FC236}">
                    <a16:creationId xmlns:a16="http://schemas.microsoft.com/office/drawing/2014/main" id="{1600DC99-44B6-E980-41B2-CA51B7746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 rot="21101060">
                <a:off x="9357651" y="4392508"/>
                <a:ext cx="1866157" cy="1109054"/>
              </a:xfrm>
              <a:prstGeom prst="rect">
                <a:avLst/>
              </a:prstGeom>
              <a:scene3d>
                <a:camera prst="isometricOffAxis2Top"/>
                <a:lightRig rig="threePt" dir="t"/>
              </a:scene3d>
            </p:spPr>
          </p:pic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0E383E33-36DD-0686-EB73-61C9E9C72076}"/>
                  </a:ext>
                </a:extLst>
              </p:cNvPr>
              <p:cNvSpPr txBox="1"/>
              <p:nvPr/>
            </p:nvSpPr>
            <p:spPr>
              <a:xfrm rot="5400000">
                <a:off x="10122515" y="4394239"/>
                <a:ext cx="343364" cy="31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356" name="Rounded Rectangle 355">
                <a:extLst>
                  <a:ext uri="{FF2B5EF4-FFF2-40B4-BE49-F238E27FC236}">
                    <a16:creationId xmlns:a16="http://schemas.microsoft.com/office/drawing/2014/main" id="{615B9665-AC47-E56E-E4D8-0F7BA09A482B}"/>
                  </a:ext>
                </a:extLst>
              </p:cNvPr>
              <p:cNvSpPr/>
              <p:nvPr/>
            </p:nvSpPr>
            <p:spPr>
              <a:xfrm>
                <a:off x="9147588" y="3534304"/>
                <a:ext cx="2294698" cy="185842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FD375B26-15EB-3EA1-DE15-BBC7A0291C33}"/>
                </a:ext>
              </a:extLst>
            </p:cNvPr>
            <p:cNvCxnSpPr>
              <a:cxnSpLocks/>
              <a:stCxn id="320" idx="3"/>
            </p:cNvCxnSpPr>
            <p:nvPr/>
          </p:nvCxnSpPr>
          <p:spPr>
            <a:xfrm>
              <a:off x="18311706" y="16025276"/>
              <a:ext cx="184911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A0CD433D-879A-045C-A6A3-2468C63C9444}"/>
                </a:ext>
              </a:extLst>
            </p:cNvPr>
            <p:cNvSpPr txBox="1"/>
            <p:nvPr/>
          </p:nvSpPr>
          <p:spPr>
            <a:xfrm>
              <a:off x="25106565" y="16381731"/>
              <a:ext cx="27029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Detection loss</a:t>
              </a:r>
            </a:p>
          </p:txBody>
        </p: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ABEBBB26-0EC4-1D1F-F41C-13E3409A8985}"/>
                </a:ext>
              </a:extLst>
            </p:cNvPr>
            <p:cNvCxnSpPr>
              <a:cxnSpLocks/>
              <a:stCxn id="329" idx="1"/>
            </p:cNvCxnSpPr>
            <p:nvPr/>
          </p:nvCxnSpPr>
          <p:spPr>
            <a:xfrm flipH="1">
              <a:off x="24957517" y="15908608"/>
              <a:ext cx="137595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4C502946-0582-E09F-8FCB-17272BF2A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6333475" y="15629208"/>
              <a:ext cx="1104900" cy="558800"/>
            </a:xfrm>
            <a:prstGeom prst="rect">
              <a:avLst/>
            </a:prstGeom>
          </p:spPr>
        </p:pic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2A1E0EF4-C95F-8F4A-7CB4-043A14614027}"/>
                </a:ext>
              </a:extLst>
            </p:cNvPr>
            <p:cNvGrpSpPr/>
            <p:nvPr/>
          </p:nvGrpSpPr>
          <p:grpSpPr>
            <a:xfrm>
              <a:off x="20242495" y="13924177"/>
              <a:ext cx="4666190" cy="4039461"/>
              <a:chOff x="9244189" y="842209"/>
              <a:chExt cx="2298453" cy="1989741"/>
            </a:xfrm>
          </p:grpSpPr>
          <p:pic>
            <p:nvPicPr>
              <p:cNvPr id="340" name="Picture 2">
                <a:extLst>
                  <a:ext uri="{FF2B5EF4-FFF2-40B4-BE49-F238E27FC236}">
                    <a16:creationId xmlns:a16="http://schemas.microsoft.com/office/drawing/2014/main" id="{ED5D4CFA-9800-2A16-7D44-36487010AA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44535">
                <a:off x="9460121" y="854021"/>
                <a:ext cx="1880878" cy="1201822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" name="Picture 4">
                <a:extLst>
                  <a:ext uri="{FF2B5EF4-FFF2-40B4-BE49-F238E27FC236}">
                    <a16:creationId xmlns:a16="http://schemas.microsoft.com/office/drawing/2014/main" id="{8F01513C-2761-093B-7E05-E74872B519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98064">
                <a:off x="9474897" y="1624994"/>
                <a:ext cx="1888914" cy="1206956"/>
              </a:xfrm>
              <a:prstGeom prst="rect">
                <a:avLst/>
              </a:prstGeom>
              <a:noFill/>
              <a:scene3d>
                <a:camera prst="isometricOffAxis2Top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253EA167-26D3-1D7F-A9C2-AC8B66FD8C09}"/>
                  </a:ext>
                </a:extLst>
              </p:cNvPr>
              <p:cNvSpPr txBox="1"/>
              <p:nvPr/>
            </p:nvSpPr>
            <p:spPr>
              <a:xfrm rot="5400000">
                <a:off x="10173492" y="1733075"/>
                <a:ext cx="343364" cy="31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cs typeface="Arial" panose="020B0604020202020204" pitchFamily="34" charset="0"/>
                  </a:rPr>
                  <a:t>…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1B2CD2E9-E82C-9530-D349-08E15FF55DEA}"/>
                  </a:ext>
                </a:extLst>
              </p:cNvPr>
              <p:cNvSpPr txBox="1"/>
              <p:nvPr/>
            </p:nvSpPr>
            <p:spPr>
              <a:xfrm>
                <a:off x="9389667" y="842703"/>
                <a:ext cx="1998638" cy="318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dirty="0">
                    <a:cs typeface="Arial" panose="020B0604020202020204" pitchFamily="34" charset="0"/>
                  </a:rPr>
                  <a:t>Object centermaps</a:t>
                </a:r>
              </a:p>
            </p:txBody>
          </p:sp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DA24CF45-D231-CB08-7616-A1D63CE2D975}"/>
                  </a:ext>
                </a:extLst>
              </p:cNvPr>
              <p:cNvSpPr/>
              <p:nvPr/>
            </p:nvSpPr>
            <p:spPr>
              <a:xfrm>
                <a:off x="9244189" y="842209"/>
                <a:ext cx="2298453" cy="1809113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CCE617BB-A5FC-B396-8B69-D5BD167ECAC8}"/>
                </a:ext>
              </a:extLst>
            </p:cNvPr>
            <p:cNvSpPr txBox="1"/>
            <p:nvPr/>
          </p:nvSpPr>
          <p:spPr>
            <a:xfrm>
              <a:off x="25086942" y="11685317"/>
              <a:ext cx="26079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Fixation loss</a:t>
              </a:r>
            </a:p>
          </p:txBody>
        </p:sp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74303160-1502-85CB-57CD-E5E24177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6437950" y="10852012"/>
              <a:ext cx="889000" cy="546100"/>
            </a:xfrm>
            <a:prstGeom prst="rect">
              <a:avLst/>
            </a:prstGeom>
          </p:spPr>
        </p:pic>
        <p:cxnSp>
          <p:nvCxnSpPr>
            <p:cNvPr id="339" name="Straight Arrow Connector 338">
              <a:extLst>
                <a:ext uri="{FF2B5EF4-FFF2-40B4-BE49-F238E27FC236}">
                  <a16:creationId xmlns:a16="http://schemas.microsoft.com/office/drawing/2014/main" id="{63CF9A84-D956-5221-A8A6-C9FBAD48C7DF}"/>
                </a:ext>
              </a:extLst>
            </p:cNvPr>
            <p:cNvCxnSpPr>
              <a:cxnSpLocks/>
              <a:stCxn id="338" idx="1"/>
              <a:endCxn id="356" idx="3"/>
            </p:cNvCxnSpPr>
            <p:nvPr/>
          </p:nvCxnSpPr>
          <p:spPr>
            <a:xfrm flipH="1" flipV="1">
              <a:off x="24901062" y="11107470"/>
              <a:ext cx="1536888" cy="1759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Content Placeholder 14">
            <a:extLst>
              <a:ext uri="{FF2B5EF4-FFF2-40B4-BE49-F238E27FC236}">
                <a16:creationId xmlns:a16="http://schemas.microsoft.com/office/drawing/2014/main" id="{6873683A-15C0-F12C-2B7A-751D8805BC0D}"/>
              </a:ext>
            </a:extLst>
          </p:cNvPr>
          <p:cNvSpPr txBox="1">
            <a:spLocks/>
          </p:cNvSpPr>
          <p:nvPr/>
        </p:nvSpPr>
        <p:spPr bwMode="auto">
          <a:xfrm>
            <a:off x="17060609" y="24205406"/>
            <a:ext cx="16206256" cy="28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Autofit/>
          </a:bodyPr>
          <a:lstStyle>
            <a:lvl1pPr marL="408268" indent="-408268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86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89403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289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5061" indent="-54392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196376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92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1855" indent="-144185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8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068949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36032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03111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70193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870" indent="-556870">
              <a:buFont typeface="Wingdings" pitchFamily="2" charset="2"/>
              <a:buChar char="Ø"/>
            </a:pPr>
            <a:r>
              <a:rPr lang="en-US" altLang="zh-CN" sz="3600" dirty="0">
                <a:solidFill>
                  <a:srgbClr val="33343D"/>
                </a:solidFill>
              </a:rPr>
              <a:t>Our method outperforms all other methods across all metrics in target-absent scanpath prediction.</a:t>
            </a:r>
          </a:p>
          <a:p>
            <a:pPr marL="556870" indent="-556870">
              <a:buFont typeface="Wingdings" pitchFamily="2" charset="2"/>
              <a:buChar char="Ø"/>
            </a:pPr>
            <a:r>
              <a:rPr lang="en-US" altLang="zh-CN" sz="3600" dirty="0">
                <a:solidFill>
                  <a:srgbClr val="33343D"/>
                </a:solidFill>
              </a:rPr>
              <a:t>The </a:t>
            </a:r>
            <a:r>
              <a:rPr lang="en-US" altLang="zh-CN" sz="3600" b="1" dirty="0">
                <a:solidFill>
                  <a:srgbClr val="33343D"/>
                </a:solidFill>
              </a:rPr>
              <a:t>termination </a:t>
            </a:r>
            <a:r>
              <a:rPr lang="en-US" altLang="zh-CN" sz="3600" dirty="0">
                <a:solidFill>
                  <a:srgbClr val="33343D"/>
                </a:solidFill>
              </a:rPr>
              <a:t>criterion is </a:t>
            </a:r>
            <a:r>
              <a:rPr lang="en-US" altLang="zh-CN" sz="3600" b="1" dirty="0">
                <a:solidFill>
                  <a:srgbClr val="33343D"/>
                </a:solidFill>
              </a:rPr>
              <a:t>individual</a:t>
            </a:r>
            <a:r>
              <a:rPr lang="en-US" altLang="zh-CN" sz="3600" dirty="0">
                <a:solidFill>
                  <a:srgbClr val="33343D"/>
                </a:solidFill>
              </a:rPr>
              <a:t>: Human gaze behavior generalizes among subjects better in fixation allocation than termination.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CE3822C-58F2-CCD9-AE4C-2956BCDDBB2F}"/>
              </a:ext>
            </a:extLst>
          </p:cNvPr>
          <p:cNvGrpSpPr/>
          <p:nvPr/>
        </p:nvGrpSpPr>
        <p:grpSpPr>
          <a:xfrm>
            <a:off x="17040224" y="19042437"/>
            <a:ext cx="25162891" cy="819569"/>
            <a:chOff x="14458771" y="3652582"/>
            <a:chExt cx="13836081" cy="821284"/>
          </a:xfrm>
        </p:grpSpPr>
        <p:sp>
          <p:nvSpPr>
            <p:cNvPr id="359" name="AutoShape 2642">
              <a:extLst>
                <a:ext uri="{FF2B5EF4-FFF2-40B4-BE49-F238E27FC236}">
                  <a16:creationId xmlns:a16="http://schemas.microsoft.com/office/drawing/2014/main" id="{AEB62D9C-4C36-7409-82BC-A696057D3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8771" y="3652582"/>
              <a:ext cx="13836081" cy="821284"/>
            </a:xfrm>
            <a:prstGeom prst="flowChartAlternateProcess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473"/>
            </a:p>
          </p:txBody>
        </p:sp>
        <p:sp>
          <p:nvSpPr>
            <p:cNvPr id="360" name="Text Box 163">
              <a:extLst>
                <a:ext uri="{FF2B5EF4-FFF2-40B4-BE49-F238E27FC236}">
                  <a16:creationId xmlns:a16="http://schemas.microsoft.com/office/drawing/2014/main" id="{ABBAED44-CF4F-8EFB-7753-DE11D7C48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8518" y="3694125"/>
              <a:ext cx="12636586" cy="75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9438"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87" b="1" dirty="0">
                  <a:solidFill>
                    <a:schemeClr val="bg1"/>
                  </a:solidFill>
                </a:rPr>
                <a:t>4. Experimental results</a:t>
              </a:r>
              <a:endParaRPr lang="en-US" altLang="en-US" sz="4287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6A8422A-827F-1A09-A16E-ED827BB4C5DC}"/>
              </a:ext>
            </a:extLst>
          </p:cNvPr>
          <p:cNvGrpSpPr/>
          <p:nvPr/>
        </p:nvGrpSpPr>
        <p:grpSpPr>
          <a:xfrm>
            <a:off x="431973" y="12546806"/>
            <a:ext cx="16303452" cy="821284"/>
            <a:chOff x="14458771" y="3652582"/>
            <a:chExt cx="13836081" cy="821284"/>
          </a:xfrm>
        </p:grpSpPr>
        <p:sp>
          <p:nvSpPr>
            <p:cNvPr id="370" name="AutoShape 2642">
              <a:extLst>
                <a:ext uri="{FF2B5EF4-FFF2-40B4-BE49-F238E27FC236}">
                  <a16:creationId xmlns:a16="http://schemas.microsoft.com/office/drawing/2014/main" id="{74723FD1-C742-D5D2-B8A3-0C6BFC0C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8771" y="3652582"/>
              <a:ext cx="13836081" cy="821284"/>
            </a:xfrm>
            <a:prstGeom prst="flowChartAlternateProcess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5473"/>
            </a:p>
          </p:txBody>
        </p:sp>
        <p:sp>
          <p:nvSpPr>
            <p:cNvPr id="371" name="Text Box 163">
              <a:extLst>
                <a:ext uri="{FF2B5EF4-FFF2-40B4-BE49-F238E27FC236}">
                  <a16:creationId xmlns:a16="http://schemas.microsoft.com/office/drawing/2014/main" id="{BA336094-96EE-DAB1-5DA2-B04227FA1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8518" y="3694125"/>
              <a:ext cx="12636586" cy="755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9438">
                <a:spcBef>
                  <a:spcPct val="20000"/>
                </a:spcBef>
                <a:buChar char="•"/>
                <a:defRPr sz="99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389438">
                <a:spcBef>
                  <a:spcPct val="20000"/>
                </a:spcBef>
                <a:buChar char="–"/>
                <a:defRPr sz="8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389438">
                <a:spcBef>
                  <a:spcPct val="20000"/>
                </a:spcBef>
                <a:buChar char="•"/>
                <a:defRPr sz="7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389438">
                <a:spcBef>
                  <a:spcPct val="20000"/>
                </a:spcBef>
                <a:buChar char="–"/>
                <a:defRPr sz="6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389438">
                <a:spcBef>
                  <a:spcPct val="20000"/>
                </a:spcBef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389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6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87" b="1" dirty="0">
                  <a:solidFill>
                    <a:schemeClr val="bg1"/>
                  </a:solidFill>
                </a:rPr>
                <a:t>3. Learning</a:t>
              </a:r>
              <a:r>
                <a:rPr lang="zh-CN" altLang="en-US" sz="4287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287" b="1" dirty="0">
                  <a:solidFill>
                    <a:schemeClr val="bg1"/>
                  </a:solidFill>
                </a:rPr>
                <a:t>paradigm</a:t>
              </a:r>
              <a:endParaRPr lang="en-US" altLang="en-US" sz="4287" dirty="0">
                <a:solidFill>
                  <a:schemeClr val="bg1"/>
                </a:solidFill>
              </a:endParaRPr>
            </a:p>
          </p:txBody>
        </p:sp>
      </p:grpSp>
      <p:sp>
        <p:nvSpPr>
          <p:cNvPr id="373" name="Content Placeholder 14">
            <a:extLst>
              <a:ext uri="{FF2B5EF4-FFF2-40B4-BE49-F238E27FC236}">
                <a16:creationId xmlns:a16="http://schemas.microsoft.com/office/drawing/2014/main" id="{74ADCABB-ED57-5471-5DE3-ADB81E5B44AF}"/>
              </a:ext>
            </a:extLst>
          </p:cNvPr>
          <p:cNvSpPr txBox="1">
            <a:spLocks/>
          </p:cNvSpPr>
          <p:nvPr/>
        </p:nvSpPr>
        <p:spPr bwMode="auto">
          <a:xfrm>
            <a:off x="397614" y="13461206"/>
            <a:ext cx="16464247" cy="14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Autofit/>
          </a:bodyPr>
          <a:lstStyle>
            <a:lvl1pPr marL="408268" indent="-408268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86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89403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289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5061" indent="-54392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196376" indent="-652452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92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1855" indent="-1441855" algn="l" defTabSz="146448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89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068949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36032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03111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70193" indent="-733540" algn="l" defTabSz="1467082" rtl="0" eaLnBrk="1" latinLnBrk="0" hangingPunct="1">
              <a:spcBef>
                <a:spcPct val="20000"/>
              </a:spcBef>
              <a:buFont typeface="Arial"/>
              <a:buChar char="•"/>
              <a:defRPr sz="5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6870" indent="-556870">
              <a:buFont typeface="Wingdings" pitchFamily="2" charset="2"/>
              <a:buChar char="Ø"/>
            </a:pPr>
            <a:r>
              <a:rPr lang="en-US" sz="3600" dirty="0">
                <a:solidFill>
                  <a:srgbClr val="33343D"/>
                </a:solidFill>
              </a:rPr>
              <a:t>We train a policy to mimics human gaze behavior using </a:t>
            </a:r>
            <a:r>
              <a:rPr lang="en-US" sz="3600" b="1" dirty="0">
                <a:solidFill>
                  <a:srgbClr val="33343D"/>
                </a:solidFill>
              </a:rPr>
              <a:t>FFMs</a:t>
            </a:r>
            <a:r>
              <a:rPr lang="en-US" sz="3600" dirty="0">
                <a:solidFill>
                  <a:srgbClr val="33343D"/>
                </a:solidFill>
              </a:rPr>
              <a:t> and </a:t>
            </a:r>
            <a:r>
              <a:rPr lang="en-US" sz="3600" b="1" dirty="0">
                <a:solidFill>
                  <a:srgbClr val="33343D"/>
                </a:solidFill>
              </a:rPr>
              <a:t>inverse reinforcement learning </a:t>
            </a:r>
            <a:r>
              <a:rPr lang="en-US" sz="3600" dirty="0">
                <a:solidFill>
                  <a:srgbClr val="33343D"/>
                </a:solidFill>
              </a:rPr>
              <a:t>(IRL) with a two-branch network.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5918E936-99B6-1951-E939-0FAA088DC462}"/>
              </a:ext>
            </a:extLst>
          </p:cNvPr>
          <p:cNvSpPr txBox="1"/>
          <p:nvPr/>
        </p:nvSpPr>
        <p:spPr>
          <a:xfrm>
            <a:off x="17090269" y="26912887"/>
            <a:ext cx="15261550" cy="35394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  <a:sym typeface="Amazon Ember"/>
              </a:rPr>
              <a:t>References</a:t>
            </a:r>
            <a:endParaRPr lang="en-US" sz="3200" b="1" dirty="0">
              <a:cs typeface="Arial" panose="020B0604020202020204" pitchFamily="34" charset="0"/>
              <a:sym typeface="Amazon Ember"/>
            </a:endParaRPr>
          </a:p>
          <a:p>
            <a:r>
              <a:rPr lang="en-US" sz="2400" dirty="0"/>
              <a:t>[1] Perry, J.S., Geisler, W.S.: Gaze-contingent real-time simulation of arbitrary visual fields. In: Human vision and electronic imaging VII. vol. 4662, pp. 57–70. International Society for Optics and Photonics (2002)</a:t>
            </a:r>
          </a:p>
          <a:p>
            <a:r>
              <a:rPr lang="en-US" sz="2400" dirty="0"/>
              <a:t>[2] Chen, X., Jiang, M., Zhao, Q.: Predicting human </a:t>
            </a:r>
            <a:r>
              <a:rPr lang="en-US" sz="2400" dirty="0" err="1"/>
              <a:t>scanpaths</a:t>
            </a:r>
            <a:r>
              <a:rPr lang="en-US" sz="2400" dirty="0"/>
              <a:t> in visual question answering. In: Proceedings of the IEEE/CVF Conference on Computer Vision and Pattern Recognition. pp. 10876–10885 (2021)</a:t>
            </a:r>
          </a:p>
          <a:p>
            <a:endParaRPr lang="en-US" sz="800" dirty="0"/>
          </a:p>
          <a:p>
            <a:r>
              <a:rPr lang="en-US" sz="2400" b="1" dirty="0"/>
              <a:t>Acknowledgements</a:t>
            </a:r>
            <a:r>
              <a:rPr lang="en-US" sz="2400" dirty="0"/>
              <a:t>: This project was supported by US National Science Foundation Awards IIS-1763981 and IIS-2123920, the Partner University Fund, the SUNY2020 Infrastructure Transportation Security Center, and a gift from Adobe.</a:t>
            </a:r>
          </a:p>
          <a:p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C4941-79A6-8D8C-E586-E338612FF1E1}"/>
              </a:ext>
            </a:extLst>
          </p:cNvPr>
          <p:cNvSpPr txBox="1"/>
          <p:nvPr/>
        </p:nvSpPr>
        <p:spPr>
          <a:xfrm>
            <a:off x="12176372" y="15290006"/>
            <a:ext cx="414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18 targets in COCO-Search18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95AEDB9A-9319-6CEF-0571-CDE4496E1335}"/>
              </a:ext>
            </a:extLst>
          </p:cNvPr>
          <p:cNvSpPr txBox="1"/>
          <p:nvPr/>
        </p:nvSpPr>
        <p:spPr>
          <a:xfrm>
            <a:off x="12143336" y="20090606"/>
            <a:ext cx="4015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80 COCO object categories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18088</TotalTime>
  <Words>456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Target-absent Human Attention Zhibo Yang1, Sounak Mondal1, Seoyoung Ahn2, Gregory Zelinsky2, Minh Hoai1, Dimitris Samaras1 1Department of Computer Science, Stony Brook University 2Department of Psychology, Stony Brook University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Zhibo Yang</cp:lastModifiedBy>
  <cp:revision>496</cp:revision>
  <cp:lastPrinted>2019-06-14T13:06:43Z</cp:lastPrinted>
  <dcterms:created xsi:type="dcterms:W3CDTF">2014-05-29T01:41:03Z</dcterms:created>
  <dcterms:modified xsi:type="dcterms:W3CDTF">2022-10-20T14:53:24Z</dcterms:modified>
</cp:coreProperties>
</file>