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Calibri" panose="020F0502020204030204" pitchFamily="34" charset="0"/>
      <p:regular r:id="rId17"/>
      <p:bold r:id="rId18"/>
      <p:italic r:id="rId19"/>
      <p:boldItalic r:id="rId20"/>
    </p:embeddedFont>
    <p:embeddedFont>
      <p:font typeface="Lobster" pitchFamily="2" charset="77"/>
      <p:regular r:id="rId21"/>
    </p:embeddedFont>
    <p:embeddedFont>
      <p:font typeface="Pacifico" pitchFamily="2" charset="77"/>
      <p:regular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61" d="100"/>
          <a:sy n="161" d="100"/>
        </p:scale>
        <p:origin x="784" y="20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8c5774ad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8c5774ad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vi">
                <a:solidFill>
                  <a:schemeClr val="dk1"/>
                </a:solidFill>
              </a:rPr>
              <a:t>Hi, I am Bach Tran and I am going to present our paper “Self-supervised learning with Multi-View Rendering for 3D Point Cloud Analysis”. This is a joint work with Binh-Son Hua, Anh Tuan Tran, and Minh Hoai</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8c5774ad77_0_5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g18c5774ad77_0_5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vi"/>
              <a:t>We experiment with semantic scene segmentation on the Stanford Large-Scale 3D Indoor Spaces dataset (S3DIS). We see that models initialized by our method outperform others in both PointNet and DGCNN</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vi"/>
              <a:t>For SVM classification, our method outperforms almost other initializations in both DGCNN and PointNet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SzPts val="1100"/>
              <a:buNone/>
            </a:pPr>
            <a:endParaRPr/>
          </a:p>
        </p:txBody>
      </p:sp>
      <p:sp>
        <p:nvSpPr>
          <p:cNvPr id="169" name="Google Shape;169;g18c5774ad77_0_54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vi"/>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8c5774ad77_0_5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g18c5774ad77_0_55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vi"/>
              <a:t>Our method achieve the best performance when trained with both losses. Using either global loss or pixel-point loss results will drop</a:t>
            </a:r>
            <a:endParaRPr/>
          </a:p>
          <a:p>
            <a:pPr marL="0" lvl="0" indent="0" algn="l" rtl="0">
              <a:spcBef>
                <a:spcPts val="0"/>
              </a:spcBef>
              <a:spcAft>
                <a:spcPts val="0"/>
              </a:spcAft>
              <a:buSzPts val="1100"/>
              <a:buNone/>
            </a:pPr>
            <a:endParaRPr/>
          </a:p>
          <a:p>
            <a:pPr marL="0" lvl="0" indent="0" algn="l" rtl="0">
              <a:spcBef>
                <a:spcPts val="0"/>
              </a:spcBef>
              <a:spcAft>
                <a:spcPts val="0"/>
              </a:spcAft>
              <a:buSzPts val="1100"/>
              <a:buNone/>
            </a:pPr>
            <a:r>
              <a:rPr lang="vi"/>
              <a:t>For type of image, there is no best technique overall. Using shaded images results in slightly higher accuracy than other rendering techniques</a:t>
            </a:r>
            <a:endParaRPr/>
          </a:p>
          <a:p>
            <a:pPr marL="0" lvl="0" indent="0" algn="l" rtl="0">
              <a:spcBef>
                <a:spcPts val="0"/>
              </a:spcBef>
              <a:spcAft>
                <a:spcPts val="0"/>
              </a:spcAft>
              <a:buSzPts val="1100"/>
              <a:buNone/>
            </a:pPr>
            <a:endParaRPr/>
          </a:p>
          <a:p>
            <a:pPr marL="0" lvl="0" indent="0" algn="l" rtl="0">
              <a:spcBef>
                <a:spcPts val="0"/>
              </a:spcBef>
              <a:spcAft>
                <a:spcPts val="0"/>
              </a:spcAft>
              <a:buSzPts val="1100"/>
              <a:buNone/>
            </a:pPr>
            <a:r>
              <a:rPr lang="vi"/>
              <a:t>For number of views, the performance is the best with 8 views in PointNet while for DGCNN </a:t>
            </a:r>
            <a:r>
              <a:rPr lang="vi" sz="1050">
                <a:solidFill>
                  <a:schemeClr val="dk1"/>
                </a:solidFill>
                <a:highlight>
                  <a:srgbClr val="FFFFFF"/>
                </a:highlight>
              </a:rPr>
              <a:t>t is generally enough to use 4 views</a:t>
            </a:r>
            <a:endParaRPr/>
          </a:p>
          <a:p>
            <a:pPr marL="0" lvl="0" indent="0" algn="l" rtl="0">
              <a:spcBef>
                <a:spcPts val="0"/>
              </a:spcBef>
              <a:spcAft>
                <a:spcPts val="0"/>
              </a:spcAft>
              <a:buSzPts val="1100"/>
              <a:buNone/>
            </a:pPr>
            <a:endParaRPr/>
          </a:p>
        </p:txBody>
      </p:sp>
      <p:sp>
        <p:nvSpPr>
          <p:cNvPr id="181" name="Google Shape;181;g18c5774ad77_0_55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vi"/>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8c5774ad77_0_5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g18c5774ad77_0_58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vi"/>
              <a:t>We also investigate the role of synthetic and real data in pre-training by comparing them with PointContrast and DepthContrast. </a:t>
            </a:r>
            <a:endParaRPr/>
          </a:p>
          <a:p>
            <a:pPr marL="0" lvl="0" indent="0" algn="l" rtl="0">
              <a:spcBef>
                <a:spcPts val="0"/>
              </a:spcBef>
              <a:spcAft>
                <a:spcPts val="0"/>
              </a:spcAft>
              <a:buClr>
                <a:schemeClr val="dk1"/>
              </a:buClr>
              <a:buSzPts val="1100"/>
              <a:buFont typeface="Arial"/>
              <a:buNone/>
            </a:pPr>
            <a:r>
              <a:rPr lang="vi"/>
              <a:t>For PointContrast, we adapt Model Net 40 to PointContrast by using surface point cloud pairs, formed for every two continuous views, instead of the provided point cloud pairs from ScanNet.</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vi"/>
              <a:t>It can be seen that our model on both synthetic and real data outperforms these settings on Pointcontrast and DepthContrast.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vi"/>
              <a:t>With synthetic data, our model is significantly better than Pointcontrast and Random initialization. Because scenes are constituted of many single objects that appear in synthetic data, therefore, when we use reasonably synthetic data for the pre-training process, it still achieves better performance.</a:t>
            </a:r>
            <a:endParaRPr/>
          </a:p>
          <a:p>
            <a:pPr marL="0" lvl="0" indent="0" algn="l" rtl="0">
              <a:spcBef>
                <a:spcPts val="0"/>
              </a:spcBef>
              <a:spcAft>
                <a:spcPts val="0"/>
              </a:spcAft>
              <a:buSzPts val="1100"/>
              <a:buNone/>
            </a:pPr>
            <a:endParaRPr/>
          </a:p>
        </p:txBody>
      </p:sp>
      <p:sp>
        <p:nvSpPr>
          <p:cNvPr id="193" name="Google Shape;193;g18c5774ad77_0_58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vi"/>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8c5774ad77_0_5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g18c5774ad77_0_57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vi"/>
              <a:t>In summary, we make three technical contributions in this paper:</a:t>
            </a:r>
            <a:endParaRPr/>
          </a:p>
          <a:p>
            <a:pPr marL="0" lvl="0" indent="0" algn="l" rtl="0">
              <a:spcBef>
                <a:spcPts val="0"/>
              </a:spcBef>
              <a:spcAft>
                <a:spcPts val="0"/>
              </a:spcAft>
              <a:buClr>
                <a:schemeClr val="dk1"/>
              </a:buClr>
              <a:buSzPts val="1100"/>
              <a:buFont typeface="Arial"/>
              <a:buNone/>
            </a:pPr>
            <a:r>
              <a:rPr lang="vi"/>
              <a:t>Firstly, a pre-training technique built upon multi-view rendering, </a:t>
            </a:r>
            <a:endParaRPr/>
          </a:p>
          <a:p>
            <a:pPr marL="0" lvl="0" indent="0" algn="l" rtl="0">
              <a:spcBef>
                <a:spcPts val="0"/>
              </a:spcBef>
              <a:spcAft>
                <a:spcPts val="0"/>
              </a:spcAft>
              <a:buClr>
                <a:schemeClr val="dk1"/>
              </a:buClr>
              <a:buSzPts val="1100"/>
              <a:buFont typeface="Arial"/>
              <a:buNone/>
            </a:pPr>
            <a:r>
              <a:rPr lang="vi"/>
              <a:t>Secondly, a local loss function that exploits pixel-point correspondence in the pre-training, </a:t>
            </a:r>
            <a:endParaRPr/>
          </a:p>
          <a:p>
            <a:pPr marL="0" lvl="0" indent="0" algn="l" rtl="0">
              <a:spcBef>
                <a:spcPts val="0"/>
              </a:spcBef>
              <a:spcAft>
                <a:spcPts val="0"/>
              </a:spcAft>
              <a:buClr>
                <a:schemeClr val="dk1"/>
              </a:buClr>
              <a:buSzPts val="1100"/>
              <a:buFont typeface="Arial"/>
              <a:buNone/>
            </a:pPr>
            <a:r>
              <a:rPr lang="vi"/>
              <a:t>Finally, a global loss function that performs knowledge distillation from the images to the 3D point clouds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SzPts val="1100"/>
              <a:buNone/>
            </a:pPr>
            <a:endParaRPr/>
          </a:p>
        </p:txBody>
      </p:sp>
      <p:sp>
        <p:nvSpPr>
          <p:cNvPr id="203" name="Google Shape;203;g18c5774ad77_0_57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vi"/>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18c5774ad77_0_3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g18c5774ad77_0_30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vi" sz="1100">
                <a:latin typeface="Arial"/>
                <a:ea typeface="Arial"/>
                <a:cs typeface="Arial"/>
                <a:sym typeface="Arial"/>
              </a:rPr>
              <a:t>So that is my presentation. Thank you so much for your interest and attention.</a:t>
            </a:r>
            <a:endParaRPr/>
          </a:p>
        </p:txBody>
      </p:sp>
      <p:sp>
        <p:nvSpPr>
          <p:cNvPr id="212" name="Google Shape;212;g18c5774ad77_0_30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vi"/>
              <a:t>14</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18c5774ad77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 name="Google Shape;67;g18c5774ad77_0_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vi"/>
              <a:t>With depth-sensing technologies, including RGB-D and LiDAR sensors, have enabled the acquisition of large-scale 3D data, facilitating the rapid development of visual recognition methods in 3D, notably neural networks for point cloud analysis in the last few years. Unlike images, the annotation for point clouds is generally more expensive due to the laborious process of scene scanning, reconstruction, and annotation.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vi"/>
              <a:t>So how can we use it?</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vi"/>
              <a:t>A potential direction to improve the robustness for point cloud neural networks is self-supervised learning.  By letting the point cloud network perform some pre-text tasks before supervised learning, a process commonly known as pre-training, the network can perform more effectively than that trained from scratch.  With self-supervised learning, the pre-text tasks are designed so that the pre-training does not use additional labels.</a:t>
            </a:r>
            <a:endParaRPr/>
          </a:p>
          <a:p>
            <a:pPr marL="0" lvl="0" indent="0" algn="l" rtl="0">
              <a:spcBef>
                <a:spcPts val="0"/>
              </a:spcBef>
              <a:spcAft>
                <a:spcPts val="0"/>
              </a:spcAft>
              <a:buSzPts val="1100"/>
              <a:buNone/>
            </a:pPr>
            <a:endParaRPr/>
          </a:p>
        </p:txBody>
      </p:sp>
      <p:sp>
        <p:nvSpPr>
          <p:cNvPr id="68" name="Google Shape;68;g18c5774ad77_0_5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vi"/>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18c5774ad77_0_6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Google Shape;83;g18c5774ad77_0_6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vi" sz="1600">
                <a:solidFill>
                  <a:schemeClr val="dk1"/>
                </a:solidFill>
              </a:rPr>
              <a:t>For self-supervised learning on 3D data, it can be divided into two main groups that include single-modality and multimodality.</a:t>
            </a:r>
            <a:endParaRPr sz="1600">
              <a:solidFill>
                <a:schemeClr val="dk1"/>
              </a:solidFill>
            </a:endParaRPr>
          </a:p>
          <a:p>
            <a:pPr marL="0" lvl="0" indent="0" algn="l" rtl="0">
              <a:spcBef>
                <a:spcPts val="0"/>
              </a:spcBef>
              <a:spcAft>
                <a:spcPts val="0"/>
              </a:spcAft>
              <a:buClr>
                <a:schemeClr val="dk1"/>
              </a:buClr>
              <a:buSzPts val="1100"/>
              <a:buFont typeface="Arial"/>
              <a:buNone/>
            </a:pPr>
            <a:endParaRPr sz="1600">
              <a:solidFill>
                <a:schemeClr val="dk1"/>
              </a:solidFill>
            </a:endParaRPr>
          </a:p>
          <a:p>
            <a:pPr marL="0" lvl="0" indent="0" algn="l" rtl="0">
              <a:spcBef>
                <a:spcPts val="0"/>
              </a:spcBef>
              <a:spcAft>
                <a:spcPts val="0"/>
              </a:spcAft>
              <a:buClr>
                <a:schemeClr val="dk1"/>
              </a:buClr>
              <a:buSzPts val="1100"/>
              <a:buFont typeface="Arial"/>
              <a:buNone/>
            </a:pPr>
            <a:r>
              <a:rPr lang="vi" sz="1600">
                <a:solidFill>
                  <a:schemeClr val="dk1"/>
                </a:solidFill>
              </a:rPr>
              <a:t>For single-modality, Sauder et al defined a pre-text task, it can be solving a jigsaw puzzle, where a point cloud is subdivided into randomly arranged voxels and the task is to predict for each point the voxel ID the point belongs to.</a:t>
            </a:r>
            <a:endParaRPr sz="1600">
              <a:solidFill>
                <a:schemeClr val="dk1"/>
              </a:solidFill>
            </a:endParaRPr>
          </a:p>
          <a:p>
            <a:pPr marL="0" lvl="0" indent="0" algn="l" rtl="0">
              <a:spcBef>
                <a:spcPts val="0"/>
              </a:spcBef>
              <a:spcAft>
                <a:spcPts val="0"/>
              </a:spcAft>
              <a:buClr>
                <a:schemeClr val="dk1"/>
              </a:buClr>
              <a:buSzPts val="1100"/>
              <a:buFont typeface="Arial"/>
              <a:buNone/>
            </a:pPr>
            <a:endParaRPr sz="1600">
              <a:solidFill>
                <a:schemeClr val="dk1"/>
              </a:solidFill>
            </a:endParaRPr>
          </a:p>
          <a:p>
            <a:pPr marL="0" lvl="0" indent="0" algn="l" rtl="0">
              <a:spcBef>
                <a:spcPts val="0"/>
              </a:spcBef>
              <a:spcAft>
                <a:spcPts val="0"/>
              </a:spcAft>
              <a:buClr>
                <a:schemeClr val="dk1"/>
              </a:buClr>
              <a:buSzPts val="1100"/>
              <a:buFont typeface="Arial"/>
              <a:buNone/>
            </a:pPr>
            <a:r>
              <a:rPr lang="vi" sz="1600">
                <a:solidFill>
                  <a:schemeClr val="dk1"/>
                </a:solidFill>
              </a:rPr>
              <a:t>Wang et al. proposed a pre-text task as point cloud completion, where a mechanism similar to mask-based pre-training in natural language processing is utilized.</a:t>
            </a:r>
            <a:endParaRPr sz="1600">
              <a:solidFill>
                <a:schemeClr val="dk1"/>
              </a:solidFill>
            </a:endParaRPr>
          </a:p>
          <a:p>
            <a:pPr marL="0" lvl="0" indent="0" algn="l" rtl="0">
              <a:spcBef>
                <a:spcPts val="0"/>
              </a:spcBef>
              <a:spcAft>
                <a:spcPts val="0"/>
              </a:spcAft>
              <a:buClr>
                <a:schemeClr val="dk1"/>
              </a:buClr>
              <a:buSzPts val="1100"/>
              <a:buFont typeface="Arial"/>
              <a:buNone/>
            </a:pPr>
            <a:endParaRPr sz="1600">
              <a:solidFill>
                <a:schemeClr val="dk1"/>
              </a:solidFill>
            </a:endParaRPr>
          </a:p>
          <a:p>
            <a:pPr marL="0" lvl="0" indent="0" algn="l" rtl="0">
              <a:spcBef>
                <a:spcPts val="0"/>
              </a:spcBef>
              <a:spcAft>
                <a:spcPts val="0"/>
              </a:spcAft>
              <a:buClr>
                <a:schemeClr val="dk1"/>
              </a:buClr>
              <a:buSzPts val="1100"/>
              <a:buFont typeface="Arial"/>
              <a:buNone/>
            </a:pPr>
            <a:r>
              <a:rPr lang="vi" sz="1600">
                <a:solidFill>
                  <a:schemeClr val="dk1"/>
                </a:solidFill>
              </a:rPr>
              <a:t>PointContrast is designed by Xie et al., it creates positive pairs and negative pairs for contrastive learning by correspondences between two views of a point cloud.</a:t>
            </a:r>
            <a:endParaRPr sz="1600">
              <a:solidFill>
                <a:schemeClr val="dk1"/>
              </a:solidFill>
            </a:endParaRPr>
          </a:p>
          <a:p>
            <a:pPr marL="0" lvl="0" indent="0" algn="l" rtl="0">
              <a:spcBef>
                <a:spcPts val="0"/>
              </a:spcBef>
              <a:spcAft>
                <a:spcPts val="0"/>
              </a:spcAft>
              <a:buClr>
                <a:schemeClr val="dk1"/>
              </a:buClr>
              <a:buSzPts val="1100"/>
              <a:buFont typeface="Arial"/>
              <a:buNone/>
            </a:pPr>
            <a:endParaRPr sz="1600">
              <a:solidFill>
                <a:schemeClr val="dk1"/>
              </a:solidFill>
            </a:endParaRPr>
          </a:p>
          <a:p>
            <a:pPr marL="0" lvl="0" indent="0" algn="l" rtl="0">
              <a:spcBef>
                <a:spcPts val="0"/>
              </a:spcBef>
              <a:spcAft>
                <a:spcPts val="0"/>
              </a:spcAft>
              <a:buClr>
                <a:schemeClr val="dk1"/>
              </a:buClr>
              <a:buSzPts val="1100"/>
              <a:buFont typeface="Arial"/>
              <a:buNone/>
            </a:pPr>
            <a:r>
              <a:rPr lang="vi" sz="1600">
                <a:solidFill>
                  <a:schemeClr val="dk1"/>
                </a:solidFill>
              </a:rPr>
              <a:t>while Zhang et al. proposed DepthContrast method that learns the representation with multiple 3D data formats including points and voxels.</a:t>
            </a:r>
            <a:endParaRPr sz="1600">
              <a:solidFill>
                <a:schemeClr val="dk1"/>
              </a:solidFill>
            </a:endParaRPr>
          </a:p>
          <a:p>
            <a:pPr marL="0" lvl="0" indent="0" algn="l" rtl="0">
              <a:spcBef>
                <a:spcPts val="0"/>
              </a:spcBef>
              <a:spcAft>
                <a:spcPts val="0"/>
              </a:spcAft>
              <a:buClr>
                <a:schemeClr val="dk1"/>
              </a:buClr>
              <a:buSzPts val="1100"/>
              <a:buFont typeface="Arial"/>
              <a:buNone/>
            </a:pPr>
            <a:endParaRPr sz="1600">
              <a:solidFill>
                <a:schemeClr val="dk1"/>
              </a:solidFill>
            </a:endParaRPr>
          </a:p>
          <a:p>
            <a:pPr marL="0" lvl="0" indent="0" algn="l" rtl="0">
              <a:spcBef>
                <a:spcPts val="0"/>
              </a:spcBef>
              <a:spcAft>
                <a:spcPts val="0"/>
              </a:spcAft>
              <a:buClr>
                <a:schemeClr val="dk1"/>
              </a:buClr>
              <a:buSzPts val="1100"/>
              <a:buFont typeface="Arial"/>
              <a:buNone/>
            </a:pPr>
            <a:r>
              <a:rPr lang="vi" sz="1600">
                <a:solidFill>
                  <a:schemeClr val="dk1"/>
                </a:solidFill>
              </a:rPr>
              <a:t>For multimodality, Jing et al. use 3D data with multi-modality and build cross-modal and cross-view invariant constraints, maximizing cross-modal agreement of the features of the point cloud, mesh, and images, and maximizing cross-view agreement with the image features.</a:t>
            </a:r>
            <a:endParaRPr sz="1600">
              <a:solidFill>
                <a:schemeClr val="dk1"/>
              </a:solidFill>
            </a:endParaRPr>
          </a:p>
          <a:p>
            <a:pPr marL="0" lvl="0" indent="0" algn="l" rtl="0">
              <a:spcBef>
                <a:spcPts val="0"/>
              </a:spcBef>
              <a:spcAft>
                <a:spcPts val="0"/>
              </a:spcAft>
              <a:buClr>
                <a:schemeClr val="dk1"/>
              </a:buClr>
              <a:buSzPts val="1100"/>
              <a:buFont typeface="Arial"/>
              <a:buNone/>
            </a:pPr>
            <a:endParaRPr sz="1600">
              <a:solidFill>
                <a:schemeClr val="dk1"/>
              </a:solidFill>
            </a:endParaRPr>
          </a:p>
          <a:p>
            <a:pPr marL="0" lvl="0" indent="0" algn="l" rtl="0">
              <a:spcBef>
                <a:spcPts val="0"/>
              </a:spcBef>
              <a:spcAft>
                <a:spcPts val="0"/>
              </a:spcAft>
              <a:buClr>
                <a:schemeClr val="dk1"/>
              </a:buClr>
              <a:buSzPts val="1100"/>
              <a:buFont typeface="Arial"/>
              <a:buNone/>
            </a:pPr>
            <a:r>
              <a:rPr lang="vi" sz="1600">
                <a:solidFill>
                  <a:schemeClr val="dk1"/>
                </a:solidFill>
              </a:rPr>
              <a:t>Huang et al. proposed self-supervised learning for a sequence of point clouds that utilizes spatio-temporal cues.</a:t>
            </a:r>
            <a:endParaRPr sz="1600">
              <a:solidFill>
                <a:schemeClr val="dk1"/>
              </a:solidFill>
            </a:endParaRPr>
          </a:p>
          <a:p>
            <a:pPr marL="0" lvl="0" indent="0" algn="l" rtl="0">
              <a:spcBef>
                <a:spcPts val="0"/>
              </a:spcBef>
              <a:spcAft>
                <a:spcPts val="0"/>
              </a:spcAft>
              <a:buClr>
                <a:schemeClr val="dk1"/>
              </a:buClr>
              <a:buSzPts val="1100"/>
              <a:buFont typeface="Arial"/>
              <a:buNone/>
            </a:pPr>
            <a:endParaRPr sz="1600">
              <a:solidFill>
                <a:schemeClr val="dk1"/>
              </a:solidFill>
            </a:endParaRPr>
          </a:p>
          <a:p>
            <a:pPr marL="0" lvl="0" indent="0" algn="l" rtl="0">
              <a:spcBef>
                <a:spcPts val="0"/>
              </a:spcBef>
              <a:spcAft>
                <a:spcPts val="0"/>
              </a:spcAft>
              <a:buClr>
                <a:schemeClr val="dk1"/>
              </a:buClr>
              <a:buSzPts val="1100"/>
              <a:buFont typeface="Arial"/>
              <a:buNone/>
            </a:pPr>
            <a:r>
              <a:rPr lang="vi" sz="1600">
                <a:solidFill>
                  <a:schemeClr val="dk1"/>
                </a:solidFill>
              </a:rPr>
              <a:t>Hou et al. use contrastive learning on multi-view image constraints and image-geometry constraints. However, they only focus on 2D downstream tasks.</a:t>
            </a:r>
            <a:endParaRPr sz="1600">
              <a:solidFill>
                <a:schemeClr val="dk1"/>
              </a:solidFill>
            </a:endParaRPr>
          </a:p>
          <a:p>
            <a:pPr marL="0" lvl="0" indent="0" algn="l" rtl="0">
              <a:spcBef>
                <a:spcPts val="0"/>
              </a:spcBef>
              <a:spcAft>
                <a:spcPts val="0"/>
              </a:spcAft>
              <a:buClr>
                <a:schemeClr val="dk1"/>
              </a:buClr>
              <a:buSzPts val="1100"/>
              <a:buFont typeface="Arial"/>
              <a:buNone/>
            </a:pPr>
            <a:endParaRPr sz="1600">
              <a:solidFill>
                <a:schemeClr val="dk1"/>
              </a:solidFill>
            </a:endParaRPr>
          </a:p>
          <a:p>
            <a:pPr marL="0" lvl="0" indent="0" algn="l" rtl="0">
              <a:spcBef>
                <a:spcPts val="0"/>
              </a:spcBef>
              <a:spcAft>
                <a:spcPts val="0"/>
              </a:spcAft>
              <a:buNone/>
            </a:pPr>
            <a:r>
              <a:rPr lang="vi" sz="1600">
                <a:solidFill>
                  <a:schemeClr val="dk1"/>
                </a:solidFill>
              </a:rPr>
              <a:t>However, almost all previous works methods ignored local information between point and pixel for 3D self-supervised learning</a:t>
            </a:r>
            <a:endParaRPr sz="1600">
              <a:solidFill>
                <a:schemeClr val="dk1"/>
              </a:solidFill>
            </a:endParaRPr>
          </a:p>
        </p:txBody>
      </p:sp>
      <p:sp>
        <p:nvSpPr>
          <p:cNvPr id="84" name="Google Shape;84;g18c5774ad77_0_6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vi"/>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8c5774ad77_0_6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g18c5774ad77_0_65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vi"/>
              <a:t>our work focus on answering the question "How to exploit local as well as global information between point cloud and images?"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vi"/>
              <a:t>We address this problem by utilizing multi-view rendering that can render different types of images like shading, RGB, and silhouette and generate pixel/point and images/point cloud pairs.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vi"/>
              <a:t>Finally, we transfer knowledge from 2D pre-trained models to 3D models that are used in downstream tasks.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SzPts val="1100"/>
              <a:buNone/>
            </a:pPr>
            <a:endParaRPr/>
          </a:p>
        </p:txBody>
      </p:sp>
      <p:sp>
        <p:nvSpPr>
          <p:cNvPr id="94" name="Google Shape;94;g18c5774ad77_0_65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vi"/>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8c5774ad77_0_2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g18c5774ad77_0_2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vi" sz="1050">
                <a:solidFill>
                  <a:srgbClr val="5D6879"/>
                </a:solidFill>
                <a:highlight>
                  <a:srgbClr val="FFFFFF"/>
                </a:highlight>
              </a:rPr>
              <a:t>Our method consists of two steps.</a:t>
            </a:r>
            <a:endParaRPr sz="1050">
              <a:solidFill>
                <a:srgbClr val="5D6879"/>
              </a:solidFill>
              <a:highlight>
                <a:srgbClr val="FFFFFF"/>
              </a:highlight>
            </a:endParaRPr>
          </a:p>
          <a:p>
            <a:pPr marL="0" lvl="0" indent="0" algn="l" rtl="0">
              <a:spcBef>
                <a:spcPts val="0"/>
              </a:spcBef>
              <a:spcAft>
                <a:spcPts val="0"/>
              </a:spcAft>
              <a:buClr>
                <a:schemeClr val="dk1"/>
              </a:buClr>
              <a:buSzPts val="1100"/>
              <a:buFont typeface="Arial"/>
              <a:buNone/>
            </a:pPr>
            <a:r>
              <a:rPr lang="vi" sz="1050">
                <a:solidFill>
                  <a:srgbClr val="5D6879"/>
                </a:solidFill>
                <a:highlight>
                  <a:srgbClr val="FFFFFF"/>
                </a:highlight>
              </a:rPr>
              <a:t>First, we learn feature representation for 2D images with self-supervised learning by ensuring the similarity between the representation features of two transformed images of the same original image.</a:t>
            </a:r>
            <a:endParaRPr sz="1050">
              <a:solidFill>
                <a:srgbClr val="5D6879"/>
              </a:solidFill>
              <a:highlight>
                <a:srgbClr val="FFFFFF"/>
              </a:highlight>
            </a:endParaRPr>
          </a:p>
          <a:p>
            <a:pPr marL="0" lvl="0" indent="0" algn="l" rtl="0">
              <a:spcBef>
                <a:spcPts val="0"/>
              </a:spcBef>
              <a:spcAft>
                <a:spcPts val="0"/>
              </a:spcAft>
              <a:buClr>
                <a:schemeClr val="dk1"/>
              </a:buClr>
              <a:buSzPts val="1100"/>
              <a:buFont typeface="Arial"/>
              <a:buNone/>
            </a:pPr>
            <a:r>
              <a:rPr lang="vi" sz="1050">
                <a:solidFill>
                  <a:srgbClr val="5D6879"/>
                </a:solidFill>
                <a:highlight>
                  <a:srgbClr val="FFFFFF"/>
                </a:highlight>
              </a:rPr>
              <a:t>Second, we use the feature representation of 2D images to learn the 3D feature representation for 3D point clouds</a:t>
            </a:r>
            <a:endParaRPr sz="1050">
              <a:solidFill>
                <a:srgbClr val="5D6879"/>
              </a:solidFill>
              <a:highlight>
                <a:srgbClr val="FFFFFF"/>
              </a:highlight>
            </a:endParaRPr>
          </a:p>
          <a:p>
            <a:pPr marL="0" lvl="0" indent="0" algn="l" rtl="0">
              <a:spcBef>
                <a:spcPts val="0"/>
              </a:spcBef>
              <a:spcAft>
                <a:spcPts val="0"/>
              </a:spcAft>
              <a:buSzPts val="1100"/>
              <a:buNone/>
            </a:pPr>
            <a:endParaRPr sz="1050">
              <a:solidFill>
                <a:schemeClr val="dk1"/>
              </a:solidFill>
              <a:highlight>
                <a:srgbClr val="FFFFFF"/>
              </a:highlight>
            </a:endParaRPr>
          </a:p>
        </p:txBody>
      </p:sp>
      <p:sp>
        <p:nvSpPr>
          <p:cNvPr id="119" name="Google Shape;119;g18c5774ad77_0_25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vi"/>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8c5774ad77_0_5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g18c5774ad77_0_59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vi"/>
              <a:t>For Point-wise knowledge transfer loss.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vi"/>
              <a:t>we use contrastive learning that minimizes the distance between the feature representation of a 3D point and its corresponding 2D pixel. To do that, we utilized a loss function that is inspired by SimCLR.</a:t>
            </a:r>
            <a:endParaRPr/>
          </a:p>
          <a:p>
            <a:pPr marL="0" lvl="0" indent="0" algn="l" rtl="0">
              <a:spcBef>
                <a:spcPts val="0"/>
              </a:spcBef>
              <a:spcAft>
                <a:spcPts val="0"/>
              </a:spcAft>
              <a:buSzPts val="1100"/>
              <a:buNone/>
            </a:pPr>
            <a:endParaRPr/>
          </a:p>
        </p:txBody>
      </p:sp>
      <p:sp>
        <p:nvSpPr>
          <p:cNvPr id="126" name="Google Shape;126;g18c5774ad77_0_59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vi"/>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8c5774ad77_0_6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g18c5774ad77_0_60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vi"/>
              <a:t>For global knowledge transfer loss, we minimize the distance between the aggregated 2D feature vector and the aggregated 3D feature vector which are forwarded through nonlinear projection layers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vi"/>
              <a:t>For the final loss function, we combine both point-wise knowledge transfer and global knowledge transfer losses</a:t>
            </a:r>
            <a:endParaRPr/>
          </a:p>
          <a:p>
            <a:pPr marL="0" lvl="0" indent="0" algn="l" rtl="0">
              <a:spcBef>
                <a:spcPts val="0"/>
              </a:spcBef>
              <a:spcAft>
                <a:spcPts val="0"/>
              </a:spcAft>
              <a:buSzPts val="1100"/>
              <a:buNone/>
            </a:pPr>
            <a:endParaRPr/>
          </a:p>
        </p:txBody>
      </p:sp>
      <p:sp>
        <p:nvSpPr>
          <p:cNvPr id="137" name="Google Shape;137;g18c5774ad77_0_60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vi"/>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8c5774ad77_0_2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g18c5774ad77_0_29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vi"/>
              <a:t>For Model Net 40, we use Blender with fixed camera parameters to generate multi-views of each object. After that, we produce pixel-point correspondences by projecting sampled points to images based on the camera parameters,,,,</a:t>
            </a:r>
            <a:endParaRPr/>
          </a:p>
          <a:p>
            <a:pPr marL="0" lvl="0" indent="0" algn="l" rtl="0">
              <a:spcBef>
                <a:spcPts val="0"/>
              </a:spcBef>
              <a:spcAft>
                <a:spcPts val="0"/>
              </a:spcAft>
              <a:buClr>
                <a:schemeClr val="dk1"/>
              </a:buClr>
              <a:buSzPts val="1100"/>
              <a:buFont typeface="Arial"/>
              <a:buNone/>
            </a:pPr>
            <a:r>
              <a:rPr lang="vi"/>
              <a:t>For ScanNet, we use two view images when their corresponding point cloud pairs have at least 30% overlapping. To define pixel point pairs, we reconstruct a point cloud from the first depth image in an image pair, then project it to two color images to get pixel-point correspondences.</a:t>
            </a:r>
            <a:endParaRPr/>
          </a:p>
          <a:p>
            <a:pPr marL="0" lvl="0" indent="0" algn="l" rtl="0">
              <a:spcBef>
                <a:spcPts val="0"/>
              </a:spcBef>
              <a:spcAft>
                <a:spcPts val="0"/>
              </a:spcAft>
              <a:buClr>
                <a:schemeClr val="dk1"/>
              </a:buClr>
              <a:buSzPts val="1100"/>
              <a:buFont typeface="Arial"/>
              <a:buNone/>
            </a:pPr>
            <a:r>
              <a:rPr lang="vi"/>
              <a:t>We use res net 50 as a 2d feature extractor. For 3D feature extractors, we use three different backbones that include Point Net, DGCNN, and Sparse Residual U-Net</a:t>
            </a:r>
            <a:endParaRPr/>
          </a:p>
          <a:p>
            <a:pPr marL="0" lvl="0" indent="0" algn="l" rtl="0">
              <a:spcBef>
                <a:spcPts val="0"/>
              </a:spcBef>
              <a:spcAft>
                <a:spcPts val="0"/>
              </a:spcAft>
              <a:buSzPts val="1100"/>
              <a:buNone/>
            </a:pPr>
            <a:endParaRPr/>
          </a:p>
        </p:txBody>
      </p:sp>
      <p:sp>
        <p:nvSpPr>
          <p:cNvPr id="153" name="Google Shape;153;g18c5774ad77_0_29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vi"/>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8c5774ad77_0_4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g18c5774ad77_0_48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vi"/>
              <a:t>For the classification task, it can be seen that our proposed methods outperform other initialization methods on ModelNet40 and ScanObjectNN datasets with different backbones like PointNet, and DGCNN.</a:t>
            </a:r>
            <a:endParaRPr/>
          </a:p>
        </p:txBody>
      </p:sp>
      <p:sp>
        <p:nvSpPr>
          <p:cNvPr id="160" name="Google Shape;160;g18c5774ad77_0_48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vi"/>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vi"/>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vi"/>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vi"/>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ayout w/ Grid">
  <p:cSld name="Layout w/ Grid">
    <p:spTree>
      <p:nvGrpSpPr>
        <p:cNvPr id="1" name="Shape 50"/>
        <p:cNvGrpSpPr/>
        <p:nvPr/>
      </p:nvGrpSpPr>
      <p:grpSpPr>
        <a:xfrm>
          <a:off x="0" y="0"/>
          <a:ext cx="0" cy="0"/>
          <a:chOff x="0" y="0"/>
          <a:chExt cx="0" cy="0"/>
        </a:xfrm>
      </p:grpSpPr>
      <p:sp>
        <p:nvSpPr>
          <p:cNvPr id="51" name="Google Shape;51;p13"/>
          <p:cNvSpPr txBox="1"/>
          <p:nvPr/>
        </p:nvSpPr>
        <p:spPr>
          <a:xfrm>
            <a:off x="7560724" y="219006"/>
            <a:ext cx="1359300" cy="2769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vi" sz="600" b="1" i="0" u="none" strike="noStrike" cap="none">
                <a:solidFill>
                  <a:schemeClr val="dk1"/>
                </a:solidFill>
                <a:latin typeface="Arial"/>
                <a:ea typeface="Arial"/>
                <a:cs typeface="Arial"/>
                <a:sym typeface="Arial"/>
              </a:rPr>
              <a:t>VinAI</a:t>
            </a:r>
            <a:endParaRPr sz="600" b="1" i="0" u="none" strike="noStrike" cap="none">
              <a:solidFill>
                <a:schemeClr val="dk1"/>
              </a:solidFill>
              <a:latin typeface="Arial"/>
              <a:ea typeface="Arial"/>
              <a:cs typeface="Arial"/>
              <a:sym typeface="Arial"/>
            </a:endParaRPr>
          </a:p>
          <a:p>
            <a:pPr marL="0" marR="0" lvl="0" indent="0" algn="r" rtl="0">
              <a:spcBef>
                <a:spcPts val="0"/>
              </a:spcBef>
              <a:spcAft>
                <a:spcPts val="0"/>
              </a:spcAft>
              <a:buNone/>
            </a:pPr>
            <a:r>
              <a:rPr lang="vi" sz="600" b="0" i="0" u="none" strike="noStrike" cap="none">
                <a:solidFill>
                  <a:srgbClr val="7F7F7F"/>
                </a:solidFill>
                <a:latin typeface="Arial"/>
                <a:ea typeface="Arial"/>
                <a:cs typeface="Arial"/>
                <a:sym typeface="Arial"/>
              </a:rPr>
              <a:t>Corporate Presentation</a:t>
            </a:r>
            <a:endParaRPr/>
          </a:p>
        </p:txBody>
      </p:sp>
      <p:sp>
        <p:nvSpPr>
          <p:cNvPr id="52" name="Google Shape;52;p13"/>
          <p:cNvSpPr txBox="1"/>
          <p:nvPr/>
        </p:nvSpPr>
        <p:spPr>
          <a:xfrm>
            <a:off x="8759689" y="219333"/>
            <a:ext cx="320700" cy="1848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vi" sz="600" b="0" i="0" u="none" strike="noStrike" cap="none">
                <a:solidFill>
                  <a:srgbClr val="000000"/>
                </a:solidFill>
                <a:latin typeface="Arial"/>
                <a:ea typeface="Arial"/>
                <a:cs typeface="Arial"/>
                <a:sym typeface="Arial"/>
              </a:rPr>
              <a:t>‹#›</a:t>
            </a:fld>
            <a:endParaRPr sz="600" b="0" i="0" u="none" strike="noStrike" cap="none">
              <a:solidFill>
                <a:srgbClr val="000000"/>
              </a:solidFill>
              <a:latin typeface="Arial"/>
              <a:ea typeface="Arial"/>
              <a:cs typeface="Arial"/>
              <a:sym typeface="Arial"/>
            </a:endParaRPr>
          </a:p>
        </p:txBody>
      </p:sp>
      <p:sp>
        <p:nvSpPr>
          <p:cNvPr id="53" name="Google Shape;53;p13"/>
          <p:cNvSpPr txBox="1">
            <a:spLocks noGrp="1"/>
          </p:cNvSpPr>
          <p:nvPr>
            <p:ph type="body" idx="1"/>
          </p:nvPr>
        </p:nvSpPr>
        <p:spPr>
          <a:xfrm>
            <a:off x="190777" y="201584"/>
            <a:ext cx="7812900" cy="3792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l" rtl="0">
              <a:spcBef>
                <a:spcPts val="12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L="1371600" marR="0" lvl="2" indent="-228600" algn="l" rtl="0">
              <a:spcBef>
                <a:spcPts val="12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228600" algn="l" rtl="0">
              <a:spcBef>
                <a:spcPts val="12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L="2286000" marR="0" lvl="4" indent="-228600" algn="l" rtl="0">
              <a:spcBef>
                <a:spcPts val="12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L="2743200" marR="0" lvl="5" indent="-355600" algn="l" rtl="0">
              <a:spcBef>
                <a:spcPts val="12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12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12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1200"/>
              </a:spcBef>
              <a:spcAft>
                <a:spcPts val="120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4" name="Google Shape;54;p13"/>
          <p:cNvSpPr txBox="1">
            <a:spLocks noGrp="1"/>
          </p:cNvSpPr>
          <p:nvPr>
            <p:ph type="body" idx="2"/>
          </p:nvPr>
        </p:nvSpPr>
        <p:spPr>
          <a:xfrm>
            <a:off x="6937349" y="4794923"/>
            <a:ext cx="2142900" cy="184800"/>
          </a:xfrm>
          <a:prstGeom prst="rect">
            <a:avLst/>
          </a:prstGeom>
          <a:noFill/>
          <a:ln>
            <a:noFill/>
          </a:ln>
        </p:spPr>
        <p:txBody>
          <a:bodyPr spcFirstLastPara="1" wrap="square" lIns="91425" tIns="45700" rIns="91425" bIns="45700" anchor="t" anchorCtr="0">
            <a:normAutofit/>
          </a:bodyPr>
          <a:lstStyle>
            <a:lvl1pPr marL="457200" marR="0" lvl="0" indent="-228600" algn="r" rtl="0">
              <a:spcBef>
                <a:spcPts val="120"/>
              </a:spcBef>
              <a:spcAft>
                <a:spcPts val="0"/>
              </a:spcAft>
              <a:buClr>
                <a:srgbClr val="7F7F7F"/>
              </a:buClr>
              <a:buSzPts val="600"/>
              <a:buFont typeface="Arial"/>
              <a:buNone/>
              <a:defRPr sz="600" b="0" i="0" u="none" strike="noStrike" cap="none">
                <a:solidFill>
                  <a:srgbClr val="7F7F7F"/>
                </a:solidFill>
                <a:latin typeface="Arial"/>
                <a:ea typeface="Arial"/>
                <a:cs typeface="Arial"/>
                <a:sym typeface="Arial"/>
              </a:defRPr>
            </a:lvl1pPr>
            <a:lvl2pPr marL="914400" marR="0" lvl="1" indent="-266700" algn="l" rtl="0">
              <a:spcBef>
                <a:spcPts val="1200"/>
              </a:spcBef>
              <a:spcAft>
                <a:spcPts val="0"/>
              </a:spcAft>
              <a:buClr>
                <a:schemeClr val="dk1"/>
              </a:buClr>
              <a:buSzPts val="600"/>
              <a:buFont typeface="Arial"/>
              <a:buChar char="–"/>
              <a:defRPr sz="600" b="0" i="0" u="none" strike="noStrike" cap="none">
                <a:solidFill>
                  <a:schemeClr val="dk1"/>
                </a:solidFill>
                <a:latin typeface="Arial"/>
                <a:ea typeface="Arial"/>
                <a:cs typeface="Arial"/>
                <a:sym typeface="Arial"/>
              </a:defRPr>
            </a:lvl2pPr>
            <a:lvl3pPr marL="1371600" marR="0" lvl="2" indent="-266700" algn="l" rtl="0">
              <a:spcBef>
                <a:spcPts val="1200"/>
              </a:spcBef>
              <a:spcAft>
                <a:spcPts val="0"/>
              </a:spcAft>
              <a:buClr>
                <a:schemeClr val="dk1"/>
              </a:buClr>
              <a:buSzPts val="600"/>
              <a:buFont typeface="Arial"/>
              <a:buChar char="•"/>
              <a:defRPr sz="600" b="0" i="0" u="none" strike="noStrike" cap="none">
                <a:solidFill>
                  <a:schemeClr val="dk1"/>
                </a:solidFill>
                <a:latin typeface="Arial"/>
                <a:ea typeface="Arial"/>
                <a:cs typeface="Arial"/>
                <a:sym typeface="Arial"/>
              </a:defRPr>
            </a:lvl3pPr>
            <a:lvl4pPr marL="1828800" marR="0" lvl="3" indent="-266700" algn="l" rtl="0">
              <a:spcBef>
                <a:spcPts val="1200"/>
              </a:spcBef>
              <a:spcAft>
                <a:spcPts val="0"/>
              </a:spcAft>
              <a:buClr>
                <a:schemeClr val="dk1"/>
              </a:buClr>
              <a:buSzPts val="600"/>
              <a:buFont typeface="Arial"/>
              <a:buChar char="–"/>
              <a:defRPr sz="600" b="0" i="0" u="none" strike="noStrike" cap="none">
                <a:solidFill>
                  <a:schemeClr val="dk1"/>
                </a:solidFill>
                <a:latin typeface="Arial"/>
                <a:ea typeface="Arial"/>
                <a:cs typeface="Arial"/>
                <a:sym typeface="Arial"/>
              </a:defRPr>
            </a:lvl4pPr>
            <a:lvl5pPr marL="2286000" marR="0" lvl="4" indent="-266700" algn="l" rtl="0">
              <a:spcBef>
                <a:spcPts val="1200"/>
              </a:spcBef>
              <a:spcAft>
                <a:spcPts val="0"/>
              </a:spcAft>
              <a:buClr>
                <a:schemeClr val="dk1"/>
              </a:buClr>
              <a:buSzPts val="600"/>
              <a:buFont typeface="Arial"/>
              <a:buChar char="»"/>
              <a:defRPr sz="600" b="0" i="0" u="none" strike="noStrike" cap="none">
                <a:solidFill>
                  <a:schemeClr val="dk1"/>
                </a:solidFill>
                <a:latin typeface="Arial"/>
                <a:ea typeface="Arial"/>
                <a:cs typeface="Arial"/>
                <a:sym typeface="Arial"/>
              </a:defRPr>
            </a:lvl5pPr>
            <a:lvl6pPr marL="2743200" marR="0" lvl="5" indent="-355600" algn="l" rtl="0">
              <a:spcBef>
                <a:spcPts val="12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12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12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1200"/>
              </a:spcBef>
              <a:spcAft>
                <a:spcPts val="120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55" name="Google Shape;55;p13"/>
          <p:cNvPicPr preferRelativeResize="0"/>
          <p:nvPr/>
        </p:nvPicPr>
        <p:blipFill rotWithShape="1">
          <a:blip r:embed="rId2">
            <a:alphaModFix/>
          </a:blip>
          <a:srcRect/>
          <a:stretch/>
        </p:blipFill>
        <p:spPr>
          <a:xfrm>
            <a:off x="289018" y="4783908"/>
            <a:ext cx="580040" cy="196657"/>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9">
          <p15:clr>
            <a:srgbClr val="FBAE40"/>
          </p15:clr>
        </p15:guide>
        <p15:guide id="2" pos="5579">
          <p15:clr>
            <a:srgbClr val="FBAE40"/>
          </p15:clr>
        </p15:guide>
        <p15:guide id="3" pos="18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vi"/>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vi"/>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vi"/>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vi"/>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vi"/>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vi"/>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vi"/>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vi"/>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vi"/>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33.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36.pn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p:nvPr/>
        </p:nvSpPr>
        <p:spPr>
          <a:xfrm>
            <a:off x="311708" y="454400"/>
            <a:ext cx="8520600" cy="2052600"/>
          </a:xfrm>
          <a:prstGeom prst="rect">
            <a:avLst/>
          </a:prstGeom>
          <a:noFill/>
          <a:ln>
            <a:noFill/>
          </a:ln>
        </p:spPr>
        <p:txBody>
          <a:bodyPr spcFirstLastPara="1" wrap="square" lIns="91425" tIns="91425" rIns="91425" bIns="91425" anchor="b" anchorCtr="0">
            <a:normAutofit/>
          </a:bodyPr>
          <a:lstStyle/>
          <a:p>
            <a:pPr marL="0" lvl="0" indent="0" algn="ctr" rtl="0">
              <a:spcBef>
                <a:spcPts val="0"/>
              </a:spcBef>
              <a:spcAft>
                <a:spcPts val="0"/>
              </a:spcAft>
              <a:buNone/>
            </a:pPr>
            <a:r>
              <a:rPr lang="vi" sz="2866" b="1" dirty="0">
                <a:solidFill>
                  <a:srgbClr val="B45F06"/>
                </a:solidFill>
                <a:latin typeface="Times New Roman"/>
                <a:ea typeface="Times New Roman"/>
                <a:cs typeface="Times New Roman"/>
                <a:sym typeface="Times New Roman"/>
              </a:rPr>
              <a:t>Self-supervised Learning with Multi-View Rendering for 3D Point Cloud Analysis</a:t>
            </a:r>
            <a:endParaRPr sz="100" b="1" dirty="0">
              <a:solidFill>
                <a:srgbClr val="B45F06"/>
              </a:solidFill>
              <a:highlight>
                <a:srgbClr val="FFFFFF"/>
              </a:highlight>
            </a:endParaRPr>
          </a:p>
          <a:p>
            <a:pPr marL="0" lvl="0" indent="0" algn="ctr" rtl="0">
              <a:spcBef>
                <a:spcPts val="0"/>
              </a:spcBef>
              <a:spcAft>
                <a:spcPts val="0"/>
              </a:spcAft>
              <a:buNone/>
            </a:pPr>
            <a:endParaRPr sz="5200" b="1" dirty="0">
              <a:solidFill>
                <a:srgbClr val="1155CC"/>
              </a:solidFill>
              <a:latin typeface="Times New Roman"/>
              <a:ea typeface="Times New Roman"/>
              <a:cs typeface="Times New Roman"/>
              <a:sym typeface="Times New Roman"/>
            </a:endParaRPr>
          </a:p>
        </p:txBody>
      </p:sp>
      <p:sp>
        <p:nvSpPr>
          <p:cNvPr id="61" name="Google Shape;61;p14"/>
          <p:cNvSpPr txBox="1"/>
          <p:nvPr/>
        </p:nvSpPr>
        <p:spPr>
          <a:xfrm>
            <a:off x="311700" y="1795700"/>
            <a:ext cx="8520600" cy="711300"/>
          </a:xfrm>
          <a:prstGeom prst="rect">
            <a:avLst/>
          </a:prstGeom>
          <a:noFill/>
          <a:ln>
            <a:noFill/>
          </a:ln>
        </p:spPr>
        <p:txBody>
          <a:bodyPr spcFirstLastPara="1" wrap="square" lIns="91425" tIns="91425" rIns="91425" bIns="91425" anchor="t" anchorCtr="0">
            <a:normAutofit/>
          </a:bodyPr>
          <a:lstStyle/>
          <a:p>
            <a:pPr marL="0" lvl="0" indent="0" algn="ctr" rtl="0">
              <a:spcBef>
                <a:spcPts val="0"/>
              </a:spcBef>
              <a:spcAft>
                <a:spcPts val="0"/>
              </a:spcAft>
              <a:buNone/>
            </a:pPr>
            <a:r>
              <a:rPr lang="vi" sz="2090" b="1">
                <a:solidFill>
                  <a:srgbClr val="595959"/>
                </a:solidFill>
                <a:latin typeface="Times New Roman"/>
                <a:ea typeface="Times New Roman"/>
                <a:cs typeface="Times New Roman"/>
                <a:sym typeface="Times New Roman"/>
              </a:rPr>
              <a:t>Bach Tran</a:t>
            </a:r>
            <a:r>
              <a:rPr lang="vi" sz="2090" b="1" baseline="30000">
                <a:solidFill>
                  <a:srgbClr val="595959"/>
                </a:solidFill>
                <a:latin typeface="Times New Roman"/>
                <a:ea typeface="Times New Roman"/>
                <a:cs typeface="Times New Roman"/>
                <a:sym typeface="Times New Roman"/>
              </a:rPr>
              <a:t>1</a:t>
            </a:r>
            <a:r>
              <a:rPr lang="vi" sz="2090">
                <a:solidFill>
                  <a:srgbClr val="595959"/>
                </a:solidFill>
                <a:latin typeface="Times New Roman"/>
                <a:ea typeface="Times New Roman"/>
                <a:cs typeface="Times New Roman"/>
                <a:sym typeface="Times New Roman"/>
              </a:rPr>
              <a:t>, Binh-Son Hua</a:t>
            </a:r>
            <a:r>
              <a:rPr lang="vi" sz="2090" baseline="30000">
                <a:solidFill>
                  <a:srgbClr val="595959"/>
                </a:solidFill>
                <a:latin typeface="Times New Roman"/>
                <a:ea typeface="Times New Roman"/>
                <a:cs typeface="Times New Roman"/>
                <a:sym typeface="Times New Roman"/>
              </a:rPr>
              <a:t>1</a:t>
            </a:r>
            <a:r>
              <a:rPr lang="vi" sz="2090">
                <a:solidFill>
                  <a:srgbClr val="595959"/>
                </a:solidFill>
                <a:latin typeface="Times New Roman"/>
                <a:ea typeface="Times New Roman"/>
                <a:cs typeface="Times New Roman"/>
                <a:sym typeface="Times New Roman"/>
              </a:rPr>
              <a:t>, Anh Tuan Tran</a:t>
            </a:r>
            <a:r>
              <a:rPr lang="vi" sz="2090" baseline="30000">
                <a:solidFill>
                  <a:srgbClr val="595959"/>
                </a:solidFill>
                <a:latin typeface="Times New Roman"/>
                <a:ea typeface="Times New Roman"/>
                <a:cs typeface="Times New Roman"/>
                <a:sym typeface="Times New Roman"/>
              </a:rPr>
              <a:t>1</a:t>
            </a:r>
            <a:r>
              <a:rPr lang="vi" sz="2090">
                <a:solidFill>
                  <a:srgbClr val="595959"/>
                </a:solidFill>
                <a:latin typeface="Times New Roman"/>
                <a:ea typeface="Times New Roman"/>
                <a:cs typeface="Times New Roman"/>
                <a:sym typeface="Times New Roman"/>
              </a:rPr>
              <a:t>, Minh Hoai</a:t>
            </a:r>
            <a:r>
              <a:rPr lang="vi" sz="2090" baseline="30000">
                <a:solidFill>
                  <a:srgbClr val="595959"/>
                </a:solidFill>
                <a:latin typeface="Times New Roman"/>
                <a:ea typeface="Times New Roman"/>
                <a:cs typeface="Times New Roman"/>
                <a:sym typeface="Times New Roman"/>
              </a:rPr>
              <a:t>1,2</a:t>
            </a:r>
            <a:endParaRPr sz="2090" baseline="30000">
              <a:solidFill>
                <a:srgbClr val="595959"/>
              </a:solidFill>
              <a:latin typeface="Times New Roman"/>
              <a:ea typeface="Times New Roman"/>
              <a:cs typeface="Times New Roman"/>
              <a:sym typeface="Times New Roman"/>
            </a:endParaRPr>
          </a:p>
        </p:txBody>
      </p:sp>
      <p:sp>
        <p:nvSpPr>
          <p:cNvPr id="62" name="Google Shape;62;p14"/>
          <p:cNvSpPr txBox="1"/>
          <p:nvPr/>
        </p:nvSpPr>
        <p:spPr>
          <a:xfrm>
            <a:off x="426875" y="2387375"/>
            <a:ext cx="8520600" cy="711300"/>
          </a:xfrm>
          <a:prstGeom prst="rect">
            <a:avLst/>
          </a:prstGeom>
          <a:noFill/>
          <a:ln>
            <a:noFill/>
          </a:ln>
        </p:spPr>
        <p:txBody>
          <a:bodyPr spcFirstLastPara="1" wrap="square" lIns="91425" tIns="91425" rIns="91425" bIns="91425" anchor="t" anchorCtr="0">
            <a:normAutofit/>
          </a:bodyPr>
          <a:lstStyle/>
          <a:p>
            <a:pPr marL="0" lvl="0" indent="0" algn="ctr" rtl="0">
              <a:spcBef>
                <a:spcPts val="0"/>
              </a:spcBef>
              <a:spcAft>
                <a:spcPts val="0"/>
              </a:spcAft>
              <a:buNone/>
            </a:pPr>
            <a:r>
              <a:rPr lang="vi" sz="1590" baseline="30000">
                <a:solidFill>
                  <a:srgbClr val="1155CC"/>
                </a:solidFill>
                <a:latin typeface="Times New Roman"/>
                <a:ea typeface="Times New Roman"/>
                <a:cs typeface="Times New Roman"/>
                <a:sym typeface="Times New Roman"/>
              </a:rPr>
              <a:t>1</a:t>
            </a:r>
            <a:r>
              <a:rPr lang="vi" sz="1590">
                <a:solidFill>
                  <a:srgbClr val="1155CC"/>
                </a:solidFill>
                <a:latin typeface="Times New Roman"/>
                <a:ea typeface="Times New Roman"/>
                <a:cs typeface="Times New Roman"/>
                <a:sym typeface="Times New Roman"/>
              </a:rPr>
              <a:t>VinAI Research, </a:t>
            </a:r>
            <a:r>
              <a:rPr lang="vi" sz="1590" baseline="30000">
                <a:solidFill>
                  <a:srgbClr val="A61C00"/>
                </a:solidFill>
                <a:latin typeface="Times New Roman"/>
                <a:ea typeface="Times New Roman"/>
                <a:cs typeface="Times New Roman"/>
                <a:sym typeface="Times New Roman"/>
              </a:rPr>
              <a:t>2</a:t>
            </a:r>
            <a:r>
              <a:rPr lang="vi" sz="1590">
                <a:solidFill>
                  <a:srgbClr val="A61C00"/>
                </a:solidFill>
                <a:latin typeface="Times New Roman"/>
                <a:ea typeface="Times New Roman"/>
                <a:cs typeface="Times New Roman"/>
                <a:sym typeface="Times New Roman"/>
              </a:rPr>
              <a:t>Stony Brook University</a:t>
            </a:r>
            <a:endParaRPr sz="1590">
              <a:solidFill>
                <a:srgbClr val="A61C00"/>
              </a:solidFill>
              <a:latin typeface="Times New Roman"/>
              <a:ea typeface="Times New Roman"/>
              <a:cs typeface="Times New Roman"/>
              <a:sym typeface="Times New Roman"/>
            </a:endParaRPr>
          </a:p>
        </p:txBody>
      </p:sp>
      <p:pic>
        <p:nvPicPr>
          <p:cNvPr id="63" name="Google Shape;63;p14"/>
          <p:cNvPicPr preferRelativeResize="0"/>
          <p:nvPr/>
        </p:nvPicPr>
        <p:blipFill>
          <a:blip r:embed="rId3">
            <a:alphaModFix/>
          </a:blip>
          <a:stretch>
            <a:fillRect/>
          </a:stretch>
        </p:blipFill>
        <p:spPr>
          <a:xfrm>
            <a:off x="1728400" y="3167825"/>
            <a:ext cx="2843600" cy="963925"/>
          </a:xfrm>
          <a:prstGeom prst="rect">
            <a:avLst/>
          </a:prstGeom>
          <a:noFill/>
          <a:ln>
            <a:noFill/>
          </a:ln>
        </p:spPr>
      </p:pic>
      <p:pic>
        <p:nvPicPr>
          <p:cNvPr id="64" name="Google Shape;64;p14" descr="Logo, company name&#10;&#10;Description automatically generated"/>
          <p:cNvPicPr preferRelativeResize="0"/>
          <p:nvPr/>
        </p:nvPicPr>
        <p:blipFill rotWithShape="1">
          <a:blip r:embed="rId4">
            <a:alphaModFix/>
          </a:blip>
          <a:srcRect/>
          <a:stretch/>
        </p:blipFill>
        <p:spPr>
          <a:xfrm>
            <a:off x="5454798" y="2909425"/>
            <a:ext cx="1957674" cy="161507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3"/>
          <p:cNvSpPr txBox="1"/>
          <p:nvPr/>
        </p:nvSpPr>
        <p:spPr>
          <a:xfrm>
            <a:off x="311700" y="445025"/>
            <a:ext cx="8520600" cy="5727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vi" sz="3200"/>
              <a:t>Experiments</a:t>
            </a:r>
            <a:endParaRPr sz="3200"/>
          </a:p>
        </p:txBody>
      </p:sp>
      <p:sp>
        <p:nvSpPr>
          <p:cNvPr id="172" name="Google Shape;172;p23"/>
          <p:cNvSpPr/>
          <p:nvPr/>
        </p:nvSpPr>
        <p:spPr>
          <a:xfrm>
            <a:off x="2436600" y="1134738"/>
            <a:ext cx="4270800" cy="324300"/>
          </a:xfrm>
          <a:prstGeom prst="roundRect">
            <a:avLst>
              <a:gd name="adj" fmla="val 5349"/>
            </a:avLst>
          </a:prstGeom>
          <a:solidFill>
            <a:srgbClr val="FFFFFF"/>
          </a:solidFill>
          <a:ln>
            <a:noFill/>
          </a:ln>
          <a:effectLst>
            <a:outerShdw blurRad="57150" dist="19050" dir="5400000" algn="bl" rotWithShape="0">
              <a:srgbClr val="000000">
                <a:alpha val="2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vi" sz="1600">
                <a:solidFill>
                  <a:schemeClr val="dk1"/>
                </a:solidFill>
                <a:latin typeface="Times New Roman"/>
                <a:ea typeface="Times New Roman"/>
                <a:cs typeface="Times New Roman"/>
                <a:sym typeface="Times New Roman"/>
              </a:rPr>
              <a:t>Semantic segmentation task</a:t>
            </a:r>
            <a:endParaRPr sz="1600">
              <a:latin typeface="Times New Roman"/>
              <a:ea typeface="Times New Roman"/>
              <a:cs typeface="Times New Roman"/>
              <a:sym typeface="Times New Roman"/>
            </a:endParaRPr>
          </a:p>
        </p:txBody>
      </p:sp>
      <p:pic>
        <p:nvPicPr>
          <p:cNvPr id="173" name="Google Shape;173;p23"/>
          <p:cNvPicPr preferRelativeResize="0"/>
          <p:nvPr/>
        </p:nvPicPr>
        <p:blipFill>
          <a:blip r:embed="rId3">
            <a:alphaModFix/>
          </a:blip>
          <a:stretch>
            <a:fillRect/>
          </a:stretch>
        </p:blipFill>
        <p:spPr>
          <a:xfrm>
            <a:off x="1951050" y="1616120"/>
            <a:ext cx="5241899" cy="998175"/>
          </a:xfrm>
          <a:prstGeom prst="rect">
            <a:avLst/>
          </a:prstGeom>
          <a:noFill/>
          <a:ln>
            <a:noFill/>
          </a:ln>
        </p:spPr>
      </p:pic>
      <p:pic>
        <p:nvPicPr>
          <p:cNvPr id="174" name="Google Shape;174;p23"/>
          <p:cNvPicPr preferRelativeResize="0"/>
          <p:nvPr/>
        </p:nvPicPr>
        <p:blipFill>
          <a:blip r:embed="rId4">
            <a:alphaModFix/>
          </a:blip>
          <a:stretch>
            <a:fillRect/>
          </a:stretch>
        </p:blipFill>
        <p:spPr>
          <a:xfrm>
            <a:off x="235475" y="3320073"/>
            <a:ext cx="2661925" cy="1273100"/>
          </a:xfrm>
          <a:prstGeom prst="rect">
            <a:avLst/>
          </a:prstGeom>
          <a:noFill/>
          <a:ln>
            <a:noFill/>
          </a:ln>
        </p:spPr>
      </p:pic>
      <p:sp>
        <p:nvSpPr>
          <p:cNvPr id="175" name="Google Shape;175;p23"/>
          <p:cNvSpPr/>
          <p:nvPr/>
        </p:nvSpPr>
        <p:spPr>
          <a:xfrm>
            <a:off x="348888" y="2851800"/>
            <a:ext cx="2435100" cy="407700"/>
          </a:xfrm>
          <a:prstGeom prst="roundRect">
            <a:avLst>
              <a:gd name="adj" fmla="val 5349"/>
            </a:avLst>
          </a:prstGeom>
          <a:solidFill>
            <a:srgbClr val="FFFFFF"/>
          </a:solidFill>
          <a:ln>
            <a:noFill/>
          </a:ln>
          <a:effectLst>
            <a:outerShdw blurRad="57150" dist="19050" dir="5400000" algn="bl" rotWithShape="0">
              <a:srgbClr val="000000">
                <a:alpha val="2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vi" sz="1600">
                <a:solidFill>
                  <a:schemeClr val="dk1"/>
                </a:solidFill>
                <a:latin typeface="Times New Roman"/>
                <a:ea typeface="Times New Roman"/>
                <a:cs typeface="Times New Roman"/>
                <a:sym typeface="Times New Roman"/>
              </a:rPr>
              <a:t>SVM classification on ModelNet40</a:t>
            </a:r>
            <a:endParaRPr sz="1600">
              <a:latin typeface="Times New Roman"/>
              <a:ea typeface="Times New Roman"/>
              <a:cs typeface="Times New Roman"/>
              <a:sym typeface="Times New Roman"/>
            </a:endParaRPr>
          </a:p>
        </p:txBody>
      </p:sp>
      <p:pic>
        <p:nvPicPr>
          <p:cNvPr id="176" name="Google Shape;176;p23"/>
          <p:cNvPicPr preferRelativeResize="0"/>
          <p:nvPr/>
        </p:nvPicPr>
        <p:blipFill>
          <a:blip r:embed="rId5">
            <a:alphaModFix/>
          </a:blip>
          <a:stretch>
            <a:fillRect/>
          </a:stretch>
        </p:blipFill>
        <p:spPr>
          <a:xfrm>
            <a:off x="3518400" y="3353488"/>
            <a:ext cx="5241900" cy="1206278"/>
          </a:xfrm>
          <a:prstGeom prst="rect">
            <a:avLst/>
          </a:prstGeom>
          <a:noFill/>
          <a:ln>
            <a:noFill/>
          </a:ln>
        </p:spPr>
      </p:pic>
      <p:sp>
        <p:nvSpPr>
          <p:cNvPr id="177" name="Google Shape;177;p23"/>
          <p:cNvSpPr/>
          <p:nvPr/>
        </p:nvSpPr>
        <p:spPr>
          <a:xfrm>
            <a:off x="4003950" y="2935188"/>
            <a:ext cx="4270800" cy="324300"/>
          </a:xfrm>
          <a:prstGeom prst="roundRect">
            <a:avLst>
              <a:gd name="adj" fmla="val 5349"/>
            </a:avLst>
          </a:prstGeom>
          <a:solidFill>
            <a:srgbClr val="FFFFFF"/>
          </a:solidFill>
          <a:ln>
            <a:noFill/>
          </a:ln>
          <a:effectLst>
            <a:outerShdw blurRad="57150" dist="19050" dir="5400000" algn="bl" rotWithShape="0">
              <a:srgbClr val="000000">
                <a:alpha val="2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vi" sz="1600">
                <a:solidFill>
                  <a:schemeClr val="dk1"/>
                </a:solidFill>
                <a:latin typeface="Times New Roman"/>
                <a:ea typeface="Times New Roman"/>
                <a:cs typeface="Times New Roman"/>
                <a:sym typeface="Times New Roman"/>
              </a:rPr>
              <a:t>SVM classification</a:t>
            </a:r>
            <a:endParaRPr sz="1600">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4"/>
          <p:cNvSpPr txBox="1"/>
          <p:nvPr/>
        </p:nvSpPr>
        <p:spPr>
          <a:xfrm>
            <a:off x="311700" y="445025"/>
            <a:ext cx="8520600" cy="5727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vi" sz="3200"/>
              <a:t>Experiments</a:t>
            </a:r>
            <a:endParaRPr sz="3200"/>
          </a:p>
        </p:txBody>
      </p:sp>
      <p:sp>
        <p:nvSpPr>
          <p:cNvPr id="184" name="Google Shape;184;p24"/>
          <p:cNvSpPr/>
          <p:nvPr/>
        </p:nvSpPr>
        <p:spPr>
          <a:xfrm>
            <a:off x="5812475" y="2846300"/>
            <a:ext cx="1746000" cy="324300"/>
          </a:xfrm>
          <a:prstGeom prst="roundRect">
            <a:avLst>
              <a:gd name="adj" fmla="val 5349"/>
            </a:avLst>
          </a:prstGeom>
          <a:solidFill>
            <a:srgbClr val="FFFFFF"/>
          </a:solidFill>
          <a:ln>
            <a:noFill/>
          </a:ln>
          <a:effectLst>
            <a:outerShdw blurRad="57150" dist="19050" dir="5400000" algn="bl" rotWithShape="0">
              <a:srgbClr val="000000">
                <a:alpha val="2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vi" sz="1600">
                <a:solidFill>
                  <a:schemeClr val="dk1"/>
                </a:solidFill>
                <a:latin typeface="Times New Roman"/>
                <a:ea typeface="Times New Roman"/>
                <a:cs typeface="Times New Roman"/>
                <a:sym typeface="Times New Roman"/>
              </a:rPr>
              <a:t>Type of image</a:t>
            </a:r>
            <a:endParaRPr sz="1600">
              <a:latin typeface="Times New Roman"/>
              <a:ea typeface="Times New Roman"/>
              <a:cs typeface="Times New Roman"/>
              <a:sym typeface="Times New Roman"/>
            </a:endParaRPr>
          </a:p>
        </p:txBody>
      </p:sp>
      <p:sp>
        <p:nvSpPr>
          <p:cNvPr id="185" name="Google Shape;185;p24"/>
          <p:cNvSpPr/>
          <p:nvPr/>
        </p:nvSpPr>
        <p:spPr>
          <a:xfrm>
            <a:off x="1432738" y="1513988"/>
            <a:ext cx="2435100" cy="407700"/>
          </a:xfrm>
          <a:prstGeom prst="roundRect">
            <a:avLst>
              <a:gd name="adj" fmla="val 5349"/>
            </a:avLst>
          </a:prstGeom>
          <a:solidFill>
            <a:srgbClr val="FFFFFF"/>
          </a:solidFill>
          <a:ln>
            <a:noFill/>
          </a:ln>
          <a:effectLst>
            <a:outerShdw blurRad="57150" dist="19050" dir="5400000" algn="bl" rotWithShape="0">
              <a:srgbClr val="000000">
                <a:alpha val="2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vi" sz="1600">
                <a:solidFill>
                  <a:schemeClr val="dk1"/>
                </a:solidFill>
                <a:latin typeface="Times New Roman"/>
                <a:ea typeface="Times New Roman"/>
                <a:cs typeface="Times New Roman"/>
                <a:sym typeface="Times New Roman"/>
              </a:rPr>
              <a:t>Loss functions</a:t>
            </a:r>
            <a:endParaRPr sz="1600">
              <a:latin typeface="Times New Roman"/>
              <a:ea typeface="Times New Roman"/>
              <a:cs typeface="Times New Roman"/>
              <a:sym typeface="Times New Roman"/>
            </a:endParaRPr>
          </a:p>
        </p:txBody>
      </p:sp>
      <p:sp>
        <p:nvSpPr>
          <p:cNvPr id="186" name="Google Shape;186;p24"/>
          <p:cNvSpPr/>
          <p:nvPr/>
        </p:nvSpPr>
        <p:spPr>
          <a:xfrm>
            <a:off x="585225" y="4136925"/>
            <a:ext cx="1848000" cy="324300"/>
          </a:xfrm>
          <a:prstGeom prst="roundRect">
            <a:avLst>
              <a:gd name="adj" fmla="val 5349"/>
            </a:avLst>
          </a:prstGeom>
          <a:solidFill>
            <a:srgbClr val="FFFFFF"/>
          </a:solidFill>
          <a:ln>
            <a:noFill/>
          </a:ln>
          <a:effectLst>
            <a:outerShdw blurRad="57150" dist="19050" dir="5400000" algn="bl" rotWithShape="0">
              <a:srgbClr val="000000">
                <a:alpha val="2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vi" sz="1600">
                <a:solidFill>
                  <a:schemeClr val="dk1"/>
                </a:solidFill>
                <a:latin typeface="Times New Roman"/>
                <a:ea typeface="Times New Roman"/>
                <a:cs typeface="Times New Roman"/>
                <a:sym typeface="Times New Roman"/>
              </a:rPr>
              <a:t>Number of views</a:t>
            </a:r>
            <a:endParaRPr sz="1600">
              <a:latin typeface="Times New Roman"/>
              <a:ea typeface="Times New Roman"/>
              <a:cs typeface="Times New Roman"/>
              <a:sym typeface="Times New Roman"/>
            </a:endParaRPr>
          </a:p>
        </p:txBody>
      </p:sp>
      <p:pic>
        <p:nvPicPr>
          <p:cNvPr id="187" name="Google Shape;187;p24"/>
          <p:cNvPicPr preferRelativeResize="0"/>
          <p:nvPr/>
        </p:nvPicPr>
        <p:blipFill>
          <a:blip r:embed="rId3">
            <a:alphaModFix/>
          </a:blip>
          <a:stretch>
            <a:fillRect/>
          </a:stretch>
        </p:blipFill>
        <p:spPr>
          <a:xfrm>
            <a:off x="873013" y="2499300"/>
            <a:ext cx="4216825" cy="1018325"/>
          </a:xfrm>
          <a:prstGeom prst="rect">
            <a:avLst/>
          </a:prstGeom>
          <a:noFill/>
          <a:ln>
            <a:noFill/>
          </a:ln>
        </p:spPr>
      </p:pic>
      <p:pic>
        <p:nvPicPr>
          <p:cNvPr id="188" name="Google Shape;188;p24"/>
          <p:cNvPicPr preferRelativeResize="0"/>
          <p:nvPr/>
        </p:nvPicPr>
        <p:blipFill>
          <a:blip r:embed="rId4">
            <a:alphaModFix/>
          </a:blip>
          <a:stretch>
            <a:fillRect/>
          </a:stretch>
        </p:blipFill>
        <p:spPr>
          <a:xfrm>
            <a:off x="2757000" y="3748025"/>
            <a:ext cx="6075300" cy="1102125"/>
          </a:xfrm>
          <a:prstGeom prst="rect">
            <a:avLst/>
          </a:prstGeom>
          <a:noFill/>
          <a:ln>
            <a:noFill/>
          </a:ln>
          <a:effectLst>
            <a:outerShdw blurRad="57150" dist="19050" dir="5400000" algn="bl" rotWithShape="0">
              <a:srgbClr val="000000">
                <a:alpha val="25000"/>
              </a:srgbClr>
            </a:outerShdw>
          </a:effectLst>
        </p:spPr>
      </p:pic>
      <p:pic>
        <p:nvPicPr>
          <p:cNvPr id="189" name="Google Shape;189;p24"/>
          <p:cNvPicPr preferRelativeResize="0"/>
          <p:nvPr/>
        </p:nvPicPr>
        <p:blipFill>
          <a:blip r:embed="rId5">
            <a:alphaModFix/>
          </a:blip>
          <a:stretch>
            <a:fillRect/>
          </a:stretch>
        </p:blipFill>
        <p:spPr>
          <a:xfrm>
            <a:off x="4410062" y="1166783"/>
            <a:ext cx="4362337" cy="11021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5"/>
          <p:cNvSpPr txBox="1"/>
          <p:nvPr/>
        </p:nvSpPr>
        <p:spPr>
          <a:xfrm>
            <a:off x="311700" y="445025"/>
            <a:ext cx="8520600" cy="5727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vi" sz="3200"/>
              <a:t>Experiments</a:t>
            </a:r>
            <a:endParaRPr sz="3200"/>
          </a:p>
        </p:txBody>
      </p:sp>
      <p:pic>
        <p:nvPicPr>
          <p:cNvPr id="196" name="Google Shape;196;p25"/>
          <p:cNvPicPr preferRelativeResize="0"/>
          <p:nvPr/>
        </p:nvPicPr>
        <p:blipFill>
          <a:blip r:embed="rId3">
            <a:alphaModFix/>
          </a:blip>
          <a:stretch>
            <a:fillRect/>
          </a:stretch>
        </p:blipFill>
        <p:spPr>
          <a:xfrm>
            <a:off x="3052738" y="939925"/>
            <a:ext cx="5803925" cy="2094600"/>
          </a:xfrm>
          <a:prstGeom prst="rect">
            <a:avLst/>
          </a:prstGeom>
          <a:noFill/>
          <a:ln>
            <a:noFill/>
          </a:ln>
        </p:spPr>
      </p:pic>
      <p:sp>
        <p:nvSpPr>
          <p:cNvPr id="197" name="Google Shape;197;p25"/>
          <p:cNvSpPr/>
          <p:nvPr/>
        </p:nvSpPr>
        <p:spPr>
          <a:xfrm>
            <a:off x="438150" y="1565875"/>
            <a:ext cx="2250300" cy="535200"/>
          </a:xfrm>
          <a:prstGeom prst="roundRect">
            <a:avLst>
              <a:gd name="adj" fmla="val 5349"/>
            </a:avLst>
          </a:prstGeom>
          <a:solidFill>
            <a:srgbClr val="FFFFFF"/>
          </a:solidFill>
          <a:ln>
            <a:noFill/>
          </a:ln>
          <a:effectLst>
            <a:outerShdw blurRad="57150" dist="19050" dir="5400000" algn="bl" rotWithShape="0">
              <a:srgbClr val="000000">
                <a:alpha val="2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vi" sz="1600">
                <a:solidFill>
                  <a:schemeClr val="dk1"/>
                </a:solidFill>
                <a:latin typeface="Times New Roman"/>
                <a:ea typeface="Times New Roman"/>
                <a:cs typeface="Times New Roman"/>
                <a:sym typeface="Times New Roman"/>
              </a:rPr>
              <a:t>Comparison to PointContrast (PC)</a:t>
            </a:r>
            <a:endParaRPr sz="1600">
              <a:latin typeface="Times New Roman"/>
              <a:ea typeface="Times New Roman"/>
              <a:cs typeface="Times New Roman"/>
              <a:sym typeface="Times New Roman"/>
            </a:endParaRPr>
          </a:p>
        </p:txBody>
      </p:sp>
      <p:pic>
        <p:nvPicPr>
          <p:cNvPr id="198" name="Google Shape;198;p25"/>
          <p:cNvPicPr preferRelativeResize="0"/>
          <p:nvPr/>
        </p:nvPicPr>
        <p:blipFill>
          <a:blip r:embed="rId4">
            <a:alphaModFix/>
          </a:blip>
          <a:stretch>
            <a:fillRect/>
          </a:stretch>
        </p:blipFill>
        <p:spPr>
          <a:xfrm>
            <a:off x="161525" y="3069602"/>
            <a:ext cx="5803925" cy="1281798"/>
          </a:xfrm>
          <a:prstGeom prst="rect">
            <a:avLst/>
          </a:prstGeom>
          <a:noFill/>
          <a:ln>
            <a:noFill/>
          </a:ln>
        </p:spPr>
      </p:pic>
      <p:sp>
        <p:nvSpPr>
          <p:cNvPr id="199" name="Google Shape;199;p25"/>
          <p:cNvSpPr/>
          <p:nvPr/>
        </p:nvSpPr>
        <p:spPr>
          <a:xfrm>
            <a:off x="6434275" y="3559550"/>
            <a:ext cx="2250300" cy="535200"/>
          </a:xfrm>
          <a:prstGeom prst="roundRect">
            <a:avLst>
              <a:gd name="adj" fmla="val 5349"/>
            </a:avLst>
          </a:prstGeom>
          <a:solidFill>
            <a:srgbClr val="FFFFFF"/>
          </a:solidFill>
          <a:ln>
            <a:noFill/>
          </a:ln>
          <a:effectLst>
            <a:outerShdw blurRad="57150" dist="19050" dir="5400000" algn="bl" rotWithShape="0">
              <a:srgbClr val="000000">
                <a:alpha val="2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vi" sz="1600">
                <a:solidFill>
                  <a:schemeClr val="dk1"/>
                </a:solidFill>
                <a:latin typeface="Times New Roman"/>
                <a:ea typeface="Times New Roman"/>
                <a:cs typeface="Times New Roman"/>
                <a:sym typeface="Times New Roman"/>
              </a:rPr>
              <a:t>Comparison to DepthContrast</a:t>
            </a:r>
            <a:endParaRPr sz="1600">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6"/>
          <p:cNvSpPr txBox="1"/>
          <p:nvPr/>
        </p:nvSpPr>
        <p:spPr>
          <a:xfrm>
            <a:off x="311700" y="445025"/>
            <a:ext cx="8520600" cy="5727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vi" sz="3200"/>
              <a:t>Conclusion</a:t>
            </a:r>
            <a:endParaRPr sz="3200"/>
          </a:p>
        </p:txBody>
      </p:sp>
      <p:sp>
        <p:nvSpPr>
          <p:cNvPr id="206" name="Google Shape;206;p26"/>
          <p:cNvSpPr/>
          <p:nvPr/>
        </p:nvSpPr>
        <p:spPr>
          <a:xfrm>
            <a:off x="874050" y="1256001"/>
            <a:ext cx="7395900" cy="572700"/>
          </a:xfrm>
          <a:prstGeom prst="roundRect">
            <a:avLst>
              <a:gd name="adj" fmla="val 16667"/>
            </a:avLst>
          </a:prstGeom>
          <a:solidFill>
            <a:srgbClr val="FFFFFF"/>
          </a:solidFill>
          <a:ln>
            <a:noFill/>
          </a:ln>
          <a:effectLst>
            <a:outerShdw blurRad="57150" dist="19050" dir="5400000" algn="bl" rotWithShape="0">
              <a:srgbClr val="000000">
                <a:alpha val="25000"/>
              </a:srgbClr>
            </a:outerShdw>
          </a:effectLst>
        </p:spPr>
        <p:txBody>
          <a:bodyPr spcFirstLastPara="1" wrap="square" lIns="91425" tIns="91425" rIns="91425" bIns="91425" anchor="ctr" anchorCtr="0">
            <a:noAutofit/>
          </a:bodyPr>
          <a:lstStyle/>
          <a:p>
            <a:pPr marL="457200" lvl="0" indent="-330200" algn="l" rtl="0">
              <a:spcBef>
                <a:spcPts val="0"/>
              </a:spcBef>
              <a:spcAft>
                <a:spcPts val="0"/>
              </a:spcAft>
              <a:buClr>
                <a:srgbClr val="000000"/>
              </a:buClr>
              <a:buSzPts val="1600"/>
              <a:buFont typeface="Times New Roman"/>
              <a:buChar char="❏"/>
            </a:pPr>
            <a:r>
              <a:rPr lang="vi" sz="1600">
                <a:latin typeface="Times New Roman"/>
                <a:ea typeface="Times New Roman"/>
                <a:cs typeface="Times New Roman"/>
                <a:sym typeface="Times New Roman"/>
              </a:rPr>
              <a:t>a pre-training technique built upon multi-view rendering</a:t>
            </a:r>
            <a:endParaRPr sz="1600">
              <a:solidFill>
                <a:srgbClr val="000000"/>
              </a:solidFill>
              <a:latin typeface="Times New Roman"/>
              <a:ea typeface="Times New Roman"/>
              <a:cs typeface="Times New Roman"/>
              <a:sym typeface="Times New Roman"/>
            </a:endParaRPr>
          </a:p>
        </p:txBody>
      </p:sp>
      <p:sp>
        <p:nvSpPr>
          <p:cNvPr id="207" name="Google Shape;207;p26"/>
          <p:cNvSpPr/>
          <p:nvPr/>
        </p:nvSpPr>
        <p:spPr>
          <a:xfrm>
            <a:off x="874050" y="2066976"/>
            <a:ext cx="7395900" cy="572700"/>
          </a:xfrm>
          <a:prstGeom prst="roundRect">
            <a:avLst>
              <a:gd name="adj" fmla="val 16667"/>
            </a:avLst>
          </a:prstGeom>
          <a:solidFill>
            <a:srgbClr val="FFFFFF"/>
          </a:solidFill>
          <a:ln>
            <a:noFill/>
          </a:ln>
          <a:effectLst>
            <a:outerShdw blurRad="57150" dist="19050" dir="5400000" algn="bl" rotWithShape="0">
              <a:srgbClr val="000000">
                <a:alpha val="25000"/>
              </a:srgbClr>
            </a:outerShdw>
          </a:effectLst>
        </p:spPr>
        <p:txBody>
          <a:bodyPr spcFirstLastPara="1" wrap="square" lIns="91425" tIns="91425" rIns="91425" bIns="91425" anchor="ctr" anchorCtr="0">
            <a:noAutofit/>
          </a:bodyPr>
          <a:lstStyle/>
          <a:p>
            <a:pPr marL="457200" lvl="0" indent="-330200" algn="l" rtl="0">
              <a:spcBef>
                <a:spcPts val="0"/>
              </a:spcBef>
              <a:spcAft>
                <a:spcPts val="0"/>
              </a:spcAft>
              <a:buClr>
                <a:srgbClr val="000000"/>
              </a:buClr>
              <a:buSzPts val="1600"/>
              <a:buFont typeface="Times New Roman"/>
              <a:buChar char="❏"/>
            </a:pPr>
            <a:r>
              <a:rPr lang="vi" sz="1600">
                <a:latin typeface="Times New Roman"/>
                <a:ea typeface="Times New Roman"/>
                <a:cs typeface="Times New Roman"/>
                <a:sym typeface="Times New Roman"/>
              </a:rPr>
              <a:t>a local loss function that exploits pixel-point correspondence in the pre-training</a:t>
            </a:r>
            <a:endParaRPr sz="1600">
              <a:solidFill>
                <a:srgbClr val="000000"/>
              </a:solidFill>
              <a:latin typeface="Times New Roman"/>
              <a:ea typeface="Times New Roman"/>
              <a:cs typeface="Times New Roman"/>
              <a:sym typeface="Times New Roman"/>
            </a:endParaRPr>
          </a:p>
        </p:txBody>
      </p:sp>
      <p:sp>
        <p:nvSpPr>
          <p:cNvPr id="208" name="Google Shape;208;p26"/>
          <p:cNvSpPr/>
          <p:nvPr/>
        </p:nvSpPr>
        <p:spPr>
          <a:xfrm>
            <a:off x="874050" y="2928226"/>
            <a:ext cx="7395900" cy="572700"/>
          </a:xfrm>
          <a:prstGeom prst="roundRect">
            <a:avLst>
              <a:gd name="adj" fmla="val 16667"/>
            </a:avLst>
          </a:prstGeom>
          <a:solidFill>
            <a:srgbClr val="FFFFFF"/>
          </a:solidFill>
          <a:ln>
            <a:noFill/>
          </a:ln>
          <a:effectLst>
            <a:outerShdw blurRad="57150" dist="19050" dir="5400000" algn="bl" rotWithShape="0">
              <a:srgbClr val="000000">
                <a:alpha val="25000"/>
              </a:srgbClr>
            </a:outerShdw>
          </a:effectLst>
        </p:spPr>
        <p:txBody>
          <a:bodyPr spcFirstLastPara="1" wrap="square" lIns="91425" tIns="91425" rIns="91425" bIns="91425" anchor="ctr" anchorCtr="0">
            <a:noAutofit/>
          </a:bodyPr>
          <a:lstStyle/>
          <a:p>
            <a:pPr marL="457200" lvl="0" indent="-330200" algn="l" rtl="0">
              <a:spcBef>
                <a:spcPts val="0"/>
              </a:spcBef>
              <a:spcAft>
                <a:spcPts val="0"/>
              </a:spcAft>
              <a:buClr>
                <a:srgbClr val="000000"/>
              </a:buClr>
              <a:buSzPts val="1600"/>
              <a:buFont typeface="Times New Roman"/>
              <a:buChar char="❏"/>
            </a:pPr>
            <a:r>
              <a:rPr lang="vi" sz="1600">
                <a:latin typeface="Times New Roman"/>
                <a:ea typeface="Times New Roman"/>
                <a:cs typeface="Times New Roman"/>
                <a:sym typeface="Times New Roman"/>
              </a:rPr>
              <a:t>a global loss function that performs knowledge distillation from the images to the 3D point clouds</a:t>
            </a:r>
            <a:endParaRPr sz="1600">
              <a:solidFill>
                <a:srgbClr val="000000"/>
              </a:solidFill>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7"/>
          <p:cNvSpPr txBox="1"/>
          <p:nvPr/>
        </p:nvSpPr>
        <p:spPr>
          <a:xfrm>
            <a:off x="311700" y="1152475"/>
            <a:ext cx="8520600" cy="3416400"/>
          </a:xfrm>
          <a:prstGeom prst="rect">
            <a:avLst/>
          </a:prstGeom>
          <a:noFill/>
          <a:ln>
            <a:noFill/>
          </a:ln>
        </p:spPr>
        <p:txBody>
          <a:bodyPr spcFirstLastPara="1" wrap="square" lIns="0" tIns="0" rIns="0" bIns="0" anchor="t" anchorCtr="0">
            <a:normAutofit/>
          </a:bodyPr>
          <a:lstStyle/>
          <a:p>
            <a:pPr marL="0" lvl="0" indent="0" algn="ctr" rtl="0">
              <a:spcBef>
                <a:spcPts val="0"/>
              </a:spcBef>
              <a:spcAft>
                <a:spcPts val="0"/>
              </a:spcAft>
              <a:buNone/>
            </a:pPr>
            <a:endParaRPr sz="3500"/>
          </a:p>
          <a:p>
            <a:pPr marL="914400" lvl="0" indent="457200" algn="l" rtl="0">
              <a:spcBef>
                <a:spcPts val="0"/>
              </a:spcBef>
              <a:spcAft>
                <a:spcPts val="0"/>
              </a:spcAft>
              <a:buNone/>
            </a:pPr>
            <a:r>
              <a:rPr lang="vi" sz="3500"/>
              <a:t> Thank you for your attention!</a:t>
            </a:r>
            <a:endParaRPr sz="3500"/>
          </a:p>
        </p:txBody>
      </p:sp>
      <p:pic>
        <p:nvPicPr>
          <p:cNvPr id="215" name="Google Shape;215;p27"/>
          <p:cNvPicPr preferRelativeResize="0"/>
          <p:nvPr/>
        </p:nvPicPr>
        <p:blipFill>
          <a:blip r:embed="rId3">
            <a:alphaModFix/>
          </a:blip>
          <a:stretch>
            <a:fillRect/>
          </a:stretch>
        </p:blipFill>
        <p:spPr>
          <a:xfrm>
            <a:off x="3916674" y="2395076"/>
            <a:ext cx="1310648" cy="131064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p:nvPr/>
        </p:nvSpPr>
        <p:spPr>
          <a:xfrm>
            <a:off x="311700" y="445025"/>
            <a:ext cx="8520600" cy="5727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vi" sz="3200"/>
              <a:t>Motivation</a:t>
            </a:r>
            <a:endParaRPr sz="3200"/>
          </a:p>
        </p:txBody>
      </p:sp>
      <p:sp>
        <p:nvSpPr>
          <p:cNvPr id="71" name="Google Shape;71;p15"/>
          <p:cNvSpPr txBox="1"/>
          <p:nvPr/>
        </p:nvSpPr>
        <p:spPr>
          <a:xfrm>
            <a:off x="244550" y="1165900"/>
            <a:ext cx="8776500" cy="18681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None/>
            </a:pPr>
            <a:r>
              <a:rPr lang="vi" sz="1800"/>
              <a:t>3D raw data (RGB-D or Mesh) has become more popular and easy to collect </a:t>
            </a:r>
            <a:endParaRPr sz="1800"/>
          </a:p>
          <a:p>
            <a:pPr marL="0" lvl="0" indent="0" algn="l" rtl="0">
              <a:lnSpc>
                <a:spcPct val="150000"/>
              </a:lnSpc>
              <a:spcBef>
                <a:spcPts val="0"/>
              </a:spcBef>
              <a:spcAft>
                <a:spcPts val="0"/>
              </a:spcAft>
              <a:buNone/>
            </a:pPr>
            <a:endParaRPr sz="1800"/>
          </a:p>
          <a:p>
            <a:pPr marL="0" lvl="0" indent="0" algn="l" rtl="0">
              <a:lnSpc>
                <a:spcPct val="150000"/>
              </a:lnSpc>
              <a:spcBef>
                <a:spcPts val="0"/>
              </a:spcBef>
              <a:spcAft>
                <a:spcPts val="0"/>
              </a:spcAft>
              <a:buNone/>
            </a:pPr>
            <a:endParaRPr sz="1800"/>
          </a:p>
          <a:p>
            <a:pPr marL="0" lvl="0" indent="0" algn="l" rtl="0">
              <a:lnSpc>
                <a:spcPct val="150000"/>
              </a:lnSpc>
              <a:spcBef>
                <a:spcPts val="0"/>
              </a:spcBef>
              <a:spcAft>
                <a:spcPts val="0"/>
              </a:spcAft>
              <a:buNone/>
            </a:pPr>
            <a:endParaRPr sz="1800"/>
          </a:p>
          <a:p>
            <a:pPr marL="0" lvl="0" indent="0" algn="l" rtl="0">
              <a:lnSpc>
                <a:spcPct val="150000"/>
              </a:lnSpc>
              <a:spcBef>
                <a:spcPts val="0"/>
              </a:spcBef>
              <a:spcAft>
                <a:spcPts val="0"/>
              </a:spcAft>
              <a:buNone/>
            </a:pPr>
            <a:endParaRPr sz="1800"/>
          </a:p>
          <a:p>
            <a:pPr marL="0" lvl="0" indent="0" algn="l" rtl="0">
              <a:lnSpc>
                <a:spcPct val="150000"/>
              </a:lnSpc>
              <a:spcBef>
                <a:spcPts val="0"/>
              </a:spcBef>
              <a:spcAft>
                <a:spcPts val="0"/>
              </a:spcAft>
              <a:buNone/>
            </a:pPr>
            <a:endParaRPr sz="1800"/>
          </a:p>
        </p:txBody>
      </p:sp>
      <p:pic>
        <p:nvPicPr>
          <p:cNvPr id="72" name="Google Shape;72;p15"/>
          <p:cNvPicPr preferRelativeResize="0"/>
          <p:nvPr/>
        </p:nvPicPr>
        <p:blipFill>
          <a:blip r:embed="rId3">
            <a:alphaModFix/>
          </a:blip>
          <a:stretch>
            <a:fillRect/>
          </a:stretch>
        </p:blipFill>
        <p:spPr>
          <a:xfrm>
            <a:off x="1747600" y="1630399"/>
            <a:ext cx="1100051" cy="1047700"/>
          </a:xfrm>
          <a:prstGeom prst="rect">
            <a:avLst/>
          </a:prstGeom>
          <a:noFill/>
          <a:ln>
            <a:noFill/>
          </a:ln>
        </p:spPr>
      </p:pic>
      <p:sp>
        <p:nvSpPr>
          <p:cNvPr id="73" name="Google Shape;73;p15"/>
          <p:cNvSpPr txBox="1"/>
          <p:nvPr/>
        </p:nvSpPr>
        <p:spPr>
          <a:xfrm>
            <a:off x="1747600" y="2678112"/>
            <a:ext cx="12045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vi">
                <a:latin typeface="Calibri"/>
                <a:ea typeface="Calibri"/>
                <a:cs typeface="Calibri"/>
                <a:sym typeface="Calibri"/>
              </a:rPr>
              <a:t>Modelnet40</a:t>
            </a:r>
            <a:endParaRPr>
              <a:latin typeface="Calibri"/>
              <a:ea typeface="Calibri"/>
              <a:cs typeface="Calibri"/>
              <a:sym typeface="Calibri"/>
            </a:endParaRPr>
          </a:p>
        </p:txBody>
      </p:sp>
      <p:pic>
        <p:nvPicPr>
          <p:cNvPr id="74" name="Google Shape;74;p15"/>
          <p:cNvPicPr preferRelativeResize="0"/>
          <p:nvPr/>
        </p:nvPicPr>
        <p:blipFill>
          <a:blip r:embed="rId4">
            <a:alphaModFix/>
          </a:blip>
          <a:stretch>
            <a:fillRect/>
          </a:stretch>
        </p:blipFill>
        <p:spPr>
          <a:xfrm>
            <a:off x="4388900" y="1589175"/>
            <a:ext cx="912574" cy="947625"/>
          </a:xfrm>
          <a:prstGeom prst="rect">
            <a:avLst/>
          </a:prstGeom>
          <a:noFill/>
          <a:ln w="57150" cap="flat" cmpd="sng">
            <a:solidFill>
              <a:srgbClr val="1E3D59"/>
            </a:solidFill>
            <a:prstDash val="solid"/>
            <a:round/>
            <a:headEnd type="none" w="sm" len="sm"/>
            <a:tailEnd type="none" w="sm" len="sm"/>
          </a:ln>
          <a:effectLst>
            <a:outerShdw blurRad="50800" dist="38100" dir="5400000" algn="t" rotWithShape="0">
              <a:srgbClr val="000000">
                <a:alpha val="40000"/>
              </a:srgbClr>
            </a:outerShdw>
          </a:effectLst>
        </p:spPr>
      </p:pic>
      <p:sp>
        <p:nvSpPr>
          <p:cNvPr id="75" name="Google Shape;75;p15"/>
          <p:cNvSpPr txBox="1"/>
          <p:nvPr/>
        </p:nvSpPr>
        <p:spPr>
          <a:xfrm>
            <a:off x="4242930" y="2678112"/>
            <a:ext cx="12045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vi">
                <a:latin typeface="Calibri"/>
                <a:ea typeface="Calibri"/>
                <a:cs typeface="Calibri"/>
                <a:sym typeface="Calibri"/>
              </a:rPr>
              <a:t>ScanNet</a:t>
            </a:r>
            <a:endParaRPr>
              <a:latin typeface="Calibri"/>
              <a:ea typeface="Calibri"/>
              <a:cs typeface="Calibri"/>
              <a:sym typeface="Calibri"/>
            </a:endParaRPr>
          </a:p>
        </p:txBody>
      </p:sp>
      <p:sp>
        <p:nvSpPr>
          <p:cNvPr id="76" name="Google Shape;76;p15"/>
          <p:cNvSpPr txBox="1"/>
          <p:nvPr/>
        </p:nvSpPr>
        <p:spPr>
          <a:xfrm>
            <a:off x="287350" y="3182175"/>
            <a:ext cx="6680400" cy="2781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Clr>
                <a:schemeClr val="dk1"/>
              </a:buClr>
              <a:buSzPts val="1100"/>
              <a:buFont typeface="Arial"/>
              <a:buNone/>
            </a:pPr>
            <a:r>
              <a:rPr lang="vi" sz="1800"/>
              <a:t>It’s too expensive and time-consuming for the labeling process</a:t>
            </a:r>
            <a:endParaRPr sz="1800"/>
          </a:p>
          <a:p>
            <a:pPr marL="0" lvl="0" indent="0" algn="l" rtl="0">
              <a:lnSpc>
                <a:spcPct val="150000"/>
              </a:lnSpc>
              <a:spcBef>
                <a:spcPts val="0"/>
              </a:spcBef>
              <a:spcAft>
                <a:spcPts val="0"/>
              </a:spcAft>
              <a:buClr>
                <a:schemeClr val="dk1"/>
              </a:buClr>
              <a:buSzPts val="1100"/>
              <a:buFont typeface="Arial"/>
              <a:buNone/>
            </a:pPr>
            <a:endParaRPr sz="1800"/>
          </a:p>
          <a:p>
            <a:pPr marL="0" lvl="0" indent="0" algn="l" rtl="0">
              <a:lnSpc>
                <a:spcPct val="150000"/>
              </a:lnSpc>
              <a:spcBef>
                <a:spcPts val="0"/>
              </a:spcBef>
              <a:spcAft>
                <a:spcPts val="0"/>
              </a:spcAft>
              <a:buNone/>
            </a:pPr>
            <a:endParaRPr sz="1800"/>
          </a:p>
          <a:p>
            <a:pPr marL="0" lvl="0" indent="0" algn="l" rtl="0">
              <a:lnSpc>
                <a:spcPct val="150000"/>
              </a:lnSpc>
              <a:spcBef>
                <a:spcPts val="0"/>
              </a:spcBef>
              <a:spcAft>
                <a:spcPts val="0"/>
              </a:spcAft>
              <a:buNone/>
            </a:pPr>
            <a:endParaRPr sz="1800"/>
          </a:p>
          <a:p>
            <a:pPr marL="0" lvl="0" indent="0" algn="l" rtl="0">
              <a:lnSpc>
                <a:spcPct val="150000"/>
              </a:lnSpc>
              <a:spcBef>
                <a:spcPts val="0"/>
              </a:spcBef>
              <a:spcAft>
                <a:spcPts val="0"/>
              </a:spcAft>
              <a:buNone/>
            </a:pPr>
            <a:endParaRPr sz="1800"/>
          </a:p>
          <a:p>
            <a:pPr marL="0" lvl="0" indent="0" algn="l" rtl="0">
              <a:lnSpc>
                <a:spcPct val="150000"/>
              </a:lnSpc>
              <a:spcBef>
                <a:spcPts val="0"/>
              </a:spcBef>
              <a:spcAft>
                <a:spcPts val="0"/>
              </a:spcAft>
              <a:buNone/>
            </a:pPr>
            <a:endParaRPr sz="1800"/>
          </a:p>
          <a:p>
            <a:pPr marL="0" lvl="0" indent="0" algn="l" rtl="0">
              <a:lnSpc>
                <a:spcPct val="150000"/>
              </a:lnSpc>
              <a:spcBef>
                <a:spcPts val="0"/>
              </a:spcBef>
              <a:spcAft>
                <a:spcPts val="0"/>
              </a:spcAft>
              <a:buNone/>
            </a:pPr>
            <a:endParaRPr sz="1800"/>
          </a:p>
          <a:p>
            <a:pPr marL="0" lvl="0" indent="0" algn="l" rtl="0">
              <a:lnSpc>
                <a:spcPct val="150000"/>
              </a:lnSpc>
              <a:spcBef>
                <a:spcPts val="0"/>
              </a:spcBef>
              <a:spcAft>
                <a:spcPts val="0"/>
              </a:spcAft>
              <a:buNone/>
            </a:pPr>
            <a:endParaRPr sz="1800"/>
          </a:p>
        </p:txBody>
      </p:sp>
      <p:pic>
        <p:nvPicPr>
          <p:cNvPr id="77" name="Google Shape;77;p15"/>
          <p:cNvPicPr preferRelativeResize="0"/>
          <p:nvPr/>
        </p:nvPicPr>
        <p:blipFill>
          <a:blip r:embed="rId5">
            <a:alphaModFix/>
          </a:blip>
          <a:stretch>
            <a:fillRect/>
          </a:stretch>
        </p:blipFill>
        <p:spPr>
          <a:xfrm>
            <a:off x="1174724" y="3942474"/>
            <a:ext cx="947625" cy="947625"/>
          </a:xfrm>
          <a:prstGeom prst="rect">
            <a:avLst/>
          </a:prstGeom>
          <a:noFill/>
          <a:ln>
            <a:noFill/>
          </a:ln>
        </p:spPr>
      </p:pic>
      <p:sp>
        <p:nvSpPr>
          <p:cNvPr id="78" name="Google Shape;78;p15"/>
          <p:cNvSpPr/>
          <p:nvPr/>
        </p:nvSpPr>
        <p:spPr>
          <a:xfrm>
            <a:off x="1435100" y="3486475"/>
            <a:ext cx="1461000" cy="400200"/>
          </a:xfrm>
          <a:prstGeom prst="wedgeRect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vi"/>
              <a:t>How to use it?</a:t>
            </a:r>
            <a:endParaRPr/>
          </a:p>
        </p:txBody>
      </p:sp>
      <p:pic>
        <p:nvPicPr>
          <p:cNvPr id="79" name="Google Shape;79;p15"/>
          <p:cNvPicPr preferRelativeResize="0"/>
          <p:nvPr/>
        </p:nvPicPr>
        <p:blipFill>
          <a:blip r:embed="rId6">
            <a:alphaModFix/>
          </a:blip>
          <a:stretch>
            <a:fillRect/>
          </a:stretch>
        </p:blipFill>
        <p:spPr>
          <a:xfrm>
            <a:off x="3377050" y="3942475"/>
            <a:ext cx="647025" cy="647025"/>
          </a:xfrm>
          <a:prstGeom prst="rect">
            <a:avLst/>
          </a:prstGeom>
          <a:noFill/>
          <a:ln>
            <a:noFill/>
          </a:ln>
        </p:spPr>
      </p:pic>
      <p:sp>
        <p:nvSpPr>
          <p:cNvPr id="80" name="Google Shape;80;p15"/>
          <p:cNvSpPr txBox="1"/>
          <p:nvPr/>
        </p:nvSpPr>
        <p:spPr>
          <a:xfrm>
            <a:off x="4242925" y="3965838"/>
            <a:ext cx="44679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vi" sz="2700" b="1">
                <a:solidFill>
                  <a:srgbClr val="B45F06"/>
                </a:solidFill>
              </a:rPr>
              <a:t>Self-supervised learning</a:t>
            </a:r>
            <a:endParaRPr sz="2700" b="1">
              <a:solidFill>
                <a:srgbClr val="B45F06"/>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6"/>
          <p:cNvSpPr txBox="1"/>
          <p:nvPr/>
        </p:nvSpPr>
        <p:spPr>
          <a:xfrm>
            <a:off x="311700" y="445025"/>
            <a:ext cx="8520600" cy="5727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vi" sz="3200"/>
              <a:t>Motivation</a:t>
            </a:r>
            <a:endParaRPr sz="3200"/>
          </a:p>
        </p:txBody>
      </p:sp>
      <p:sp>
        <p:nvSpPr>
          <p:cNvPr id="87" name="Google Shape;87;p16"/>
          <p:cNvSpPr txBox="1"/>
          <p:nvPr/>
        </p:nvSpPr>
        <p:spPr>
          <a:xfrm>
            <a:off x="224700" y="1543588"/>
            <a:ext cx="4347300" cy="184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vi" sz="1800" b="1"/>
              <a:t>Single modality</a:t>
            </a:r>
            <a:endParaRPr sz="1800" b="1"/>
          </a:p>
          <a:p>
            <a:pPr marL="0" lvl="0" indent="0" algn="ctr" rtl="0">
              <a:spcBef>
                <a:spcPts val="0"/>
              </a:spcBef>
              <a:spcAft>
                <a:spcPts val="0"/>
              </a:spcAft>
              <a:buNone/>
            </a:pPr>
            <a:endParaRPr sz="1800" b="1"/>
          </a:p>
          <a:p>
            <a:pPr marL="457200" lvl="0" indent="-342900" algn="l" rtl="0">
              <a:spcBef>
                <a:spcPts val="0"/>
              </a:spcBef>
              <a:spcAft>
                <a:spcPts val="0"/>
              </a:spcAft>
              <a:buSzPts val="1800"/>
              <a:buChar char="❏"/>
            </a:pPr>
            <a:r>
              <a:rPr lang="vi" sz="1800" b="1"/>
              <a:t>Jigsaw </a:t>
            </a:r>
            <a:r>
              <a:rPr lang="vi" sz="1800"/>
              <a:t>(</a:t>
            </a:r>
            <a:r>
              <a:rPr lang="vi" sz="1800">
                <a:solidFill>
                  <a:schemeClr val="dk1"/>
                </a:solidFill>
              </a:rPr>
              <a:t>Sauder et al</a:t>
            </a:r>
            <a:r>
              <a:rPr lang="vi" sz="1800"/>
              <a:t>)</a:t>
            </a:r>
            <a:endParaRPr sz="1600"/>
          </a:p>
          <a:p>
            <a:pPr marL="457200" lvl="0" indent="-342900" algn="l" rtl="0">
              <a:spcBef>
                <a:spcPts val="0"/>
              </a:spcBef>
              <a:spcAft>
                <a:spcPts val="0"/>
              </a:spcAft>
              <a:buSzPts val="1800"/>
              <a:buChar char="❏"/>
            </a:pPr>
            <a:r>
              <a:rPr lang="vi" sz="1800" b="1"/>
              <a:t>OcCo </a:t>
            </a:r>
            <a:r>
              <a:rPr lang="vi" sz="1800">
                <a:solidFill>
                  <a:schemeClr val="dk1"/>
                </a:solidFill>
              </a:rPr>
              <a:t>(Wang et al)</a:t>
            </a:r>
            <a:endParaRPr sz="1600">
              <a:solidFill>
                <a:schemeClr val="dk1"/>
              </a:solidFill>
            </a:endParaRPr>
          </a:p>
          <a:p>
            <a:pPr marL="457200" lvl="0" indent="-342900" algn="l" rtl="0">
              <a:spcBef>
                <a:spcPts val="0"/>
              </a:spcBef>
              <a:spcAft>
                <a:spcPts val="0"/>
              </a:spcAft>
              <a:buClr>
                <a:schemeClr val="dk1"/>
              </a:buClr>
              <a:buSzPts val="1800"/>
              <a:buChar char="❏"/>
            </a:pPr>
            <a:r>
              <a:rPr lang="vi" sz="1800" b="1">
                <a:solidFill>
                  <a:schemeClr val="dk1"/>
                </a:solidFill>
              </a:rPr>
              <a:t>PointContrast</a:t>
            </a:r>
            <a:r>
              <a:rPr lang="vi" sz="1800">
                <a:solidFill>
                  <a:schemeClr val="dk1"/>
                </a:solidFill>
              </a:rPr>
              <a:t> (Xie et al)</a:t>
            </a:r>
            <a:endParaRPr sz="1800">
              <a:solidFill>
                <a:schemeClr val="dk1"/>
              </a:solidFill>
            </a:endParaRPr>
          </a:p>
          <a:p>
            <a:pPr marL="457200" lvl="0" indent="-342900" algn="l" rtl="0">
              <a:spcBef>
                <a:spcPts val="0"/>
              </a:spcBef>
              <a:spcAft>
                <a:spcPts val="0"/>
              </a:spcAft>
              <a:buClr>
                <a:schemeClr val="dk1"/>
              </a:buClr>
              <a:buSzPts val="1800"/>
              <a:buChar char="❏"/>
            </a:pPr>
            <a:r>
              <a:rPr lang="vi" sz="1800" b="1">
                <a:solidFill>
                  <a:schemeClr val="dk1"/>
                </a:solidFill>
              </a:rPr>
              <a:t>DepthContrast</a:t>
            </a:r>
            <a:r>
              <a:rPr lang="vi" sz="1800">
                <a:solidFill>
                  <a:schemeClr val="dk1"/>
                </a:solidFill>
              </a:rPr>
              <a:t> (Zhang et al)</a:t>
            </a:r>
            <a:endParaRPr sz="1800">
              <a:solidFill>
                <a:schemeClr val="dk1"/>
              </a:solidFill>
            </a:endParaRPr>
          </a:p>
        </p:txBody>
      </p:sp>
      <p:sp>
        <p:nvSpPr>
          <p:cNvPr id="88" name="Google Shape;88;p16"/>
          <p:cNvSpPr txBox="1"/>
          <p:nvPr/>
        </p:nvSpPr>
        <p:spPr>
          <a:xfrm>
            <a:off x="4796700" y="1543600"/>
            <a:ext cx="4347300" cy="1569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vi" sz="1800" b="1"/>
              <a:t>Multi-modality</a:t>
            </a:r>
            <a:endParaRPr sz="1800" b="1"/>
          </a:p>
          <a:p>
            <a:pPr marL="0" lvl="0" indent="0" algn="ctr" rtl="0">
              <a:spcBef>
                <a:spcPts val="0"/>
              </a:spcBef>
              <a:spcAft>
                <a:spcPts val="0"/>
              </a:spcAft>
              <a:buNone/>
            </a:pPr>
            <a:endParaRPr sz="1800" b="1"/>
          </a:p>
          <a:p>
            <a:pPr marL="457200" lvl="0" indent="-342900" algn="l" rtl="0">
              <a:spcBef>
                <a:spcPts val="0"/>
              </a:spcBef>
              <a:spcAft>
                <a:spcPts val="0"/>
              </a:spcAft>
              <a:buSzPts val="1800"/>
              <a:buChar char="❏"/>
            </a:pPr>
            <a:r>
              <a:rPr lang="vi" sz="1800" b="1"/>
              <a:t>CM </a:t>
            </a:r>
            <a:r>
              <a:rPr lang="vi" sz="1800"/>
              <a:t>(Jing et al)</a:t>
            </a:r>
            <a:endParaRPr sz="1800"/>
          </a:p>
          <a:p>
            <a:pPr marL="457200" lvl="0" indent="-342900" algn="l" rtl="0">
              <a:spcBef>
                <a:spcPts val="0"/>
              </a:spcBef>
              <a:spcAft>
                <a:spcPts val="0"/>
              </a:spcAft>
              <a:buSzPts val="1800"/>
              <a:buChar char="❏"/>
            </a:pPr>
            <a:r>
              <a:rPr lang="vi" sz="1800" b="1"/>
              <a:t>STRL</a:t>
            </a:r>
            <a:r>
              <a:rPr lang="vi" sz="1800"/>
              <a:t> (Huang et al)</a:t>
            </a:r>
            <a:endParaRPr sz="1800"/>
          </a:p>
          <a:p>
            <a:pPr marL="457200" lvl="0" indent="-342900" algn="l" rtl="0">
              <a:spcBef>
                <a:spcPts val="0"/>
              </a:spcBef>
              <a:spcAft>
                <a:spcPts val="0"/>
              </a:spcAft>
              <a:buSzPts val="1800"/>
              <a:buChar char="❏"/>
            </a:pPr>
            <a:r>
              <a:rPr lang="vi" sz="1800" b="1"/>
              <a:t>Prior3D</a:t>
            </a:r>
            <a:r>
              <a:rPr lang="vi" sz="1800"/>
              <a:t> (Hou et al)</a:t>
            </a:r>
            <a:endParaRPr sz="1800"/>
          </a:p>
        </p:txBody>
      </p:sp>
      <p:sp>
        <p:nvSpPr>
          <p:cNvPr id="89" name="Google Shape;89;p16"/>
          <p:cNvSpPr txBox="1"/>
          <p:nvPr/>
        </p:nvSpPr>
        <p:spPr>
          <a:xfrm>
            <a:off x="224700" y="3916550"/>
            <a:ext cx="81864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vi"/>
              <a:t>Almost all previous works methods ignored local information between point and pixel for 3D self-supervised learning</a:t>
            </a:r>
            <a:endParaRPr/>
          </a:p>
        </p:txBody>
      </p:sp>
      <p:sp>
        <p:nvSpPr>
          <p:cNvPr id="90" name="Google Shape;90;p16"/>
          <p:cNvSpPr txBox="1"/>
          <p:nvPr/>
        </p:nvSpPr>
        <p:spPr>
          <a:xfrm>
            <a:off x="287350" y="1143388"/>
            <a:ext cx="2221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vi"/>
              <a:t>Previous works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7"/>
          <p:cNvSpPr txBox="1"/>
          <p:nvPr/>
        </p:nvSpPr>
        <p:spPr>
          <a:xfrm>
            <a:off x="311700" y="445025"/>
            <a:ext cx="8520600" cy="5727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vi" sz="3200"/>
              <a:t>Motivation</a:t>
            </a:r>
            <a:endParaRPr sz="3200"/>
          </a:p>
        </p:txBody>
      </p:sp>
      <p:sp>
        <p:nvSpPr>
          <p:cNvPr id="97" name="Google Shape;97;p17"/>
          <p:cNvSpPr txBox="1"/>
          <p:nvPr/>
        </p:nvSpPr>
        <p:spPr>
          <a:xfrm>
            <a:off x="244550" y="1165900"/>
            <a:ext cx="8776500" cy="5247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None/>
            </a:pPr>
            <a:r>
              <a:rPr lang="vi" sz="1800"/>
              <a:t>How to exploit local as well as global information between point cloud and images?</a:t>
            </a:r>
            <a:endParaRPr sz="1800"/>
          </a:p>
          <a:p>
            <a:pPr marL="0" lvl="0" indent="0" algn="l" rtl="0">
              <a:lnSpc>
                <a:spcPct val="150000"/>
              </a:lnSpc>
              <a:spcBef>
                <a:spcPts val="0"/>
              </a:spcBef>
              <a:spcAft>
                <a:spcPts val="0"/>
              </a:spcAft>
              <a:buNone/>
            </a:pPr>
            <a:endParaRPr sz="1800"/>
          </a:p>
          <a:p>
            <a:pPr marL="0" lvl="0" indent="0" algn="l" rtl="0">
              <a:lnSpc>
                <a:spcPct val="150000"/>
              </a:lnSpc>
              <a:spcBef>
                <a:spcPts val="0"/>
              </a:spcBef>
              <a:spcAft>
                <a:spcPts val="0"/>
              </a:spcAft>
              <a:buNone/>
            </a:pPr>
            <a:endParaRPr sz="1800"/>
          </a:p>
          <a:p>
            <a:pPr marL="0" lvl="0" indent="0" algn="l" rtl="0">
              <a:lnSpc>
                <a:spcPct val="150000"/>
              </a:lnSpc>
              <a:spcBef>
                <a:spcPts val="0"/>
              </a:spcBef>
              <a:spcAft>
                <a:spcPts val="0"/>
              </a:spcAft>
              <a:buNone/>
            </a:pPr>
            <a:endParaRPr sz="1800"/>
          </a:p>
          <a:p>
            <a:pPr marL="0" lvl="0" indent="0" algn="l" rtl="0">
              <a:lnSpc>
                <a:spcPct val="150000"/>
              </a:lnSpc>
              <a:spcBef>
                <a:spcPts val="0"/>
              </a:spcBef>
              <a:spcAft>
                <a:spcPts val="0"/>
              </a:spcAft>
              <a:buNone/>
            </a:pPr>
            <a:endParaRPr sz="1800"/>
          </a:p>
          <a:p>
            <a:pPr marL="0" lvl="0" indent="0" algn="l" rtl="0">
              <a:lnSpc>
                <a:spcPct val="150000"/>
              </a:lnSpc>
              <a:spcBef>
                <a:spcPts val="0"/>
              </a:spcBef>
              <a:spcAft>
                <a:spcPts val="0"/>
              </a:spcAft>
              <a:buNone/>
            </a:pPr>
            <a:endParaRPr sz="1800"/>
          </a:p>
          <a:p>
            <a:pPr marL="0" lvl="0" indent="0" algn="l" rtl="0">
              <a:lnSpc>
                <a:spcPct val="150000"/>
              </a:lnSpc>
              <a:spcBef>
                <a:spcPts val="0"/>
              </a:spcBef>
              <a:spcAft>
                <a:spcPts val="0"/>
              </a:spcAft>
              <a:buNone/>
            </a:pPr>
            <a:endParaRPr sz="1800"/>
          </a:p>
        </p:txBody>
      </p:sp>
      <p:pic>
        <p:nvPicPr>
          <p:cNvPr id="98" name="Google Shape;98;p17"/>
          <p:cNvPicPr preferRelativeResize="0"/>
          <p:nvPr/>
        </p:nvPicPr>
        <p:blipFill>
          <a:blip r:embed="rId3">
            <a:alphaModFix/>
          </a:blip>
          <a:stretch>
            <a:fillRect/>
          </a:stretch>
        </p:blipFill>
        <p:spPr>
          <a:xfrm>
            <a:off x="593525" y="2775475"/>
            <a:ext cx="647025" cy="647025"/>
          </a:xfrm>
          <a:prstGeom prst="rect">
            <a:avLst/>
          </a:prstGeom>
          <a:noFill/>
          <a:ln>
            <a:noFill/>
          </a:ln>
        </p:spPr>
      </p:pic>
      <p:pic>
        <p:nvPicPr>
          <p:cNvPr id="99" name="Google Shape;99;p17"/>
          <p:cNvPicPr preferRelativeResize="0"/>
          <p:nvPr/>
        </p:nvPicPr>
        <p:blipFill>
          <a:blip r:embed="rId4">
            <a:alphaModFix/>
          </a:blip>
          <a:stretch>
            <a:fillRect/>
          </a:stretch>
        </p:blipFill>
        <p:spPr>
          <a:xfrm>
            <a:off x="1903000" y="2939475"/>
            <a:ext cx="483025" cy="483025"/>
          </a:xfrm>
          <a:prstGeom prst="rect">
            <a:avLst/>
          </a:prstGeom>
          <a:noFill/>
          <a:ln>
            <a:noFill/>
          </a:ln>
        </p:spPr>
      </p:pic>
      <p:pic>
        <p:nvPicPr>
          <p:cNvPr id="100" name="Google Shape;100;p17"/>
          <p:cNvPicPr preferRelativeResize="0"/>
          <p:nvPr/>
        </p:nvPicPr>
        <p:blipFill>
          <a:blip r:embed="rId4">
            <a:alphaModFix/>
          </a:blip>
          <a:stretch>
            <a:fillRect/>
          </a:stretch>
        </p:blipFill>
        <p:spPr>
          <a:xfrm>
            <a:off x="3643400" y="2559175"/>
            <a:ext cx="304800" cy="304800"/>
          </a:xfrm>
          <a:prstGeom prst="rect">
            <a:avLst/>
          </a:prstGeom>
          <a:noFill/>
          <a:ln>
            <a:noFill/>
          </a:ln>
        </p:spPr>
      </p:pic>
      <p:pic>
        <p:nvPicPr>
          <p:cNvPr id="101" name="Google Shape;101;p17"/>
          <p:cNvPicPr preferRelativeResize="0"/>
          <p:nvPr/>
        </p:nvPicPr>
        <p:blipFill>
          <a:blip r:embed="rId5">
            <a:alphaModFix/>
          </a:blip>
          <a:stretch>
            <a:fillRect/>
          </a:stretch>
        </p:blipFill>
        <p:spPr>
          <a:xfrm>
            <a:off x="4422050" y="2550088"/>
            <a:ext cx="304800" cy="304800"/>
          </a:xfrm>
          <a:prstGeom prst="rect">
            <a:avLst/>
          </a:prstGeom>
          <a:noFill/>
          <a:ln>
            <a:noFill/>
          </a:ln>
        </p:spPr>
      </p:pic>
      <p:pic>
        <p:nvPicPr>
          <p:cNvPr id="102" name="Google Shape;102;p17"/>
          <p:cNvPicPr preferRelativeResize="0"/>
          <p:nvPr/>
        </p:nvPicPr>
        <p:blipFill>
          <a:blip r:embed="rId6">
            <a:alphaModFix/>
          </a:blip>
          <a:stretch>
            <a:fillRect/>
          </a:stretch>
        </p:blipFill>
        <p:spPr>
          <a:xfrm>
            <a:off x="5203125" y="2550087"/>
            <a:ext cx="304800" cy="304800"/>
          </a:xfrm>
          <a:prstGeom prst="rect">
            <a:avLst/>
          </a:prstGeom>
          <a:noFill/>
          <a:ln>
            <a:noFill/>
          </a:ln>
        </p:spPr>
      </p:pic>
      <p:pic>
        <p:nvPicPr>
          <p:cNvPr id="103" name="Google Shape;103;p17"/>
          <p:cNvPicPr preferRelativeResize="0"/>
          <p:nvPr/>
        </p:nvPicPr>
        <p:blipFill>
          <a:blip r:embed="rId7">
            <a:alphaModFix/>
          </a:blip>
          <a:stretch>
            <a:fillRect/>
          </a:stretch>
        </p:blipFill>
        <p:spPr>
          <a:xfrm>
            <a:off x="3643400" y="3033137"/>
            <a:ext cx="304800" cy="304800"/>
          </a:xfrm>
          <a:prstGeom prst="rect">
            <a:avLst/>
          </a:prstGeom>
          <a:noFill/>
          <a:ln>
            <a:noFill/>
          </a:ln>
        </p:spPr>
      </p:pic>
      <p:pic>
        <p:nvPicPr>
          <p:cNvPr id="104" name="Google Shape;104;p17"/>
          <p:cNvPicPr preferRelativeResize="0"/>
          <p:nvPr/>
        </p:nvPicPr>
        <p:blipFill>
          <a:blip r:embed="rId8">
            <a:alphaModFix/>
          </a:blip>
          <a:stretch>
            <a:fillRect/>
          </a:stretch>
        </p:blipFill>
        <p:spPr>
          <a:xfrm>
            <a:off x="5203125" y="3033125"/>
            <a:ext cx="304800" cy="304800"/>
          </a:xfrm>
          <a:prstGeom prst="rect">
            <a:avLst/>
          </a:prstGeom>
          <a:noFill/>
          <a:ln>
            <a:noFill/>
          </a:ln>
        </p:spPr>
      </p:pic>
      <p:pic>
        <p:nvPicPr>
          <p:cNvPr id="105" name="Google Shape;105;p17"/>
          <p:cNvPicPr preferRelativeResize="0"/>
          <p:nvPr/>
        </p:nvPicPr>
        <p:blipFill>
          <a:blip r:embed="rId9">
            <a:alphaModFix/>
          </a:blip>
          <a:stretch>
            <a:fillRect/>
          </a:stretch>
        </p:blipFill>
        <p:spPr>
          <a:xfrm>
            <a:off x="4422050" y="3014938"/>
            <a:ext cx="304800" cy="304800"/>
          </a:xfrm>
          <a:prstGeom prst="rect">
            <a:avLst/>
          </a:prstGeom>
          <a:noFill/>
          <a:ln>
            <a:noFill/>
          </a:ln>
        </p:spPr>
      </p:pic>
      <p:pic>
        <p:nvPicPr>
          <p:cNvPr id="106" name="Google Shape;106;p17"/>
          <p:cNvPicPr preferRelativeResize="0"/>
          <p:nvPr/>
        </p:nvPicPr>
        <p:blipFill>
          <a:blip r:embed="rId10">
            <a:alphaModFix/>
          </a:blip>
          <a:stretch>
            <a:fillRect/>
          </a:stretch>
        </p:blipFill>
        <p:spPr>
          <a:xfrm>
            <a:off x="3640975" y="3507087"/>
            <a:ext cx="304800" cy="304800"/>
          </a:xfrm>
          <a:prstGeom prst="rect">
            <a:avLst/>
          </a:prstGeom>
          <a:noFill/>
          <a:ln>
            <a:noFill/>
          </a:ln>
        </p:spPr>
      </p:pic>
      <p:pic>
        <p:nvPicPr>
          <p:cNvPr id="107" name="Google Shape;107;p17"/>
          <p:cNvPicPr preferRelativeResize="0"/>
          <p:nvPr/>
        </p:nvPicPr>
        <p:blipFill>
          <a:blip r:embed="rId11">
            <a:alphaModFix/>
          </a:blip>
          <a:stretch>
            <a:fillRect/>
          </a:stretch>
        </p:blipFill>
        <p:spPr>
          <a:xfrm>
            <a:off x="5203125" y="3479787"/>
            <a:ext cx="304800" cy="304800"/>
          </a:xfrm>
          <a:prstGeom prst="rect">
            <a:avLst/>
          </a:prstGeom>
          <a:noFill/>
          <a:ln>
            <a:noFill/>
          </a:ln>
        </p:spPr>
      </p:pic>
      <p:pic>
        <p:nvPicPr>
          <p:cNvPr id="108" name="Google Shape;108;p17"/>
          <p:cNvPicPr preferRelativeResize="0"/>
          <p:nvPr/>
        </p:nvPicPr>
        <p:blipFill>
          <a:blip r:embed="rId12">
            <a:alphaModFix/>
          </a:blip>
          <a:stretch>
            <a:fillRect/>
          </a:stretch>
        </p:blipFill>
        <p:spPr>
          <a:xfrm>
            <a:off x="4422050" y="3479787"/>
            <a:ext cx="304800" cy="304800"/>
          </a:xfrm>
          <a:prstGeom prst="rect">
            <a:avLst/>
          </a:prstGeom>
          <a:noFill/>
          <a:ln>
            <a:noFill/>
          </a:ln>
        </p:spPr>
      </p:pic>
      <p:pic>
        <p:nvPicPr>
          <p:cNvPr id="109" name="Google Shape;109;p17"/>
          <p:cNvPicPr preferRelativeResize="0"/>
          <p:nvPr/>
        </p:nvPicPr>
        <p:blipFill>
          <a:blip r:embed="rId13">
            <a:alphaModFix/>
          </a:blip>
          <a:stretch>
            <a:fillRect/>
          </a:stretch>
        </p:blipFill>
        <p:spPr>
          <a:xfrm flipH="1">
            <a:off x="2861088" y="3028588"/>
            <a:ext cx="304800" cy="304800"/>
          </a:xfrm>
          <a:prstGeom prst="rect">
            <a:avLst/>
          </a:prstGeom>
          <a:noFill/>
          <a:ln>
            <a:noFill/>
          </a:ln>
        </p:spPr>
      </p:pic>
      <p:sp>
        <p:nvSpPr>
          <p:cNvPr id="110" name="Google Shape;110;p17"/>
          <p:cNvSpPr/>
          <p:nvPr/>
        </p:nvSpPr>
        <p:spPr>
          <a:xfrm>
            <a:off x="2691158" y="2696798"/>
            <a:ext cx="647100" cy="331800"/>
          </a:xfrm>
          <a:prstGeom prst="roundRect">
            <a:avLst>
              <a:gd name="adj" fmla="val 16667"/>
            </a:avLst>
          </a:prstGeom>
          <a:solidFill>
            <a:srgbClr val="FFFFFF"/>
          </a:solidFill>
          <a:ln>
            <a:noFill/>
          </a:ln>
          <a:effectLst>
            <a:outerShdw blurRad="57150" dist="19050" dir="5400000" algn="bl" rotWithShape="0">
              <a:srgbClr val="000000">
                <a:alpha val="2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vi">
                <a:latin typeface="Times New Roman"/>
                <a:ea typeface="Times New Roman"/>
                <a:cs typeface="Times New Roman"/>
                <a:sym typeface="Times New Roman"/>
              </a:rPr>
              <a:t>MVR</a:t>
            </a:r>
            <a:endParaRPr>
              <a:solidFill>
                <a:srgbClr val="000000"/>
              </a:solidFill>
              <a:latin typeface="Times New Roman"/>
              <a:ea typeface="Times New Roman"/>
              <a:cs typeface="Times New Roman"/>
              <a:sym typeface="Times New Roman"/>
            </a:endParaRPr>
          </a:p>
        </p:txBody>
      </p:sp>
      <p:sp>
        <p:nvSpPr>
          <p:cNvPr id="111" name="Google Shape;111;p17"/>
          <p:cNvSpPr/>
          <p:nvPr/>
        </p:nvSpPr>
        <p:spPr>
          <a:xfrm>
            <a:off x="6117025" y="2547988"/>
            <a:ext cx="855300" cy="331800"/>
          </a:xfrm>
          <a:prstGeom prst="roundRect">
            <a:avLst>
              <a:gd name="adj" fmla="val 16667"/>
            </a:avLst>
          </a:prstGeom>
          <a:solidFill>
            <a:srgbClr val="FFFFFF"/>
          </a:solidFill>
          <a:ln>
            <a:noFill/>
          </a:ln>
          <a:effectLst>
            <a:outerShdw blurRad="57150" dist="19050" dir="5400000" algn="bl" rotWithShape="0">
              <a:srgbClr val="000000">
                <a:alpha val="2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vi">
                <a:latin typeface="Times New Roman"/>
                <a:ea typeface="Times New Roman"/>
                <a:cs typeface="Times New Roman"/>
                <a:sym typeface="Times New Roman"/>
              </a:rPr>
              <a:t>Shading</a:t>
            </a:r>
            <a:endParaRPr>
              <a:solidFill>
                <a:srgbClr val="000000"/>
              </a:solidFill>
              <a:latin typeface="Times New Roman"/>
              <a:ea typeface="Times New Roman"/>
              <a:cs typeface="Times New Roman"/>
              <a:sym typeface="Times New Roman"/>
            </a:endParaRPr>
          </a:p>
        </p:txBody>
      </p:sp>
      <p:sp>
        <p:nvSpPr>
          <p:cNvPr id="112" name="Google Shape;112;p17"/>
          <p:cNvSpPr/>
          <p:nvPr/>
        </p:nvSpPr>
        <p:spPr>
          <a:xfrm>
            <a:off x="6173574" y="3019625"/>
            <a:ext cx="742200" cy="331800"/>
          </a:xfrm>
          <a:prstGeom prst="roundRect">
            <a:avLst>
              <a:gd name="adj" fmla="val 16667"/>
            </a:avLst>
          </a:prstGeom>
          <a:solidFill>
            <a:srgbClr val="FFFFFF"/>
          </a:solidFill>
          <a:ln>
            <a:noFill/>
          </a:ln>
          <a:effectLst>
            <a:outerShdw blurRad="57150" dist="19050" dir="5400000" algn="bl" rotWithShape="0">
              <a:srgbClr val="000000">
                <a:alpha val="2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vi">
                <a:latin typeface="Times New Roman"/>
                <a:ea typeface="Times New Roman"/>
                <a:cs typeface="Times New Roman"/>
                <a:sym typeface="Times New Roman"/>
              </a:rPr>
              <a:t>RGB</a:t>
            </a:r>
            <a:endParaRPr>
              <a:solidFill>
                <a:srgbClr val="000000"/>
              </a:solidFill>
              <a:latin typeface="Times New Roman"/>
              <a:ea typeface="Times New Roman"/>
              <a:cs typeface="Times New Roman"/>
              <a:sym typeface="Times New Roman"/>
            </a:endParaRPr>
          </a:p>
        </p:txBody>
      </p:sp>
      <p:sp>
        <p:nvSpPr>
          <p:cNvPr id="113" name="Google Shape;113;p17"/>
          <p:cNvSpPr/>
          <p:nvPr/>
        </p:nvSpPr>
        <p:spPr>
          <a:xfrm>
            <a:off x="6060475" y="3493575"/>
            <a:ext cx="968400" cy="331800"/>
          </a:xfrm>
          <a:prstGeom prst="roundRect">
            <a:avLst>
              <a:gd name="adj" fmla="val 16667"/>
            </a:avLst>
          </a:prstGeom>
          <a:solidFill>
            <a:srgbClr val="FFFFFF"/>
          </a:solidFill>
          <a:ln>
            <a:noFill/>
          </a:ln>
          <a:effectLst>
            <a:outerShdw blurRad="57150" dist="19050" dir="5400000" algn="bl" rotWithShape="0">
              <a:srgbClr val="000000">
                <a:alpha val="2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vi">
                <a:latin typeface="Times New Roman"/>
                <a:ea typeface="Times New Roman"/>
                <a:cs typeface="Times New Roman"/>
                <a:sym typeface="Times New Roman"/>
              </a:rPr>
              <a:t>Silhouette</a:t>
            </a:r>
            <a:endParaRPr>
              <a:solidFill>
                <a:srgbClr val="000000"/>
              </a:solidFill>
              <a:latin typeface="Times New Roman"/>
              <a:ea typeface="Times New Roman"/>
              <a:cs typeface="Times New Roman"/>
              <a:sym typeface="Times New Roman"/>
            </a:endParaRPr>
          </a:p>
        </p:txBody>
      </p:sp>
      <p:sp>
        <p:nvSpPr>
          <p:cNvPr id="114" name="Google Shape;114;p17"/>
          <p:cNvSpPr/>
          <p:nvPr/>
        </p:nvSpPr>
        <p:spPr>
          <a:xfrm>
            <a:off x="1703075" y="1835450"/>
            <a:ext cx="5627400" cy="572700"/>
          </a:xfrm>
          <a:prstGeom prst="roundRect">
            <a:avLst>
              <a:gd name="adj" fmla="val 16667"/>
            </a:avLst>
          </a:prstGeom>
          <a:solidFill>
            <a:srgbClr val="FFFFFF"/>
          </a:solidFill>
          <a:ln>
            <a:noFill/>
          </a:ln>
          <a:effectLst>
            <a:outerShdw blurRad="57150" dist="19050" dir="5400000" algn="bl" rotWithShape="0">
              <a:srgbClr val="000000">
                <a:alpha val="25000"/>
              </a:srgbClr>
            </a:outerShdw>
          </a:effectLst>
        </p:spPr>
        <p:txBody>
          <a:bodyPr spcFirstLastPara="1" wrap="square" lIns="91425" tIns="91425" rIns="91425" bIns="91425" anchor="ctr" anchorCtr="0">
            <a:noAutofit/>
          </a:bodyPr>
          <a:lstStyle/>
          <a:p>
            <a:pPr marL="457200" lvl="0" indent="-317500" algn="l" rtl="0">
              <a:spcBef>
                <a:spcPts val="0"/>
              </a:spcBef>
              <a:spcAft>
                <a:spcPts val="0"/>
              </a:spcAft>
              <a:buClr>
                <a:schemeClr val="dk1"/>
              </a:buClr>
              <a:buSzPts val="1400"/>
              <a:buAutoNum type="arabicPeriod"/>
            </a:pPr>
            <a:r>
              <a:rPr lang="vi">
                <a:solidFill>
                  <a:schemeClr val="dk1"/>
                </a:solidFill>
              </a:rPr>
              <a:t>Utilizing multi-view rendering (MVR) to generate pixel/point and images/point cloud pairs</a:t>
            </a:r>
            <a:endParaRPr>
              <a:solidFill>
                <a:schemeClr val="dk1"/>
              </a:solidFill>
            </a:endParaRPr>
          </a:p>
          <a:p>
            <a:pPr marL="0" lvl="0" indent="0" algn="ctr" rtl="0">
              <a:spcBef>
                <a:spcPts val="0"/>
              </a:spcBef>
              <a:spcAft>
                <a:spcPts val="0"/>
              </a:spcAft>
              <a:buNone/>
            </a:pPr>
            <a:endParaRPr>
              <a:latin typeface="Times New Roman"/>
              <a:ea typeface="Times New Roman"/>
              <a:cs typeface="Times New Roman"/>
              <a:sym typeface="Times New Roman"/>
            </a:endParaRPr>
          </a:p>
        </p:txBody>
      </p:sp>
      <p:sp>
        <p:nvSpPr>
          <p:cNvPr id="115" name="Google Shape;115;p17"/>
          <p:cNvSpPr/>
          <p:nvPr/>
        </p:nvSpPr>
        <p:spPr>
          <a:xfrm>
            <a:off x="1561550" y="4034800"/>
            <a:ext cx="5627400" cy="572700"/>
          </a:xfrm>
          <a:prstGeom prst="roundRect">
            <a:avLst>
              <a:gd name="adj" fmla="val 16667"/>
            </a:avLst>
          </a:prstGeom>
          <a:solidFill>
            <a:srgbClr val="FFFFFF"/>
          </a:solidFill>
          <a:ln>
            <a:noFill/>
          </a:ln>
          <a:effectLst>
            <a:outerShdw blurRad="57150" dist="19050" dir="5400000" algn="bl" rotWithShape="0">
              <a:srgbClr val="000000">
                <a:alpha val="2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vi">
                <a:solidFill>
                  <a:schemeClr val="dk1"/>
                </a:solidFill>
              </a:rPr>
              <a:t>2.	Transfer knowledge from 2D pre-trained models to 3D models</a:t>
            </a:r>
            <a:endParaRPr>
              <a:solidFill>
                <a:schemeClr val="dk1"/>
              </a:solidFill>
            </a:endParaRPr>
          </a:p>
          <a:p>
            <a:pPr marL="0" lvl="0" indent="0" algn="ctr" rtl="0">
              <a:spcBef>
                <a:spcPts val="0"/>
              </a:spcBef>
              <a:spcAft>
                <a:spcPts val="0"/>
              </a:spcAft>
              <a:buNone/>
            </a:pPr>
            <a:endParaRPr>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8"/>
          <p:cNvSpPr txBox="1"/>
          <p:nvPr/>
        </p:nvSpPr>
        <p:spPr>
          <a:xfrm>
            <a:off x="311700" y="445025"/>
            <a:ext cx="8520600" cy="5727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vi" sz="3200"/>
              <a:t>Proposed method</a:t>
            </a:r>
            <a:endParaRPr sz="3200"/>
          </a:p>
        </p:txBody>
      </p:sp>
      <p:pic>
        <p:nvPicPr>
          <p:cNvPr id="122" name="Google Shape;122;p18"/>
          <p:cNvPicPr preferRelativeResize="0"/>
          <p:nvPr/>
        </p:nvPicPr>
        <p:blipFill>
          <a:blip r:embed="rId3">
            <a:alphaModFix/>
          </a:blip>
          <a:stretch>
            <a:fillRect/>
          </a:stretch>
        </p:blipFill>
        <p:spPr>
          <a:xfrm>
            <a:off x="1267550" y="1017725"/>
            <a:ext cx="6792845" cy="38209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9"/>
          <p:cNvSpPr txBox="1"/>
          <p:nvPr/>
        </p:nvSpPr>
        <p:spPr>
          <a:xfrm>
            <a:off x="311700" y="445025"/>
            <a:ext cx="8520600" cy="5727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vi" sz="3200">
                <a:solidFill>
                  <a:schemeClr val="dk1"/>
                </a:solidFill>
              </a:rPr>
              <a:t>Proposed method</a:t>
            </a:r>
            <a:endParaRPr sz="3200"/>
          </a:p>
        </p:txBody>
      </p:sp>
      <p:sp>
        <p:nvSpPr>
          <p:cNvPr id="129" name="Google Shape;129;p19"/>
          <p:cNvSpPr txBox="1"/>
          <p:nvPr/>
        </p:nvSpPr>
        <p:spPr>
          <a:xfrm>
            <a:off x="244550" y="1165900"/>
            <a:ext cx="8776500" cy="3053100"/>
          </a:xfrm>
          <a:prstGeom prst="rect">
            <a:avLst/>
          </a:prstGeom>
          <a:noFill/>
          <a:ln>
            <a:noFill/>
          </a:ln>
        </p:spPr>
        <p:txBody>
          <a:bodyPr spcFirstLastPara="1" wrap="square" lIns="0" tIns="0" rIns="0" bIns="0" anchor="t" anchorCtr="0">
            <a:noAutofit/>
          </a:bodyPr>
          <a:lstStyle/>
          <a:p>
            <a:pPr marL="457200" lvl="0" indent="-342900" algn="l" rtl="0">
              <a:spcBef>
                <a:spcPts val="0"/>
              </a:spcBef>
              <a:spcAft>
                <a:spcPts val="0"/>
              </a:spcAft>
              <a:buSzPts val="1800"/>
              <a:buChar char="❏"/>
            </a:pPr>
            <a:r>
              <a:rPr lang="vi" sz="1800" b="1">
                <a:solidFill>
                  <a:schemeClr val="dk1"/>
                </a:solidFill>
              </a:rPr>
              <a:t>Point-wise knowledge transfer loss:</a:t>
            </a:r>
            <a:r>
              <a:rPr lang="vi" sz="1800" b="1">
                <a:solidFill>
                  <a:srgbClr val="0070C0"/>
                </a:solidFill>
              </a:rPr>
              <a:t> </a:t>
            </a:r>
            <a:r>
              <a:rPr lang="vi" sz="1800">
                <a:solidFill>
                  <a:schemeClr val="dk1"/>
                </a:solidFill>
              </a:rPr>
              <a:t>using a loss function inspired from SimCLR to maximize the similarity between the point representation vector and its correspondence pixel representation vector (k pixel-point pairs)</a:t>
            </a:r>
            <a:endParaRPr sz="1800">
              <a:solidFill>
                <a:schemeClr val="dk1"/>
              </a:solidFill>
            </a:endParaRPr>
          </a:p>
          <a:p>
            <a:pPr marL="0" lvl="0" indent="0" algn="l" rtl="0">
              <a:spcBef>
                <a:spcPts val="0"/>
              </a:spcBef>
              <a:spcAft>
                <a:spcPts val="0"/>
              </a:spcAft>
              <a:buNone/>
            </a:pPr>
            <a:endParaRPr sz="1800">
              <a:solidFill>
                <a:schemeClr val="dk1"/>
              </a:solidFill>
            </a:endParaRPr>
          </a:p>
        </p:txBody>
      </p:sp>
      <p:pic>
        <p:nvPicPr>
          <p:cNvPr id="130" name="Google Shape;130;p19" descr="\psi(\cdot, \cdot)" title="MathEquation,#000000"/>
          <p:cNvPicPr preferRelativeResize="0"/>
          <p:nvPr/>
        </p:nvPicPr>
        <p:blipFill>
          <a:blip r:embed="rId3">
            <a:alphaModFix/>
          </a:blip>
          <a:stretch>
            <a:fillRect/>
          </a:stretch>
        </p:blipFill>
        <p:spPr>
          <a:xfrm>
            <a:off x="1962325" y="3924625"/>
            <a:ext cx="519694" cy="254000"/>
          </a:xfrm>
          <a:prstGeom prst="rect">
            <a:avLst/>
          </a:prstGeom>
          <a:noFill/>
          <a:ln>
            <a:noFill/>
          </a:ln>
        </p:spPr>
      </p:pic>
      <p:pic>
        <p:nvPicPr>
          <p:cNvPr id="131" name="Google Shape;131;p19" descr="\begin{align*}&#10;\mathcal{L}^{3d}_{pnt} = \frac{1}{k} \sum_{i=1}^{k}&amp;(-\log\left(\frac{\psi(\mathbf{z}^{2d}_i, \mathbf{z}^{3d}_i) }{\psi(\mathbf{z}^{2d}_i, \mathbf{z}^{3d}_i) + \sum_{j\neq i} (\psi(\mathbf{z}^{2d}_i, \mathbf{z}^{2d}_j) +  \psi(\mathbf{z}^{2d}_i, \mathbf{z}^{3d}_j))}\right) \\&#10;     &amp;-\log\left(\frac{\psi(\mathbf{z}^{3d}_i, \mathbf{z}^{2d}_i) }{\psi(\mathbf{z}^{3d}_i, \mathbf{z}^{2d}_i) + \sum_{j\neq i} (\psi(\mathbf{z}^{3d}_i, \mathbf{z}^{2d}_j) + \psi(\mathbf{z}^{3d}_i, \mathbf{z}^{3d}_j))}\right))&#10;\end{align*}" title="MathEquation,#000000"/>
          <p:cNvPicPr preferRelativeResize="0"/>
          <p:nvPr/>
        </p:nvPicPr>
        <p:blipFill>
          <a:blip r:embed="rId4">
            <a:alphaModFix/>
          </a:blip>
          <a:stretch>
            <a:fillRect/>
          </a:stretch>
        </p:blipFill>
        <p:spPr>
          <a:xfrm>
            <a:off x="1746425" y="2213000"/>
            <a:ext cx="5772728" cy="1270000"/>
          </a:xfrm>
          <a:prstGeom prst="rect">
            <a:avLst/>
          </a:prstGeom>
          <a:noFill/>
          <a:ln>
            <a:noFill/>
          </a:ln>
        </p:spPr>
      </p:pic>
      <p:sp>
        <p:nvSpPr>
          <p:cNvPr id="132" name="Google Shape;132;p19"/>
          <p:cNvSpPr txBox="1"/>
          <p:nvPr/>
        </p:nvSpPr>
        <p:spPr>
          <a:xfrm>
            <a:off x="1573400" y="3657200"/>
            <a:ext cx="64662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vi"/>
              <a:t>Where:</a:t>
            </a:r>
            <a:endParaRPr/>
          </a:p>
          <a:p>
            <a:pPr marL="457200" lvl="0" indent="-317500" algn="l" rtl="0">
              <a:spcBef>
                <a:spcPts val="0"/>
              </a:spcBef>
              <a:spcAft>
                <a:spcPts val="0"/>
              </a:spcAft>
              <a:buSzPts val="1400"/>
              <a:buChar char="-"/>
            </a:pPr>
            <a:r>
              <a:rPr lang="vi"/>
              <a:t>        is the exponential cosine function</a:t>
            </a:r>
            <a:endParaRPr/>
          </a:p>
          <a:p>
            <a:pPr marL="457200" lvl="0" indent="-317500" algn="l" rtl="0">
              <a:spcBef>
                <a:spcPts val="0"/>
              </a:spcBef>
              <a:spcAft>
                <a:spcPts val="0"/>
              </a:spcAft>
              <a:buSzPts val="1400"/>
              <a:buChar char="-"/>
            </a:pPr>
            <a:r>
              <a:rPr lang="vi"/>
              <a:t>        are pixel feature and its correspondence point feature</a:t>
            </a:r>
            <a:endParaRPr/>
          </a:p>
        </p:txBody>
      </p:sp>
      <p:pic>
        <p:nvPicPr>
          <p:cNvPr id="133" name="Google Shape;133;p19" descr="\mathbf{z}_i^{2d}, \mathbf{z}_i^{3d}" title="MathEquation,#000000"/>
          <p:cNvPicPr preferRelativeResize="0"/>
          <p:nvPr/>
        </p:nvPicPr>
        <p:blipFill>
          <a:blip r:embed="rId5">
            <a:alphaModFix/>
          </a:blip>
          <a:stretch>
            <a:fillRect/>
          </a:stretch>
        </p:blipFill>
        <p:spPr>
          <a:xfrm>
            <a:off x="1932713" y="4132100"/>
            <a:ext cx="578918" cy="254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0"/>
          <p:cNvSpPr txBox="1"/>
          <p:nvPr/>
        </p:nvSpPr>
        <p:spPr>
          <a:xfrm>
            <a:off x="311700" y="445025"/>
            <a:ext cx="8520600" cy="5727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vi" sz="3200"/>
              <a:t>Proposed method</a:t>
            </a:r>
            <a:endParaRPr sz="3200"/>
          </a:p>
        </p:txBody>
      </p:sp>
      <p:sp>
        <p:nvSpPr>
          <p:cNvPr id="140" name="Google Shape;140;p20"/>
          <p:cNvSpPr txBox="1"/>
          <p:nvPr/>
        </p:nvSpPr>
        <p:spPr>
          <a:xfrm>
            <a:off x="244550" y="1165900"/>
            <a:ext cx="8776500" cy="727200"/>
          </a:xfrm>
          <a:prstGeom prst="rect">
            <a:avLst/>
          </a:prstGeom>
          <a:noFill/>
          <a:ln>
            <a:noFill/>
          </a:ln>
        </p:spPr>
        <p:txBody>
          <a:bodyPr spcFirstLastPara="1" wrap="square" lIns="0" tIns="0" rIns="0" bIns="0" anchor="t" anchorCtr="0">
            <a:noAutofit/>
          </a:bodyPr>
          <a:lstStyle/>
          <a:p>
            <a:pPr marL="457200" lvl="0" indent="-342900" algn="l" rtl="0">
              <a:spcBef>
                <a:spcPts val="0"/>
              </a:spcBef>
              <a:spcAft>
                <a:spcPts val="0"/>
              </a:spcAft>
              <a:buClr>
                <a:schemeClr val="dk1"/>
              </a:buClr>
              <a:buSzPts val="1800"/>
              <a:buChar char="❏"/>
            </a:pPr>
            <a:r>
              <a:rPr lang="vi" sz="1800" b="1">
                <a:solidFill>
                  <a:schemeClr val="dk1"/>
                </a:solidFill>
              </a:rPr>
              <a:t>Global knowledge transfer loss: </a:t>
            </a:r>
            <a:r>
              <a:rPr lang="vi" sz="1800">
                <a:solidFill>
                  <a:schemeClr val="dk1"/>
                </a:solidFill>
              </a:rPr>
              <a:t>minimizing distance between multi-view 2D feature vector and 3D point cloud feature vector</a:t>
            </a:r>
            <a:endParaRPr sz="1800">
              <a:solidFill>
                <a:schemeClr val="dk1"/>
              </a:solidFill>
            </a:endParaRPr>
          </a:p>
          <a:p>
            <a:pPr marL="0" lvl="0" indent="0" algn="l" rtl="0">
              <a:spcBef>
                <a:spcPts val="0"/>
              </a:spcBef>
              <a:spcAft>
                <a:spcPts val="0"/>
              </a:spcAft>
              <a:buNone/>
            </a:pPr>
            <a:endParaRPr sz="1800">
              <a:solidFill>
                <a:schemeClr val="dk1"/>
              </a:solidFill>
            </a:endParaRPr>
          </a:p>
          <a:p>
            <a:pPr marL="0" lvl="0" indent="0" algn="l" rtl="0">
              <a:spcBef>
                <a:spcPts val="0"/>
              </a:spcBef>
              <a:spcAft>
                <a:spcPts val="0"/>
              </a:spcAft>
              <a:buNone/>
            </a:pPr>
            <a:endParaRPr sz="1800">
              <a:solidFill>
                <a:schemeClr val="dk1"/>
              </a:solidFill>
            </a:endParaRPr>
          </a:p>
          <a:p>
            <a:pPr marL="0" lvl="0" indent="0" algn="l" rtl="0">
              <a:spcBef>
                <a:spcPts val="0"/>
              </a:spcBef>
              <a:spcAft>
                <a:spcPts val="0"/>
              </a:spcAft>
              <a:buNone/>
            </a:pPr>
            <a:endParaRPr sz="1800">
              <a:solidFill>
                <a:schemeClr val="dk1"/>
              </a:solidFill>
            </a:endParaRPr>
          </a:p>
        </p:txBody>
      </p:sp>
      <p:pic>
        <p:nvPicPr>
          <p:cNvPr id="141" name="Google Shape;141;p20" descr="\mathcal{L} = \frac{1}{n}\sum_{i=1}^{n}  \parallel g^{2d}(\max_{j} f^{2d}(\mathcal{y}_{ij}))  -  g^{3d}(\max_{}f^{3d}(P_i)) \parallel^2" title="MathEquation,#000000"/>
          <p:cNvPicPr preferRelativeResize="0"/>
          <p:nvPr/>
        </p:nvPicPr>
        <p:blipFill>
          <a:blip r:embed="rId3">
            <a:alphaModFix/>
          </a:blip>
          <a:stretch>
            <a:fillRect/>
          </a:stretch>
        </p:blipFill>
        <p:spPr>
          <a:xfrm>
            <a:off x="1219200" y="1893125"/>
            <a:ext cx="6705600" cy="419100"/>
          </a:xfrm>
          <a:prstGeom prst="rect">
            <a:avLst/>
          </a:prstGeom>
          <a:noFill/>
          <a:ln>
            <a:noFill/>
          </a:ln>
        </p:spPr>
      </p:pic>
      <p:sp>
        <p:nvSpPr>
          <p:cNvPr id="142" name="Google Shape;142;p20"/>
          <p:cNvSpPr txBox="1"/>
          <p:nvPr/>
        </p:nvSpPr>
        <p:spPr>
          <a:xfrm>
            <a:off x="829975" y="2507475"/>
            <a:ext cx="64662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vi"/>
              <a:t>Where:</a:t>
            </a:r>
            <a:endParaRPr/>
          </a:p>
          <a:p>
            <a:pPr marL="457200" lvl="0" indent="-317500" algn="l" rtl="0">
              <a:spcBef>
                <a:spcPts val="0"/>
              </a:spcBef>
              <a:spcAft>
                <a:spcPts val="0"/>
              </a:spcAft>
              <a:buSzPts val="1400"/>
              <a:buChar char="-"/>
            </a:pPr>
            <a:r>
              <a:rPr lang="vi"/>
              <a:t>  is the point cloud of </a:t>
            </a:r>
            <a:r>
              <a:rPr lang="vi">
                <a:latin typeface="Lobster"/>
                <a:ea typeface="Lobster"/>
                <a:cs typeface="Lobster"/>
                <a:sym typeface="Lobster"/>
              </a:rPr>
              <a:t>i</a:t>
            </a:r>
            <a:r>
              <a:rPr lang="vi" baseline="30000"/>
              <a:t>th</a:t>
            </a:r>
            <a:r>
              <a:rPr lang="vi">
                <a:latin typeface="Lobster"/>
                <a:ea typeface="Lobster"/>
                <a:cs typeface="Lobster"/>
                <a:sym typeface="Lobster"/>
              </a:rPr>
              <a:t> </a:t>
            </a:r>
            <a:r>
              <a:rPr lang="vi"/>
              <a:t>object</a:t>
            </a:r>
            <a:endParaRPr/>
          </a:p>
          <a:p>
            <a:pPr marL="457200" lvl="0" indent="-317500" algn="l" rtl="0">
              <a:spcBef>
                <a:spcPts val="0"/>
              </a:spcBef>
              <a:spcAft>
                <a:spcPts val="0"/>
              </a:spcAft>
              <a:buSzPts val="1400"/>
              <a:buChar char="-"/>
            </a:pPr>
            <a:r>
              <a:rPr lang="vi"/>
              <a:t>  is the </a:t>
            </a:r>
            <a:r>
              <a:rPr lang="vi">
                <a:latin typeface="Lobster"/>
                <a:ea typeface="Lobster"/>
                <a:cs typeface="Lobster"/>
                <a:sym typeface="Lobster"/>
              </a:rPr>
              <a:t>j</a:t>
            </a:r>
            <a:r>
              <a:rPr lang="vi" baseline="30000"/>
              <a:t>th</a:t>
            </a:r>
            <a:r>
              <a:rPr lang="vi">
                <a:latin typeface="Lobster"/>
                <a:ea typeface="Lobster"/>
                <a:cs typeface="Lobster"/>
                <a:sym typeface="Lobster"/>
              </a:rPr>
              <a:t> </a:t>
            </a:r>
            <a:r>
              <a:rPr lang="vi"/>
              <a:t>view of the </a:t>
            </a:r>
            <a:r>
              <a:rPr lang="vi">
                <a:latin typeface="Lobster"/>
                <a:ea typeface="Lobster"/>
                <a:cs typeface="Lobster"/>
                <a:sym typeface="Lobster"/>
              </a:rPr>
              <a:t>i</a:t>
            </a:r>
            <a:r>
              <a:rPr lang="vi" baseline="30000"/>
              <a:t>th</a:t>
            </a:r>
            <a:r>
              <a:rPr lang="vi">
                <a:latin typeface="Pacifico"/>
                <a:ea typeface="Pacifico"/>
                <a:cs typeface="Pacifico"/>
                <a:sym typeface="Pacifico"/>
              </a:rPr>
              <a:t> </a:t>
            </a:r>
            <a:r>
              <a:rPr lang="vi"/>
              <a:t>object</a:t>
            </a:r>
            <a:endParaRPr/>
          </a:p>
          <a:p>
            <a:pPr marL="457200" lvl="0" indent="-317500" algn="l" rtl="0">
              <a:spcBef>
                <a:spcPts val="0"/>
              </a:spcBef>
              <a:spcAft>
                <a:spcPts val="0"/>
              </a:spcAft>
              <a:buSzPts val="1400"/>
              <a:buChar char="-"/>
            </a:pPr>
            <a:r>
              <a:rPr lang="vi"/>
              <a:t>           are feature extractor for 2D image and 3D point cloud, respectively</a:t>
            </a:r>
            <a:endParaRPr/>
          </a:p>
          <a:p>
            <a:pPr marL="457200" lvl="0" indent="-317500" algn="l" rtl="0">
              <a:spcBef>
                <a:spcPts val="0"/>
              </a:spcBef>
              <a:spcAft>
                <a:spcPts val="0"/>
              </a:spcAft>
              <a:buSzPts val="1400"/>
              <a:buChar char="-"/>
            </a:pPr>
            <a:r>
              <a:rPr lang="vi"/>
              <a:t>           are nonlinear projection layers</a:t>
            </a:r>
            <a:endParaRPr/>
          </a:p>
        </p:txBody>
      </p:sp>
      <p:pic>
        <p:nvPicPr>
          <p:cNvPr id="143" name="Google Shape;143;p20" descr="P_i " title="MathEquation,#000000"/>
          <p:cNvPicPr preferRelativeResize="0"/>
          <p:nvPr/>
        </p:nvPicPr>
        <p:blipFill>
          <a:blip r:embed="rId4">
            <a:alphaModFix/>
          </a:blip>
          <a:stretch>
            <a:fillRect/>
          </a:stretch>
        </p:blipFill>
        <p:spPr>
          <a:xfrm>
            <a:off x="1219200" y="2774925"/>
            <a:ext cx="247804" cy="253999"/>
          </a:xfrm>
          <a:prstGeom prst="rect">
            <a:avLst/>
          </a:prstGeom>
          <a:noFill/>
          <a:ln>
            <a:noFill/>
          </a:ln>
        </p:spPr>
      </p:pic>
      <p:pic>
        <p:nvPicPr>
          <p:cNvPr id="144" name="Google Shape;144;p20" descr="\mathcal{y}_{ij}" title="MathEquation,#000000"/>
          <p:cNvPicPr preferRelativeResize="0"/>
          <p:nvPr/>
        </p:nvPicPr>
        <p:blipFill>
          <a:blip r:embed="rId5">
            <a:alphaModFix/>
          </a:blip>
          <a:stretch>
            <a:fillRect/>
          </a:stretch>
        </p:blipFill>
        <p:spPr>
          <a:xfrm>
            <a:off x="1201600" y="3028925"/>
            <a:ext cx="283008" cy="254000"/>
          </a:xfrm>
          <a:prstGeom prst="rect">
            <a:avLst/>
          </a:prstGeom>
          <a:noFill/>
          <a:ln>
            <a:noFill/>
          </a:ln>
        </p:spPr>
      </p:pic>
      <p:pic>
        <p:nvPicPr>
          <p:cNvPr id="145" name="Google Shape;145;p20" descr="f^{2d}, f^{3d}" title="MathEquation,#000000"/>
          <p:cNvPicPr preferRelativeResize="0"/>
          <p:nvPr/>
        </p:nvPicPr>
        <p:blipFill>
          <a:blip r:embed="rId6">
            <a:alphaModFix/>
          </a:blip>
          <a:stretch>
            <a:fillRect/>
          </a:stretch>
        </p:blipFill>
        <p:spPr>
          <a:xfrm>
            <a:off x="1201600" y="3222400"/>
            <a:ext cx="657606" cy="254000"/>
          </a:xfrm>
          <a:prstGeom prst="rect">
            <a:avLst/>
          </a:prstGeom>
          <a:noFill/>
          <a:ln>
            <a:noFill/>
          </a:ln>
        </p:spPr>
      </p:pic>
      <p:pic>
        <p:nvPicPr>
          <p:cNvPr id="146" name="Google Shape;146;p20" descr="g^{2d}, g^{3d}" title="MathEquation,#000000"/>
          <p:cNvPicPr preferRelativeResize="0"/>
          <p:nvPr/>
        </p:nvPicPr>
        <p:blipFill>
          <a:blip r:embed="rId7">
            <a:alphaModFix/>
          </a:blip>
          <a:stretch>
            <a:fillRect/>
          </a:stretch>
        </p:blipFill>
        <p:spPr>
          <a:xfrm>
            <a:off x="1219700" y="3423250"/>
            <a:ext cx="621406" cy="254000"/>
          </a:xfrm>
          <a:prstGeom prst="rect">
            <a:avLst/>
          </a:prstGeom>
          <a:noFill/>
          <a:ln>
            <a:noFill/>
          </a:ln>
        </p:spPr>
      </p:pic>
      <p:sp>
        <p:nvSpPr>
          <p:cNvPr id="147" name="Google Shape;147;p20"/>
          <p:cNvSpPr txBox="1"/>
          <p:nvPr/>
        </p:nvSpPr>
        <p:spPr>
          <a:xfrm>
            <a:off x="244550" y="3769575"/>
            <a:ext cx="8776500" cy="727200"/>
          </a:xfrm>
          <a:prstGeom prst="rect">
            <a:avLst/>
          </a:prstGeom>
          <a:noFill/>
          <a:ln>
            <a:noFill/>
          </a:ln>
        </p:spPr>
        <p:txBody>
          <a:bodyPr spcFirstLastPara="1" wrap="square" lIns="0" tIns="0" rIns="0" bIns="0" anchor="t" anchorCtr="0">
            <a:noAutofit/>
          </a:bodyPr>
          <a:lstStyle/>
          <a:p>
            <a:pPr marL="457200" lvl="0" indent="-342900" algn="l" rtl="0">
              <a:spcBef>
                <a:spcPts val="0"/>
              </a:spcBef>
              <a:spcAft>
                <a:spcPts val="0"/>
              </a:spcAft>
              <a:buClr>
                <a:schemeClr val="dk1"/>
              </a:buClr>
              <a:buSzPts val="1800"/>
              <a:buChar char="❏"/>
            </a:pPr>
            <a:r>
              <a:rPr lang="vi" sz="1800" b="1">
                <a:solidFill>
                  <a:schemeClr val="dk1"/>
                </a:solidFill>
              </a:rPr>
              <a:t>Final loss: </a:t>
            </a:r>
            <a:endParaRPr sz="1800">
              <a:solidFill>
                <a:schemeClr val="dk1"/>
              </a:solidFill>
            </a:endParaRPr>
          </a:p>
          <a:p>
            <a:pPr marL="0" lvl="0" indent="0" algn="l" rtl="0">
              <a:spcBef>
                <a:spcPts val="0"/>
              </a:spcBef>
              <a:spcAft>
                <a:spcPts val="0"/>
              </a:spcAft>
              <a:buNone/>
            </a:pPr>
            <a:endParaRPr sz="1800">
              <a:solidFill>
                <a:schemeClr val="dk1"/>
              </a:solidFill>
            </a:endParaRPr>
          </a:p>
          <a:p>
            <a:pPr marL="0" lvl="0" indent="0" algn="l" rtl="0">
              <a:spcBef>
                <a:spcPts val="0"/>
              </a:spcBef>
              <a:spcAft>
                <a:spcPts val="0"/>
              </a:spcAft>
              <a:buNone/>
            </a:pPr>
            <a:endParaRPr sz="1800">
              <a:solidFill>
                <a:schemeClr val="dk1"/>
              </a:solidFill>
            </a:endParaRPr>
          </a:p>
          <a:p>
            <a:pPr marL="0" lvl="0" indent="0" algn="l" rtl="0">
              <a:spcBef>
                <a:spcPts val="0"/>
              </a:spcBef>
              <a:spcAft>
                <a:spcPts val="0"/>
              </a:spcAft>
              <a:buNone/>
            </a:pPr>
            <a:endParaRPr sz="1800">
              <a:solidFill>
                <a:schemeClr val="dk1"/>
              </a:solidFill>
            </a:endParaRPr>
          </a:p>
        </p:txBody>
      </p:sp>
      <p:pic>
        <p:nvPicPr>
          <p:cNvPr id="148" name="Google Shape;148;p20" descr="\begin{align}&#10;     \mathcal{L}^{3d} = \lambda_{glb}\mathcal{L}^{3d}_{glb} + \lambda_{pnt}\mathcal{L}^{3d}_{pnt}&#10; \end{align}" title="MathEquation,#000000"/>
          <p:cNvPicPr preferRelativeResize="0"/>
          <p:nvPr/>
        </p:nvPicPr>
        <p:blipFill>
          <a:blip r:embed="rId8">
            <a:alphaModFix/>
          </a:blip>
          <a:stretch>
            <a:fillRect/>
          </a:stretch>
        </p:blipFill>
        <p:spPr>
          <a:xfrm>
            <a:off x="2638775" y="3769575"/>
            <a:ext cx="2848598" cy="381000"/>
          </a:xfrm>
          <a:prstGeom prst="rect">
            <a:avLst/>
          </a:prstGeom>
          <a:noFill/>
          <a:ln>
            <a:noFill/>
          </a:ln>
        </p:spPr>
      </p:pic>
      <p:pic>
        <p:nvPicPr>
          <p:cNvPr id="149" name="Google Shape;149;p20" descr="\lambda_{glb} = \lambda_{pnt}= 1" title="MathEquation,#000000"/>
          <p:cNvPicPr preferRelativeResize="0"/>
          <p:nvPr/>
        </p:nvPicPr>
        <p:blipFill>
          <a:blip r:embed="rId9">
            <a:alphaModFix/>
          </a:blip>
          <a:stretch>
            <a:fillRect/>
          </a:stretch>
        </p:blipFill>
        <p:spPr>
          <a:xfrm>
            <a:off x="3198400" y="4330900"/>
            <a:ext cx="1729362" cy="3048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1"/>
          <p:cNvSpPr txBox="1"/>
          <p:nvPr/>
        </p:nvSpPr>
        <p:spPr>
          <a:xfrm>
            <a:off x="311700" y="445025"/>
            <a:ext cx="8520600" cy="5727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vi" sz="3200"/>
              <a:t>Experiments</a:t>
            </a:r>
            <a:endParaRPr sz="3200"/>
          </a:p>
        </p:txBody>
      </p:sp>
      <p:sp>
        <p:nvSpPr>
          <p:cNvPr id="156" name="Google Shape;156;p21"/>
          <p:cNvSpPr txBox="1"/>
          <p:nvPr/>
        </p:nvSpPr>
        <p:spPr>
          <a:xfrm>
            <a:off x="244550" y="1165900"/>
            <a:ext cx="8776500" cy="39777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None/>
            </a:pPr>
            <a:r>
              <a:rPr lang="vi" sz="1800" b="1"/>
              <a:t>Pre-training datasets</a:t>
            </a:r>
            <a:r>
              <a:rPr lang="vi" sz="1800"/>
              <a:t>:</a:t>
            </a:r>
            <a:endParaRPr sz="1800"/>
          </a:p>
          <a:p>
            <a:pPr marL="914400" lvl="0" indent="-342900" algn="l" rtl="0">
              <a:lnSpc>
                <a:spcPct val="150000"/>
              </a:lnSpc>
              <a:spcBef>
                <a:spcPts val="0"/>
              </a:spcBef>
              <a:spcAft>
                <a:spcPts val="0"/>
              </a:spcAft>
              <a:buSzPts val="1800"/>
              <a:buChar char="●"/>
            </a:pPr>
            <a:r>
              <a:rPr lang="vi" sz="1800"/>
              <a:t>Synthetic data: </a:t>
            </a:r>
            <a:r>
              <a:rPr lang="vi" sz="1800" b="1"/>
              <a:t>ModelNet40</a:t>
            </a:r>
            <a:endParaRPr sz="1800"/>
          </a:p>
          <a:p>
            <a:pPr marL="914400" lvl="0" indent="-342900" algn="l" rtl="0">
              <a:lnSpc>
                <a:spcPct val="150000"/>
              </a:lnSpc>
              <a:spcBef>
                <a:spcPts val="0"/>
              </a:spcBef>
              <a:spcAft>
                <a:spcPts val="0"/>
              </a:spcAft>
              <a:buSzPts val="1800"/>
              <a:buChar char="●"/>
            </a:pPr>
            <a:r>
              <a:rPr lang="vi" sz="1800"/>
              <a:t>Real data: </a:t>
            </a:r>
            <a:r>
              <a:rPr lang="vi" sz="1800" b="1"/>
              <a:t>ScanNet</a:t>
            </a:r>
            <a:endParaRPr sz="1800" b="1"/>
          </a:p>
          <a:p>
            <a:pPr marL="0" lvl="0" indent="0" algn="l" rtl="0">
              <a:lnSpc>
                <a:spcPct val="150000"/>
              </a:lnSpc>
              <a:spcBef>
                <a:spcPts val="0"/>
              </a:spcBef>
              <a:spcAft>
                <a:spcPts val="0"/>
              </a:spcAft>
              <a:buNone/>
            </a:pPr>
            <a:r>
              <a:rPr lang="vi" sz="1800" b="1"/>
              <a:t>2D backbones:</a:t>
            </a:r>
            <a:endParaRPr sz="1800" b="1"/>
          </a:p>
          <a:p>
            <a:pPr marL="914400" lvl="0" indent="-342900" algn="l" rtl="0">
              <a:lnSpc>
                <a:spcPct val="150000"/>
              </a:lnSpc>
              <a:spcBef>
                <a:spcPts val="0"/>
              </a:spcBef>
              <a:spcAft>
                <a:spcPts val="0"/>
              </a:spcAft>
              <a:buSzPts val="1800"/>
              <a:buChar char="●"/>
            </a:pPr>
            <a:r>
              <a:rPr lang="vi" sz="1800"/>
              <a:t>Resnet50</a:t>
            </a:r>
            <a:endParaRPr sz="1800"/>
          </a:p>
          <a:p>
            <a:pPr marL="0" lvl="0" indent="0" algn="l" rtl="0">
              <a:lnSpc>
                <a:spcPct val="150000"/>
              </a:lnSpc>
              <a:spcBef>
                <a:spcPts val="0"/>
              </a:spcBef>
              <a:spcAft>
                <a:spcPts val="0"/>
              </a:spcAft>
              <a:buNone/>
            </a:pPr>
            <a:r>
              <a:rPr lang="vi" sz="1800" b="1"/>
              <a:t>3D backbones:</a:t>
            </a:r>
            <a:endParaRPr sz="1800" b="1"/>
          </a:p>
          <a:p>
            <a:pPr marL="914400" lvl="0" indent="-342900" algn="l" rtl="0">
              <a:lnSpc>
                <a:spcPct val="150000"/>
              </a:lnSpc>
              <a:spcBef>
                <a:spcPts val="0"/>
              </a:spcBef>
              <a:spcAft>
                <a:spcPts val="0"/>
              </a:spcAft>
              <a:buSzPts val="1800"/>
              <a:buChar char="●"/>
            </a:pPr>
            <a:r>
              <a:rPr lang="vi" sz="1800"/>
              <a:t>PointNet</a:t>
            </a:r>
            <a:endParaRPr sz="1800"/>
          </a:p>
          <a:p>
            <a:pPr marL="914400" lvl="0" indent="-342900" algn="l" rtl="0">
              <a:lnSpc>
                <a:spcPct val="150000"/>
              </a:lnSpc>
              <a:spcBef>
                <a:spcPts val="0"/>
              </a:spcBef>
              <a:spcAft>
                <a:spcPts val="0"/>
              </a:spcAft>
              <a:buSzPts val="1800"/>
              <a:buChar char="●"/>
            </a:pPr>
            <a:r>
              <a:rPr lang="vi" sz="1800"/>
              <a:t>DGCNN</a:t>
            </a:r>
            <a:endParaRPr sz="1800"/>
          </a:p>
          <a:p>
            <a:pPr marL="914400" lvl="0" indent="-342900" algn="l" rtl="0">
              <a:lnSpc>
                <a:spcPct val="150000"/>
              </a:lnSpc>
              <a:spcBef>
                <a:spcPts val="0"/>
              </a:spcBef>
              <a:spcAft>
                <a:spcPts val="0"/>
              </a:spcAft>
              <a:buSzPts val="1800"/>
              <a:buChar char="●"/>
            </a:pPr>
            <a:r>
              <a:rPr lang="vi" sz="1800"/>
              <a:t>SR-UNet</a:t>
            </a:r>
            <a:endParaRPr sz="1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2"/>
          <p:cNvSpPr txBox="1"/>
          <p:nvPr/>
        </p:nvSpPr>
        <p:spPr>
          <a:xfrm>
            <a:off x="311700" y="445025"/>
            <a:ext cx="8520600" cy="5727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vi" sz="3200"/>
              <a:t>Experiments</a:t>
            </a:r>
            <a:endParaRPr sz="3200"/>
          </a:p>
        </p:txBody>
      </p:sp>
      <p:pic>
        <p:nvPicPr>
          <p:cNvPr id="163" name="Google Shape;163;p22"/>
          <p:cNvPicPr preferRelativeResize="0"/>
          <p:nvPr/>
        </p:nvPicPr>
        <p:blipFill>
          <a:blip r:embed="rId3">
            <a:alphaModFix/>
          </a:blip>
          <a:stretch>
            <a:fillRect/>
          </a:stretch>
        </p:blipFill>
        <p:spPr>
          <a:xfrm>
            <a:off x="2088825" y="1576050"/>
            <a:ext cx="4887425" cy="1299200"/>
          </a:xfrm>
          <a:prstGeom prst="rect">
            <a:avLst/>
          </a:prstGeom>
          <a:noFill/>
          <a:ln>
            <a:noFill/>
          </a:ln>
        </p:spPr>
      </p:pic>
      <p:pic>
        <p:nvPicPr>
          <p:cNvPr id="164" name="Google Shape;164;p22"/>
          <p:cNvPicPr preferRelativeResize="0"/>
          <p:nvPr/>
        </p:nvPicPr>
        <p:blipFill>
          <a:blip r:embed="rId4">
            <a:alphaModFix/>
          </a:blip>
          <a:stretch>
            <a:fillRect/>
          </a:stretch>
        </p:blipFill>
        <p:spPr>
          <a:xfrm>
            <a:off x="1946175" y="2927825"/>
            <a:ext cx="5172724" cy="1402150"/>
          </a:xfrm>
          <a:prstGeom prst="rect">
            <a:avLst/>
          </a:prstGeom>
          <a:noFill/>
          <a:ln>
            <a:noFill/>
          </a:ln>
        </p:spPr>
      </p:pic>
      <p:sp>
        <p:nvSpPr>
          <p:cNvPr id="165" name="Google Shape;165;p22"/>
          <p:cNvSpPr/>
          <p:nvPr/>
        </p:nvSpPr>
        <p:spPr>
          <a:xfrm>
            <a:off x="2436600" y="1134738"/>
            <a:ext cx="4270800" cy="324300"/>
          </a:xfrm>
          <a:prstGeom prst="roundRect">
            <a:avLst>
              <a:gd name="adj" fmla="val 5349"/>
            </a:avLst>
          </a:prstGeom>
          <a:solidFill>
            <a:srgbClr val="FFFFFF"/>
          </a:solidFill>
          <a:ln>
            <a:noFill/>
          </a:ln>
          <a:effectLst>
            <a:outerShdw blurRad="57150" dist="19050" dir="5400000" algn="bl" rotWithShape="0">
              <a:srgbClr val="000000">
                <a:alpha val="2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vi" sz="1600">
                <a:solidFill>
                  <a:schemeClr val="dk1"/>
                </a:solidFill>
                <a:latin typeface="Times New Roman"/>
                <a:ea typeface="Times New Roman"/>
                <a:cs typeface="Times New Roman"/>
                <a:sym typeface="Times New Roman"/>
              </a:rPr>
              <a:t>Classification task</a:t>
            </a:r>
            <a:endParaRPr sz="1600">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1523</Words>
  <Application>Microsoft Macintosh PowerPoint</Application>
  <PresentationFormat>On-screen Show (16:9)</PresentationFormat>
  <Paragraphs>162</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Calibri</vt:lpstr>
      <vt:lpstr>Pacifico</vt:lpstr>
      <vt:lpstr>Arial</vt:lpstr>
      <vt:lpstr>Lobster</vt:lpstr>
      <vt:lpstr>Times New Roman</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Hứa Bỉnh Sơn (VinAI-NC-TGMT)</cp:lastModifiedBy>
  <cp:revision>1</cp:revision>
  <dcterms:modified xsi:type="dcterms:W3CDTF">2022-11-18T13:16:33Z</dcterms:modified>
</cp:coreProperties>
</file>