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733" r:id="rId2"/>
    <p:sldId id="761" r:id="rId3"/>
    <p:sldId id="760" r:id="rId4"/>
    <p:sldId id="759" r:id="rId5"/>
    <p:sldId id="766" r:id="rId6"/>
    <p:sldId id="753" r:id="rId7"/>
    <p:sldId id="775" r:id="rId8"/>
    <p:sldId id="776" r:id="rId9"/>
    <p:sldId id="777" r:id="rId10"/>
    <p:sldId id="778" r:id="rId11"/>
    <p:sldId id="754" r:id="rId12"/>
    <p:sldId id="770" r:id="rId13"/>
    <p:sldId id="779" r:id="rId14"/>
    <p:sldId id="780" r:id="rId15"/>
    <p:sldId id="755" r:id="rId16"/>
    <p:sldId id="772" r:id="rId17"/>
    <p:sldId id="756" r:id="rId18"/>
    <p:sldId id="762" r:id="rId19"/>
    <p:sldId id="781" r:id="rId20"/>
    <p:sldId id="758" r:id="rId21"/>
    <p:sldId id="763" r:id="rId22"/>
    <p:sldId id="765" r:id="rId23"/>
    <p:sldId id="764" r:id="rId24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AFF87"/>
    <a:srgbClr val="D73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 autoAdjust="0"/>
    <p:restoredTop sz="70560" autoAdjust="0"/>
  </p:normalViewPr>
  <p:slideViewPr>
    <p:cSldViewPr snapToGrid="0" snapToObjects="1">
      <p:cViewPr>
        <p:scale>
          <a:sx n="137" d="100"/>
          <a:sy n="137" d="100"/>
        </p:scale>
        <p:origin x="3456" y="592"/>
      </p:cViewPr>
      <p:guideLst>
        <p:guide orient="horz" pos="2160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B6A75-0122-4644-A465-CF79C920F310}" type="datetimeFigureOut">
              <a:rPr lang="en-US" smtClean="0"/>
              <a:pPr/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7C84-E5D0-854F-A0C7-87F00EDCD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0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C1E1-4800-8D40-B4C2-491991FE0AA7}" type="datetimeFigureOut">
              <a:rPr lang="en-US"/>
              <a:pPr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BF92-993A-0E46-9C9B-67E79B6EF13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2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am Vinh Tran from Stony Brook University</a:t>
            </a:r>
          </a:p>
          <a:p>
            <a:r>
              <a:rPr lang="en-US"/>
              <a:t>Our paper is: From within to between: knowledge distillation for cross modality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effectLst/>
                <a:latin typeface="Arial" panose="020B0604020202020204" pitchFamily="34" charset="0"/>
              </a:rPr>
              <a:t>One major problem of this approach is that it treats all non-matching pairs the same, demanding a fixed separating margin for all of them. 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effectLst/>
                <a:latin typeface="Arial" panose="020B0604020202020204" pitchFamily="34" charset="0"/>
              </a:rPr>
              <a:t>However, not all non-matching pairs are alike. Two videos with similar captions would become as noisy negative samples. 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effectLst/>
                <a:latin typeface="Arial" panose="020B0604020202020204" pitchFamily="34" charset="0"/>
              </a:rPr>
              <a:t>This severely affects the performance of the learned embedding space and scoring function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>
                <a:effectLst/>
                <a:latin typeface="Arial" panose="020B0604020202020204" pitchFamily="34" charset="0"/>
              </a:rPr>
              <a:t>To address this problem, we propose a complementary loss function that exploits the relationship between data instances in the same domain and distill this knowledge across domains.</a:t>
            </a:r>
            <a:endParaRPr lang="en-US" sz="1800">
              <a:effectLst/>
              <a:latin typeface="SFRM100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effectLst/>
                <a:latin typeface="Arial" panose="020B0604020202020204" pitchFamily="34" charset="0"/>
              </a:rPr>
              <a:t>This is to use the similarity between captions from different training samples as a guidance for training the compatibility function between captions and videos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idea is plugged into any standard text-video retrieval framework with a video encoder and a text encoder.</a:t>
            </a:r>
          </a:p>
          <a:p>
            <a:endParaRPr lang="en-US"/>
          </a:p>
          <a:p>
            <a:r>
              <a:rPr lang="en-US"/>
              <a:t>Each training batch consists of text and video pair, and the caption-to-video similarity is computed between every text and video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9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effectLst/>
                <a:latin typeface="Arial" panose="020B0604020202020204" pitchFamily="34" charset="0"/>
              </a:rPr>
              <a:t>In the next step, we compute the caption similarity of a given caption to the other captions in an input training batch.</a:t>
            </a:r>
          </a:p>
          <a:p>
            <a:endParaRPr lang="en-US" b="0" i="0">
              <a:effectLst/>
              <a:latin typeface="Arial" panose="020B0604020202020204" pitchFamily="34" charset="0"/>
            </a:endParaRPr>
          </a:p>
          <a:p>
            <a:r>
              <a:rPr lang="en-US" b="0" i="0">
                <a:effectLst/>
                <a:latin typeface="Arial" panose="020B0604020202020204" pitchFamily="34" charset="0"/>
              </a:rPr>
              <a:t>Then, the knowledge from caption-to-caption similarity is distlled to the similarity between the caption-to-video.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8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likewise, </a:t>
            </a:r>
            <a:r>
              <a:rPr lang="en-US" b="0" i="0">
                <a:effectLst/>
                <a:latin typeface="Arial" panose="020B0604020202020204" pitchFamily="34" charset="0"/>
              </a:rPr>
              <a:t>the similarity between videos features can be used as another</a:t>
            </a:r>
            <a:br>
              <a:rPr lang="en-US"/>
            </a:br>
            <a:r>
              <a:rPr lang="en-US" b="0" i="0">
                <a:effectLst/>
                <a:latin typeface="Arial" panose="020B0604020202020204" pitchFamily="34" charset="0"/>
              </a:rPr>
              <a:t>training signal.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5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SFRM1000"/>
              </a:rPr>
              <a:t>Each row of the two similarity matrix is normalized to </a:t>
            </a:r>
            <a:r>
              <a:rPr lang="en-US" sz="2000"/>
              <a:t>probability</a:t>
            </a:r>
            <a:r>
              <a:rPr lang="en-US" sz="1800">
                <a:effectLst/>
                <a:latin typeface="SFRM1000"/>
              </a:rPr>
              <a:t> distribution using softmax,  and </a:t>
            </a:r>
            <a:r>
              <a:rPr lang="en-US" b="0" i="0">
                <a:effectLst/>
                <a:latin typeface="Arial" panose="020B0604020202020204" pitchFamily="34" charset="0"/>
              </a:rPr>
              <a:t>we use the knowledge distillation loss to</a:t>
            </a:r>
            <a:br>
              <a:rPr lang="en-US"/>
            </a:br>
            <a:r>
              <a:rPr lang="en-US" b="0" i="0">
                <a:effectLst/>
                <a:latin typeface="Arial" panose="020B0604020202020204" pitchFamily="34" charset="0"/>
              </a:rPr>
              <a:t>measure the dissimilarity between the two distributions using Kullback–Leibler divergence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SFRM1000"/>
              </a:rPr>
              <a:t>The same operation can be applied on columns for video-to-video distillation</a:t>
            </a:r>
            <a:endParaRPr lang="en-US" sz="2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We add the two new distillation loss functions to the standard bidirectional max-margin ranking loss for training the compatibility function between a caption and a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5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perform experiments on different challenging benchmarks for cross modal text-video retrieval</a:t>
            </a:r>
          </a:p>
          <a:p>
            <a:pPr marL="285750" indent="-285750">
              <a:buFontTx/>
              <a:buChar char="-"/>
            </a:pPr>
            <a:r>
              <a:rPr lang="en-US" dirty="0"/>
              <a:t>We report performances on both text-to-video and video-to-text retrieval tasks.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performance of all models are evaluated with recall at rank N (R@N), a standard retrieval metric.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metric 1 if the relevant video is within top N of the retrieval results.</a:t>
            </a:r>
          </a:p>
          <a:p>
            <a:pPr marL="285750" indent="-285750">
              <a:buFontTx/>
              <a:buChar char="-"/>
            </a:pPr>
            <a:r>
              <a:rPr lang="en-US" dirty="0"/>
              <a:t>Better models should achieve higher recall.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 also report the mean rank of the relevant video. For this metric, the lower the better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Videos have become a big part of our lives with hundred of thousands of video hours.</a:t>
            </a:r>
          </a:p>
          <a:p>
            <a:endParaRPr lang="en-US" sz="2400"/>
          </a:p>
          <a:p>
            <a:r>
              <a:rPr lang="en-US" sz="2400"/>
              <a:t>A problem of growing importance is to index and search for videos, based on their content.</a:t>
            </a:r>
          </a:p>
          <a:p>
            <a:endParaRPr lang="en-US" sz="2400"/>
          </a:p>
          <a:p>
            <a:r>
              <a:rPr lang="en-US" sz="2400"/>
              <a:t>This has been a long standing problem in computer vision with many useful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0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the new loss functions, we significantly improve the retrieval performance on MSRVTT dataset. We are better in both recall and mean rank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MSVD dataset the, improvement is similar, where our method beats previous works by a large margin.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6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For DiDeMo dataset, our method is not better than the current state-of-the-art due to the lack of computational resources to follow the recommended experimental settings. 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SFRM1000"/>
            </a:endParaRP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As explained in the paper, for this dataset, we has to freeze some network layers and use much smaller batch size. 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SFRM1000"/>
            </a:endParaRP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However, the mean rank is comparable to the state-of-the-art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6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In summary, this paper proposes a novel knowledge distillation framework for cross modality retrieval</a:t>
            </a:r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r>
              <a:rPr lang="en-US"/>
              <a:t>The knowledge distillation is either from text or video, and can be easily computed within each training batch.</a:t>
            </a:r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r>
              <a:rPr lang="en-US"/>
              <a:t>The method is applicable to any standard text-video retrieval frameworks.</a:t>
            </a:r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r>
              <a:rPr lang="en-US"/>
              <a:t>Thank you for listening</a:t>
            </a:r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This paper investigates the problem of  text-video retrieval two smaller sub problems: text-to-video and video-to-text.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In the former problem, the input is a text query, and the system has to retrieve a list of videos with relevant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In the latter, the input is a video, and the system has to rank a list of captions based on how likely it is for the captions to be used to describe the content of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Text video retrieval can be tackled by projecting text and video into a joint embedding space,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 and learning a similarity scoring function for text and video embedding vectors. </a:t>
            </a:r>
            <a:endParaRPr lang="en-US"/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1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FRM1000"/>
              </a:rPr>
              <a:t> At test time, the retrieved candidates, either text or video, are ranked based on their similarity with respect to the input query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>
                <a:effectLst/>
                <a:latin typeface="Arial" panose="020B0604020202020204" pitchFamily="34" charset="0"/>
              </a:rPr>
              <a:t>Existing methods use max-margin loss to separate matching caption-video pairs (called positive pairs) from the non-matching ones (called negative pairs)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>
                <a:effectLst/>
                <a:latin typeface="Arial" panose="020B0604020202020204" pitchFamily="34" charset="0"/>
              </a:rPr>
              <a:t>A positive pair is the one where the caption and the</a:t>
            </a:r>
            <a:br>
              <a:rPr lang="en-US" sz="2400"/>
            </a:br>
            <a:r>
              <a:rPr lang="en-US" sz="2400" b="0" i="0">
                <a:effectLst/>
                <a:latin typeface="Arial" panose="020B0604020202020204" pitchFamily="34" charset="0"/>
              </a:rPr>
              <a:t>video come from the same training data instance. Whereas, a negative caption-</a:t>
            </a:r>
            <a:br>
              <a:rPr lang="en-US" sz="2400"/>
            </a:br>
            <a:r>
              <a:rPr lang="en-US" sz="2400" b="0" i="0">
                <a:effectLst/>
                <a:latin typeface="Arial" panose="020B0604020202020204" pitchFamily="34" charset="0"/>
              </a:rPr>
              <a:t>video pair consists of a caption and a video from different training instances.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BF92-993A-0E46-9C9B-67E79B6EF13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3" y="273629"/>
            <a:ext cx="10966104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443" y="6246813"/>
            <a:ext cx="2833479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8747" y="6246813"/>
            <a:ext cx="385979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9557" y="6246813"/>
            <a:ext cx="283559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AF67-5CAA-4747-ACEB-94B73543A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8392" y="-176423"/>
            <a:ext cx="10969943" cy="114300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99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8392" y="-176423"/>
            <a:ext cx="10969943" cy="114300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03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8392" y="-176423"/>
            <a:ext cx="10969943" cy="114300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24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8395" y="-176423"/>
            <a:ext cx="10969943" cy="114300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18395" y="1256044"/>
            <a:ext cx="3658694" cy="3384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199" dirty="0"/>
              <a:t>This</a:t>
            </a:r>
            <a:r>
              <a:rPr lang="en-US" sz="2199" baseline="0" dirty="0"/>
              <a:t> is the first point of the slide</a:t>
            </a:r>
            <a:endParaRPr lang="en-US" sz="2199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3" y="6492876"/>
            <a:ext cx="17211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0292" y="6492876"/>
            <a:ext cx="5977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635" y="-176423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91608" y="6502004"/>
            <a:ext cx="1676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86" r:id="rId14"/>
    <p:sldLayoutId id="2147483699" r:id="rId15"/>
  </p:sldLayoutIdLst>
  <p:hf hdr="0" ftr="0" dt="0"/>
  <p:txStyles>
    <p:titleStyle>
      <a:lvl1pPr algn="l" defTabSz="457086" rtl="0" eaLnBrk="1" latinLnBrk="0" hangingPunct="1">
        <a:spcBef>
          <a:spcPct val="0"/>
        </a:spcBef>
        <a:buNone/>
        <a:defRPr sz="4399" b="0" kern="1200">
          <a:solidFill>
            <a:srgbClr val="4777B4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6" rtl="0" eaLnBrk="1" latinLnBrk="0" hangingPunct="1">
        <a:spcBef>
          <a:spcPct val="20000"/>
        </a:spcBef>
        <a:buFont typeface="Arial"/>
        <a:buChar char="•"/>
        <a:defRPr sz="3199" kern="1200">
          <a:solidFill>
            <a:srgbClr val="000000"/>
          </a:solidFill>
          <a:latin typeface="+mn-lt"/>
          <a:ea typeface="+mn-ea"/>
          <a:cs typeface="+mn-cs"/>
        </a:defRPr>
      </a:lvl1pPr>
      <a:lvl2pPr marL="742765" indent="-285679" algn="l" defTabSz="457086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457086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45708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45708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457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E2E92-E370-0046-8DD5-7AB0A5D68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490" y="2130426"/>
            <a:ext cx="11479236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From Within to Between: </a:t>
            </a:r>
            <a:br>
              <a:rPr lang="en-US" sz="4000" b="1" dirty="0"/>
            </a:br>
            <a:r>
              <a:rPr lang="en-US" sz="4000" b="1" dirty="0"/>
              <a:t>Knowledge Distillation for Cross Modality Retrieval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4CA050-FDC9-E342-9FE9-89CC9BEBC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19" y="4044696"/>
            <a:ext cx="10649243" cy="1752600"/>
          </a:xfrm>
        </p:spPr>
        <p:txBody>
          <a:bodyPr>
            <a:normAutofit/>
          </a:bodyPr>
          <a:lstStyle/>
          <a:p>
            <a:r>
              <a:rPr lang="en-US" dirty="0" err="1"/>
              <a:t>Vinh</a:t>
            </a:r>
            <a:r>
              <a:rPr lang="en-US" dirty="0"/>
              <a:t> Tran, Niranjan Balasubramanian, and Minh Hoai</a:t>
            </a:r>
            <a:endParaRPr lang="en-US" baseline="30000" dirty="0"/>
          </a:p>
          <a:p>
            <a:r>
              <a:rPr lang="en-US" dirty="0"/>
              <a:t>Stony Brook University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6B82419-CA11-CD4D-8981-8948B031E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90" y="230669"/>
            <a:ext cx="3155622" cy="1112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300D3A3-BC14-629C-4121-AA5F6C61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80" y="230669"/>
            <a:ext cx="4872055" cy="7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Recording Nov 15, 2022 at 6:39:34 PM">
            <a:hlinkClick r:id="" action="ppaction://media"/>
            <a:extLst>
              <a:ext uri="{FF2B5EF4-FFF2-40B4-BE49-F238E27FC236}">
                <a16:creationId xmlns:a16="http://schemas.microsoft.com/office/drawing/2014/main" id="{2632FC43-CB7F-FBDD-695F-CFB592900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8"/>
    </mc:Choice>
    <mc:Fallback xmlns="">
      <p:transition spd="slow" advTm="19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contrastive learning to learn the compability function </a:t>
            </a:r>
            <a:r>
              <a:rPr lang="en-US" i="1"/>
              <a:t>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Max margin loss (CE, MMT, TeachText):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DD37B-0A07-1D11-CA41-4F2D1F080F0D}"/>
                  </a:ext>
                </a:extLst>
              </p:cNvPr>
              <p:cNvSpPr txBox="1"/>
              <p:nvPr/>
            </p:nvSpPr>
            <p:spPr>
              <a:xfrm>
                <a:off x="1751032" y="5077398"/>
                <a:ext cx="7065076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margin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 +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DD37B-0A07-1D11-CA41-4F2D1F08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32" y="5077398"/>
                <a:ext cx="7065076" cy="1080296"/>
              </a:xfrm>
              <a:prstGeom prst="rect">
                <a:avLst/>
              </a:prstGeom>
              <a:blipFill>
                <a:blip r:embed="rId5"/>
                <a:stretch>
                  <a:fillRect t="-110465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17DD8C3-FCE8-AE1C-027A-08F41FBADB49}"/>
              </a:ext>
            </a:extLst>
          </p:cNvPr>
          <p:cNvSpPr/>
          <p:nvPr/>
        </p:nvSpPr>
        <p:spPr>
          <a:xfrm>
            <a:off x="4104210" y="2585312"/>
            <a:ext cx="1145627" cy="441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6B7AD-1D72-862A-D46C-44DB6C53D6A8}"/>
              </a:ext>
            </a:extLst>
          </p:cNvPr>
          <p:cNvSpPr/>
          <p:nvPr/>
        </p:nvSpPr>
        <p:spPr>
          <a:xfrm>
            <a:off x="4104210" y="3619323"/>
            <a:ext cx="1145627" cy="4414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/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blipFill>
                <a:blip r:embed="rId6"/>
                <a:stretch>
                  <a:fillRect r="-76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E3FB6C0-048E-14C3-636F-5349A6C6AC0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249837" y="2806030"/>
            <a:ext cx="1558198" cy="5434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7FD1EAB-01A7-EABE-63B6-C1BD6211C10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5249837" y="3349446"/>
            <a:ext cx="1558198" cy="4905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udio Recording Nov 15, 2022 at 4:33:33 PM">
            <a:hlinkClick r:id="" action="ppaction://media"/>
            <a:extLst>
              <a:ext uri="{FF2B5EF4-FFF2-40B4-BE49-F238E27FC236}">
                <a16:creationId xmlns:a16="http://schemas.microsoft.com/office/drawing/2014/main" id="{145A4E63-9341-AF71-E435-AEA2533F1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047828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C3C07B-D4C8-44E4-14FF-9F97CDBA8F3E}"/>
              </a:ext>
            </a:extLst>
          </p:cNvPr>
          <p:cNvSpPr txBox="1"/>
          <p:nvPr/>
        </p:nvSpPr>
        <p:spPr>
          <a:xfrm>
            <a:off x="6507407" y="6177650"/>
            <a:ext cx="1704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Positive pair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FA111-F8D1-0ADF-6B26-31060AFA0E2B}"/>
              </a:ext>
            </a:extLst>
          </p:cNvPr>
          <p:cNvSpPr txBox="1"/>
          <p:nvPr/>
        </p:nvSpPr>
        <p:spPr>
          <a:xfrm>
            <a:off x="5051035" y="6164403"/>
            <a:ext cx="1704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Negative pair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ABF9BB-41BA-422C-2F53-563696D4017A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903363" y="5930900"/>
            <a:ext cx="0" cy="18288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14C530-FF0A-7CE8-185E-3F511627218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359735" y="5930900"/>
            <a:ext cx="0" cy="18288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658F3B-0F47-0D69-0A0B-C1F6D50ED33E}"/>
              </a:ext>
            </a:extLst>
          </p:cNvPr>
          <p:cNvSpPr txBox="1"/>
          <p:nvPr/>
        </p:nvSpPr>
        <p:spPr>
          <a:xfrm>
            <a:off x="7558892" y="4934331"/>
            <a:ext cx="1704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i="1" dirty="0"/>
              <a:t>Fixed margin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3FAAB7-2014-B7DF-A129-C49ED07C3FD1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411220" y="5180552"/>
            <a:ext cx="0" cy="18392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6A779-963C-114A-B9E7-3A1233E76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119" y="2187100"/>
            <a:ext cx="5346585" cy="34376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A15BD56-2561-C3EC-ED1A-55D918894D5C}"/>
              </a:ext>
            </a:extLst>
          </p:cNvPr>
          <p:cNvSpPr txBox="1">
            <a:spLocks/>
          </p:cNvSpPr>
          <p:nvPr/>
        </p:nvSpPr>
        <p:spPr>
          <a:xfrm>
            <a:off x="609439" y="1600201"/>
            <a:ext cx="10969943" cy="44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14" indent="-342814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3199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65" indent="-285679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4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45708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1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/>
              <a:t>Similarity in the same domain is more reliable than across domains</a:t>
            </a:r>
          </a:p>
        </p:txBody>
      </p:sp>
      <p:pic>
        <p:nvPicPr>
          <p:cNvPr id="7" name="Audio Recording Nov 15, 2022 at 4:36:15 PM">
            <a:hlinkClick r:id="" action="ppaction://media"/>
            <a:extLst>
              <a:ext uri="{FF2B5EF4-FFF2-40B4-BE49-F238E27FC236}">
                <a16:creationId xmlns:a16="http://schemas.microsoft.com/office/drawing/2014/main" id="{ACA88D88-055F-81D9-1B1B-C0D1E5B82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5562027"/>
            <a:ext cx="10969943" cy="564136"/>
          </a:xfrm>
        </p:spPr>
        <p:txBody>
          <a:bodyPr>
            <a:normAutofit/>
          </a:bodyPr>
          <a:lstStyle/>
          <a:p>
            <a:pPr algn="just"/>
            <a:r>
              <a:rPr lang="en-US" sz="2800" i="1">
                <a:latin typeface="+mn-lt"/>
              </a:rPr>
              <a:t>Idea </a:t>
            </a:r>
            <a:r>
              <a:rPr lang="en-US" sz="2800" b="1">
                <a:latin typeface="+mn-lt"/>
              </a:rPr>
              <a:t>💡 </a:t>
            </a:r>
            <a:r>
              <a:rPr lang="en-US" sz="2800" i="1">
                <a:latin typeface="+mn-lt"/>
              </a:rPr>
              <a:t>: Knowledge distillation from within domain to between domains</a:t>
            </a:r>
          </a:p>
          <a:p>
            <a:endParaRPr 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6A779-963C-114A-B9E7-3A1233E76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119" y="2187100"/>
            <a:ext cx="5346585" cy="34376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A15BD56-2561-C3EC-ED1A-55D918894D5C}"/>
              </a:ext>
            </a:extLst>
          </p:cNvPr>
          <p:cNvSpPr txBox="1">
            <a:spLocks/>
          </p:cNvSpPr>
          <p:nvPr/>
        </p:nvSpPr>
        <p:spPr>
          <a:xfrm>
            <a:off x="609439" y="1600201"/>
            <a:ext cx="10969943" cy="44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14" indent="-342814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3199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65" indent="-285679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4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45708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1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/>
              <a:t>Similarity in the same domain is more reliable than across domains</a:t>
            </a:r>
          </a:p>
        </p:txBody>
      </p:sp>
      <p:pic>
        <p:nvPicPr>
          <p:cNvPr id="7" name="Audio Recording Nov 15, 2022 at 4:37:46 PM">
            <a:hlinkClick r:id="" action="ppaction://media"/>
            <a:extLst>
              <a:ext uri="{FF2B5EF4-FFF2-40B4-BE49-F238E27FC236}">
                <a16:creationId xmlns:a16="http://schemas.microsoft.com/office/drawing/2014/main" id="{CA9731B0-FAFA-478A-9D04-54C7B9A6F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5309-924A-89D1-FE7C-401B43E76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331" y="1595011"/>
            <a:ext cx="8672063" cy="4531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D8F57B-06D1-1B78-8D2D-13B92F64EF43}"/>
              </a:ext>
            </a:extLst>
          </p:cNvPr>
          <p:cNvSpPr/>
          <p:nvPr/>
        </p:nvSpPr>
        <p:spPr>
          <a:xfrm>
            <a:off x="5948681" y="1595010"/>
            <a:ext cx="3550919" cy="149108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AF9D9-B359-967C-3E36-647D4A4FCC6E}"/>
              </a:ext>
            </a:extLst>
          </p:cNvPr>
          <p:cNvSpPr/>
          <p:nvPr/>
        </p:nvSpPr>
        <p:spPr>
          <a:xfrm>
            <a:off x="7441274" y="1957199"/>
            <a:ext cx="1499144" cy="1363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CB6CE7-8E25-3854-64D8-1D0BD4E9D981}"/>
              </a:ext>
            </a:extLst>
          </p:cNvPr>
          <p:cNvSpPr/>
          <p:nvPr/>
        </p:nvSpPr>
        <p:spPr>
          <a:xfrm>
            <a:off x="7724140" y="4338186"/>
            <a:ext cx="1499144" cy="1369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4A039-DA37-9ECA-B54C-A7B46681052B}"/>
              </a:ext>
            </a:extLst>
          </p:cNvPr>
          <p:cNvSpPr/>
          <p:nvPr/>
        </p:nvSpPr>
        <p:spPr>
          <a:xfrm>
            <a:off x="5920275" y="4576822"/>
            <a:ext cx="4015461" cy="14683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Recording Nov 15, 2022 at 5:48:32 PM">
            <a:hlinkClick r:id="" action="ppaction://media"/>
            <a:extLst>
              <a:ext uri="{FF2B5EF4-FFF2-40B4-BE49-F238E27FC236}">
                <a16:creationId xmlns:a16="http://schemas.microsoft.com/office/drawing/2014/main" id="{4442E44C-277E-7E07-799D-A42B285B1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5309-924A-89D1-FE7C-401B43E76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331" y="1595011"/>
            <a:ext cx="8672063" cy="4531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D8F57B-06D1-1B78-8D2D-13B92F64EF43}"/>
              </a:ext>
            </a:extLst>
          </p:cNvPr>
          <p:cNvSpPr/>
          <p:nvPr/>
        </p:nvSpPr>
        <p:spPr>
          <a:xfrm>
            <a:off x="5948681" y="1595010"/>
            <a:ext cx="3550919" cy="149108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AF9D9-B359-967C-3E36-647D4A4FCC6E}"/>
              </a:ext>
            </a:extLst>
          </p:cNvPr>
          <p:cNvSpPr/>
          <p:nvPr/>
        </p:nvSpPr>
        <p:spPr>
          <a:xfrm>
            <a:off x="7441274" y="1957199"/>
            <a:ext cx="1499144" cy="1363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Nov 15, 2022 at 5:53:15 PM">
            <a:hlinkClick r:id="" action="ppaction://media"/>
            <a:extLst>
              <a:ext uri="{FF2B5EF4-FFF2-40B4-BE49-F238E27FC236}">
                <a16:creationId xmlns:a16="http://schemas.microsoft.com/office/drawing/2014/main" id="{F4E538E9-84B8-5405-2931-FE2E2DDFA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5309-924A-89D1-FE7C-401B43E76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331" y="1595011"/>
            <a:ext cx="8672063" cy="4531153"/>
          </a:xfrm>
          <a:prstGeom prst="rect">
            <a:avLst/>
          </a:prstGeom>
        </p:spPr>
      </p:pic>
      <p:pic>
        <p:nvPicPr>
          <p:cNvPr id="7" name="Audio Recording Nov 15, 2022 at 5:54:54 PM">
            <a:hlinkClick r:id="" action="ppaction://media"/>
            <a:extLst>
              <a:ext uri="{FF2B5EF4-FFF2-40B4-BE49-F238E27FC236}">
                <a16:creationId xmlns:a16="http://schemas.microsoft.com/office/drawing/2014/main" id="{F6AC39F6-6DE9-846E-A6DF-85E2137BD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1828799"/>
          </a:xfrm>
        </p:spPr>
        <p:txBody>
          <a:bodyPr/>
          <a:lstStyle/>
          <a:p>
            <a:r>
              <a:rPr lang="en-US"/>
              <a:t>Text Distillation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Distillation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FEF7B-DC67-241F-B158-1D9DF21246F4}"/>
                  </a:ext>
                </a:extLst>
              </p:cNvPr>
              <p:cNvSpPr txBox="1"/>
              <p:nvPr/>
            </p:nvSpPr>
            <p:spPr>
              <a:xfrm>
                <a:off x="2894401" y="2073073"/>
                <a:ext cx="6400022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</a:rPr>
                            <m:t>cap</m:t>
                          </m:r>
                          <m:r>
                            <a:rPr lang="en-US" sz="2800" b="0" i="0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</a:rPr>
                            <m:t>distill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,    :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,    :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FEF7B-DC67-241F-B158-1D9DF2124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01" y="2073073"/>
                <a:ext cx="6400022" cy="1211550"/>
              </a:xfrm>
              <a:prstGeom prst="rect">
                <a:avLst/>
              </a:prstGeom>
              <a:blipFill>
                <a:blip r:embed="rId5"/>
                <a:stretch>
                  <a:fillRect l="-1984" t="-11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Recording Nov 15, 2022 at 6:00:25 PM">
            <a:hlinkClick r:id="" action="ppaction://media"/>
            <a:extLst>
              <a:ext uri="{FF2B5EF4-FFF2-40B4-BE49-F238E27FC236}">
                <a16:creationId xmlns:a16="http://schemas.microsoft.com/office/drawing/2014/main" id="{1B810AA3-34E8-A0C5-EF44-C64D48455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1828799"/>
          </a:xfrm>
        </p:spPr>
        <p:txBody>
          <a:bodyPr/>
          <a:lstStyle/>
          <a:p>
            <a:r>
              <a:rPr lang="en-US"/>
              <a:t>Text Distillation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Distillation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FEF7B-DC67-241F-B158-1D9DF21246F4}"/>
                  </a:ext>
                </a:extLst>
              </p:cNvPr>
              <p:cNvSpPr txBox="1"/>
              <p:nvPr/>
            </p:nvSpPr>
            <p:spPr>
              <a:xfrm>
                <a:off x="2894401" y="2073073"/>
                <a:ext cx="6400022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</a:rPr>
                            <m:t>cap</m:t>
                          </m:r>
                          <m:r>
                            <a:rPr lang="en-US" sz="2800" b="0" i="0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</a:rPr>
                            <m:t>distill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,    :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,    :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FEF7B-DC67-241F-B158-1D9DF2124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01" y="2073073"/>
                <a:ext cx="6400022" cy="1211550"/>
              </a:xfrm>
              <a:prstGeom prst="rect">
                <a:avLst/>
              </a:prstGeom>
              <a:blipFill>
                <a:blip r:embed="rId5"/>
                <a:stretch>
                  <a:fillRect l="-1984" t="-11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8946A2-B6DD-B856-0F9F-4D954121AB97}"/>
              </a:ext>
            </a:extLst>
          </p:cNvPr>
          <p:cNvSpPr txBox="1">
            <a:spLocks/>
          </p:cNvSpPr>
          <p:nvPr/>
        </p:nvSpPr>
        <p:spPr>
          <a:xfrm>
            <a:off x="609441" y="3429000"/>
            <a:ext cx="10969943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14" indent="-342814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3199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65" indent="-285679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4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45708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1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Video Distillation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EC0DDB-199C-27B3-9B14-059023E34454}"/>
                  </a:ext>
                </a:extLst>
              </p:cNvPr>
              <p:cNvSpPr txBox="1"/>
              <p:nvPr/>
            </p:nvSpPr>
            <p:spPr>
              <a:xfrm>
                <a:off x="2894401" y="4062624"/>
                <a:ext cx="6400022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vid</m:t>
                          </m:r>
                          <m:r>
                            <a:rPr lang="en-US" sz="2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distill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 :,   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EC0DDB-199C-27B3-9B14-059023E3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01" y="4062624"/>
                <a:ext cx="6400022" cy="1211550"/>
              </a:xfrm>
              <a:prstGeom prst="rect">
                <a:avLst/>
              </a:prstGeom>
              <a:blipFill>
                <a:blip r:embed="rId6"/>
                <a:stretch>
                  <a:fillRect l="-1984" t="-111340" b="-17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udio Recording Nov 15, 2022 at 6:02:04 PM">
            <a:hlinkClick r:id="" action="ppaction://media"/>
            <a:extLst>
              <a:ext uri="{FF2B5EF4-FFF2-40B4-BE49-F238E27FC236}">
                <a16:creationId xmlns:a16="http://schemas.microsoft.com/office/drawing/2014/main" id="{A92EA5D6-1186-15DB-B7C1-13E441FD8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1828799"/>
          </a:xfrm>
        </p:spPr>
        <p:txBody>
          <a:bodyPr/>
          <a:lstStyle/>
          <a:p>
            <a:r>
              <a:rPr lang="en-US"/>
              <a:t>Text Distillation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Training Loss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8946A2-B6DD-B856-0F9F-4D954121AB97}"/>
              </a:ext>
            </a:extLst>
          </p:cNvPr>
          <p:cNvSpPr txBox="1">
            <a:spLocks/>
          </p:cNvSpPr>
          <p:nvPr/>
        </p:nvSpPr>
        <p:spPr>
          <a:xfrm>
            <a:off x="609441" y="3429000"/>
            <a:ext cx="10969943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14" indent="-342814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3199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65" indent="-285679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4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45708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45708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1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4570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Video Distillation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64DEB-4030-E5B0-9C63-C432BD0A72C7}"/>
                  </a:ext>
                </a:extLst>
              </p:cNvPr>
              <p:cNvSpPr txBox="1"/>
              <p:nvPr/>
            </p:nvSpPr>
            <p:spPr>
              <a:xfrm>
                <a:off x="2894401" y="2491394"/>
                <a:ext cx="6400022" cy="47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cap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compose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margin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cap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distill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64DEB-4030-E5B0-9C63-C432BD0A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01" y="2491394"/>
                <a:ext cx="6400022" cy="471539"/>
              </a:xfrm>
              <a:prstGeom prst="rect">
                <a:avLst/>
              </a:prstGeom>
              <a:blipFill>
                <a:blip r:embed="rId5"/>
                <a:stretch>
                  <a:fillRect l="-1984" t="-21053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BD9694-38C7-7D53-5845-9B8B2F5C7DFF}"/>
                  </a:ext>
                </a:extLst>
              </p:cNvPr>
              <p:cNvSpPr txBox="1"/>
              <p:nvPr/>
            </p:nvSpPr>
            <p:spPr>
              <a:xfrm>
                <a:off x="2894401" y="4468854"/>
                <a:ext cx="6400022" cy="4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vid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compose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margin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vid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distill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BD9694-38C7-7D53-5845-9B8B2F5C7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01" y="4468854"/>
                <a:ext cx="6400022" cy="469231"/>
              </a:xfrm>
              <a:prstGeom prst="rect">
                <a:avLst/>
              </a:prstGeom>
              <a:blipFill>
                <a:blip r:embed="rId6"/>
                <a:stretch>
                  <a:fillRect l="-1984" t="-18421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Recording Nov 15, 2022 at 6:03:54 PM">
            <a:hlinkClick r:id="" action="ppaction://media"/>
            <a:extLst>
              <a:ext uri="{FF2B5EF4-FFF2-40B4-BE49-F238E27FC236}">
                <a16:creationId xmlns:a16="http://schemas.microsoft.com/office/drawing/2014/main" id="{DF731433-B865-894B-9326-4F42A55E3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1642E3-C372-729A-6358-458BEFFFB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Datasets:</a:t>
                </a:r>
              </a:p>
              <a:p>
                <a:pPr lvl="1"/>
                <a:r>
                  <a:rPr lang="en-US"/>
                  <a:t>MSRVTT: </a:t>
                </a:r>
                <a:r>
                  <a:rPr lang="en-US" dirty="0"/>
                  <a:t>10k web video clips </a:t>
                </a:r>
                <a:endParaRPr lang="en-US"/>
              </a:p>
              <a:p>
                <a:pPr lvl="1"/>
                <a:r>
                  <a:rPr lang="en-US"/>
                  <a:t>MSVD: </a:t>
                </a:r>
                <a:r>
                  <a:rPr lang="en-US" b="0" i="0">
                    <a:effectLst/>
                    <a:latin typeface="Arial" panose="020B0604020202020204" pitchFamily="34" charset="0"/>
                  </a:rPr>
                  <a:t>2k video clips, 80k captions</a:t>
                </a:r>
                <a:endParaRPr lang="en-US"/>
              </a:p>
              <a:p>
                <a:pPr lvl="1"/>
                <a:r>
                  <a:rPr lang="en-US"/>
                  <a:t>DiDeMo: </a:t>
                </a:r>
                <a:r>
                  <a:rPr lang="en-US" b="0" i="0">
                    <a:effectLst/>
                    <a:latin typeface="Arial" panose="020B0604020202020204" pitchFamily="34" charset="0"/>
                  </a:rPr>
                  <a:t>10k clips</a:t>
                </a:r>
                <a:endParaRPr lang="en-US"/>
              </a:p>
              <a:p>
                <a:r>
                  <a:rPr lang="en-US"/>
                  <a:t>Evaluation metrics:</a:t>
                </a:r>
              </a:p>
              <a:p>
                <a:pPr lvl="1"/>
                <a:r>
                  <a:rPr lang="en-US" dirty="0"/>
                  <a:t>Recall at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=1, 5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/>
                  <a:t>Mean Rank (the lower the better)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1642E3-C372-729A-6358-458BEFFFB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pic>
        <p:nvPicPr>
          <p:cNvPr id="7" name="Audio Recording Nov 15, 2022 at 6:14:05 PM">
            <a:hlinkClick r:id="" action="ppaction://media"/>
            <a:extLst>
              <a:ext uri="{FF2B5EF4-FFF2-40B4-BE49-F238E27FC236}">
                <a16:creationId xmlns:a16="http://schemas.microsoft.com/office/drawing/2014/main" id="{9632EF6E-16E0-81D2-086C-99F872747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5DBA0-7EA3-0708-022C-B4DA32EC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109167-A3CF-B8F1-A832-661B19A4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C7226-91DD-3717-310A-68C9D3B3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104B09-CB23-53F0-0617-8073BB38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81" y="959473"/>
            <a:ext cx="9184963" cy="51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Nov 15, 2022 at 3:52:41 PM">
            <a:hlinkClick r:id="" action="ppaction://media"/>
            <a:extLst>
              <a:ext uri="{FF2B5EF4-FFF2-40B4-BE49-F238E27FC236}">
                <a16:creationId xmlns:a16="http://schemas.microsoft.com/office/drawing/2014/main" id="{2F9AD76F-24EC-25A9-37D3-7D5083628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MSRVTT 1k-A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graphicFrame>
        <p:nvGraphicFramePr>
          <p:cNvPr id="5" name="Table 35">
            <a:extLst>
              <a:ext uri="{FF2B5EF4-FFF2-40B4-BE49-F238E27FC236}">
                <a16:creationId xmlns:a16="http://schemas.microsoft.com/office/drawing/2014/main" id="{B984BE28-6092-7159-13C0-C6A000604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722563"/>
              </p:ext>
            </p:extLst>
          </p:nvPr>
        </p:nvGraphicFramePr>
        <p:xfrm>
          <a:off x="1751012" y="2491582"/>
          <a:ext cx="8686800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4610152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06806959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967604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100534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Methods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Rec@1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Rec@5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MnR↓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2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TT-CE+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3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Frozen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MDMMT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48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Clip4clip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08298"/>
                  </a:ext>
                </a:extLst>
              </a:tr>
            </a:tbl>
          </a:graphicData>
        </a:graphic>
      </p:graphicFrame>
      <p:pic>
        <p:nvPicPr>
          <p:cNvPr id="7" name="Audio Recording Nov 15, 2022 at 6:19:56 PM">
            <a:hlinkClick r:id="" action="ppaction://media"/>
            <a:extLst>
              <a:ext uri="{FF2B5EF4-FFF2-40B4-BE49-F238E27FC236}">
                <a16:creationId xmlns:a16="http://schemas.microsoft.com/office/drawing/2014/main" id="{532AADE0-F0FE-B7FA-7F23-ADAF97A7C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MSVD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graphicFrame>
        <p:nvGraphicFramePr>
          <p:cNvPr id="6" name="Table 35">
            <a:extLst>
              <a:ext uri="{FF2B5EF4-FFF2-40B4-BE49-F238E27FC236}">
                <a16:creationId xmlns:a16="http://schemas.microsoft.com/office/drawing/2014/main" id="{10470641-21A9-1A18-CE27-09DBDBB7C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44937"/>
              </p:ext>
            </p:extLst>
          </p:nvPr>
        </p:nvGraphicFramePr>
        <p:xfrm>
          <a:off x="1751012" y="2491582"/>
          <a:ext cx="8686800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4610152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06806959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967604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100534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Methods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Rec@1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Rec@5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MnR↓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2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CE+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3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TT-CE+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Frozen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48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Clip4clip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08298"/>
                  </a:ext>
                </a:extLst>
              </a:tr>
            </a:tbl>
          </a:graphicData>
        </a:graphic>
      </p:graphicFrame>
      <p:pic>
        <p:nvPicPr>
          <p:cNvPr id="7" name="Audio Recording Nov 15, 2022 at 6:22:10 PM">
            <a:hlinkClick r:id="" action="ppaction://media"/>
            <a:extLst>
              <a:ext uri="{FF2B5EF4-FFF2-40B4-BE49-F238E27FC236}">
                <a16:creationId xmlns:a16="http://schemas.microsoft.com/office/drawing/2014/main" id="{04B7F76F-CE5D-398C-724F-90394C2E1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DiDeMo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graphicFrame>
        <p:nvGraphicFramePr>
          <p:cNvPr id="6" name="Table 35">
            <a:extLst>
              <a:ext uri="{FF2B5EF4-FFF2-40B4-BE49-F238E27FC236}">
                <a16:creationId xmlns:a16="http://schemas.microsoft.com/office/drawing/2014/main" id="{10470641-21A9-1A18-CE27-09DBDBB7C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22194"/>
              </p:ext>
            </p:extLst>
          </p:nvPr>
        </p:nvGraphicFramePr>
        <p:xfrm>
          <a:off x="1751012" y="2491582"/>
          <a:ext cx="8686800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4610152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06806959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967604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8100534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Methods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Rec@1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Rec@5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MnR↓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2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CE+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3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TT-CE+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Frozen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48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Clip4clip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Ours*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082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86E1AB-650D-98F1-6831-4351EF7AB190}"/>
              </a:ext>
            </a:extLst>
          </p:cNvPr>
          <p:cNvSpPr txBox="1"/>
          <p:nvPr/>
        </p:nvSpPr>
        <p:spPr>
          <a:xfrm>
            <a:off x="1751012" y="5284202"/>
            <a:ext cx="73589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i="1">
                <a:latin typeface="SFRM0900"/>
              </a:rPr>
              <a:t>(*We train our model with </a:t>
            </a:r>
            <a:r>
              <a:rPr lang="en-US" sz="1800" i="1">
                <a:effectLst/>
                <a:latin typeface="SFRM0900"/>
              </a:rPr>
              <a:t>frozen layers and smaller batch size) </a:t>
            </a:r>
            <a:endParaRPr lang="en-US" sz="1800" i="1"/>
          </a:p>
        </p:txBody>
      </p:sp>
      <p:pic>
        <p:nvPicPr>
          <p:cNvPr id="8" name="Audio Recording Nov 15, 2022 at 6:25:07 PM">
            <a:hlinkClick r:id="" action="ppaction://media"/>
            <a:extLst>
              <a:ext uri="{FF2B5EF4-FFF2-40B4-BE49-F238E27FC236}">
                <a16:creationId xmlns:a16="http://schemas.microsoft.com/office/drawing/2014/main" id="{5F353850-D013-DB59-EEC8-8E390CF0D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A469D0-5F1B-30E8-CF97-E1094B6A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38548C-0F42-C33D-297A-DBA7A1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418078-12E5-3455-CEB4-D5A32E071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331" y="1595011"/>
            <a:ext cx="8672063" cy="4531153"/>
          </a:xfrm>
          <a:prstGeom prst="rect">
            <a:avLst/>
          </a:prstGeom>
        </p:spPr>
      </p:pic>
      <p:pic>
        <p:nvPicPr>
          <p:cNvPr id="13" name="Audio Recording Nov 15, 2022 at 6:38:20 PM">
            <a:hlinkClick r:id="" action="ppaction://media"/>
            <a:extLst>
              <a:ext uri="{FF2B5EF4-FFF2-40B4-BE49-F238E27FC236}">
                <a16:creationId xmlns:a16="http://schemas.microsoft.com/office/drawing/2014/main" id="{BEFBDF0A-77CC-F371-0EA1-CE6FA22DB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Video Retrieval</a:t>
            </a:r>
          </a:p>
        </p:txBody>
      </p:sp>
      <p:pic>
        <p:nvPicPr>
          <p:cNvPr id="6" name="Audio Recording Nov 15, 2022 at 6:44:04 PM">
            <a:hlinkClick r:id="" action="ppaction://media"/>
            <a:extLst>
              <a:ext uri="{FF2B5EF4-FFF2-40B4-BE49-F238E27FC236}">
                <a16:creationId xmlns:a16="http://schemas.microsoft.com/office/drawing/2014/main" id="{3D23FEC7-C2D7-F0E0-83EA-8942E0F87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4"/>
    </mc:Choice>
    <mc:Fallback xmlns="">
      <p:transition spd="slow" advTm="2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Video Retrieval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8EF09-F4B1-1ED7-7B81-2B94F9137B2E}"/>
              </a:ext>
            </a:extLst>
          </p:cNvPr>
          <p:cNvSpPr txBox="1"/>
          <p:nvPr/>
        </p:nvSpPr>
        <p:spPr>
          <a:xfrm>
            <a:off x="542146" y="1124876"/>
            <a:ext cx="59158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 b="1" dirty="0">
                <a:latin typeface="+mn-lt"/>
              </a:rPr>
              <a:t>Text-to-video retrieval</a:t>
            </a:r>
          </a:p>
          <a:p>
            <a:pPr algn="just"/>
            <a:r>
              <a:rPr lang="en-US" sz="2000" dirty="0">
                <a:latin typeface="+mn-lt"/>
              </a:rPr>
              <a:t>Query: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latin typeface="+mn-lt"/>
              </a:rPr>
              <a:t>“</a:t>
            </a:r>
            <a:r>
              <a:rPr lang="en-US" sz="2000" i="1" dirty="0">
                <a:latin typeface="+mn-lt"/>
              </a:rPr>
              <a:t>A woman is dancing with her dog</a:t>
            </a:r>
            <a:r>
              <a:rPr lang="en-US" sz="2000" dirty="0">
                <a:latin typeface="+mn-lt"/>
              </a:rPr>
              <a:t>”</a:t>
            </a:r>
          </a:p>
        </p:txBody>
      </p:sp>
      <p:pic>
        <p:nvPicPr>
          <p:cNvPr id="10" name="Picture 9" descr="A person standing on a dog&#10;&#10;Description automatically generated with low confidence">
            <a:extLst>
              <a:ext uri="{FF2B5EF4-FFF2-40B4-BE49-F238E27FC236}">
                <a16:creationId xmlns:a16="http://schemas.microsoft.com/office/drawing/2014/main" id="{D35B0C26-FD8B-E87E-885C-19AC597BB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754" y="3284093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4" descr="How to run safely with a dog, according to experts | The Independent | The  Independent">
            <a:extLst>
              <a:ext uri="{FF2B5EF4-FFF2-40B4-BE49-F238E27FC236}">
                <a16:creationId xmlns:a16="http://schemas.microsoft.com/office/drawing/2014/main" id="{15EBEBEC-F932-87CD-DC87-73B35254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6" y="3284093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ow To Run With a Dog (The Right Way) | GQ">
            <a:extLst>
              <a:ext uri="{FF2B5EF4-FFF2-40B4-BE49-F238E27FC236}">
                <a16:creationId xmlns:a16="http://schemas.microsoft.com/office/drawing/2014/main" id="{68BA920E-58FE-EEAF-EE60-24196D01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62" y="3284093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672C85-EBCB-9E95-C4EC-AC66912A3BA4}"/>
              </a:ext>
            </a:extLst>
          </p:cNvPr>
          <p:cNvSpPr txBox="1"/>
          <p:nvPr/>
        </p:nvSpPr>
        <p:spPr>
          <a:xfrm>
            <a:off x="2413754" y="4655901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3E15D-1618-8214-3534-36F3BA1E1E0D}"/>
              </a:ext>
            </a:extLst>
          </p:cNvPr>
          <p:cNvSpPr txBox="1"/>
          <p:nvPr/>
        </p:nvSpPr>
        <p:spPr>
          <a:xfrm>
            <a:off x="542146" y="4676265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FC3E5A-B11A-69D7-65B6-745CD026FE07}"/>
              </a:ext>
            </a:extLst>
          </p:cNvPr>
          <p:cNvSpPr txBox="1"/>
          <p:nvPr/>
        </p:nvSpPr>
        <p:spPr>
          <a:xfrm>
            <a:off x="4285362" y="4685721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413AC-5B0D-27E4-C98C-F6F213BA3E7F}"/>
              </a:ext>
            </a:extLst>
          </p:cNvPr>
          <p:cNvSpPr txBox="1"/>
          <p:nvPr/>
        </p:nvSpPr>
        <p:spPr>
          <a:xfrm>
            <a:off x="542146" y="2844212"/>
            <a:ext cx="5572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+mn-lt"/>
              </a:rPr>
              <a:t>Top retrieved videos:</a:t>
            </a:r>
          </a:p>
        </p:txBody>
      </p:sp>
      <p:pic>
        <p:nvPicPr>
          <p:cNvPr id="6" name="Audio Recording Nov 15, 2022 at 3:58:12 PM">
            <a:hlinkClick r:id="" action="ppaction://media"/>
            <a:extLst>
              <a:ext uri="{FF2B5EF4-FFF2-40B4-BE49-F238E27FC236}">
                <a16:creationId xmlns:a16="http://schemas.microsoft.com/office/drawing/2014/main" id="{2895955D-FBFB-7EC9-5B9B-430BBE9D3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4"/>
    </mc:Choice>
    <mc:Fallback xmlns="">
      <p:transition spd="slow" advTm="2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Video Retrieval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8EF09-F4B1-1ED7-7B81-2B94F9137B2E}"/>
              </a:ext>
            </a:extLst>
          </p:cNvPr>
          <p:cNvSpPr txBox="1"/>
          <p:nvPr/>
        </p:nvSpPr>
        <p:spPr>
          <a:xfrm>
            <a:off x="542146" y="1124876"/>
            <a:ext cx="59158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 b="1" dirty="0">
                <a:latin typeface="+mn-lt"/>
              </a:rPr>
              <a:t>Text-to-video retrieval</a:t>
            </a:r>
          </a:p>
          <a:p>
            <a:pPr algn="just"/>
            <a:r>
              <a:rPr lang="en-US" sz="2000" dirty="0">
                <a:latin typeface="+mn-lt"/>
              </a:rPr>
              <a:t>Query: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latin typeface="+mn-lt"/>
              </a:rPr>
              <a:t>“</a:t>
            </a:r>
            <a:r>
              <a:rPr lang="en-US" sz="2000" i="1" dirty="0">
                <a:latin typeface="+mn-lt"/>
              </a:rPr>
              <a:t>A woman is dancing with her dog</a:t>
            </a:r>
            <a:r>
              <a:rPr lang="en-US" sz="2000" dirty="0">
                <a:latin typeface="+mn-lt"/>
              </a:rPr>
              <a:t>”</a:t>
            </a:r>
          </a:p>
        </p:txBody>
      </p:sp>
      <p:pic>
        <p:nvPicPr>
          <p:cNvPr id="10" name="Picture 9" descr="A person standing on a dog&#10;&#10;Description automatically generated with low confidence">
            <a:extLst>
              <a:ext uri="{FF2B5EF4-FFF2-40B4-BE49-F238E27FC236}">
                <a16:creationId xmlns:a16="http://schemas.microsoft.com/office/drawing/2014/main" id="{D35B0C26-FD8B-E87E-885C-19AC597BB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754" y="3284093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4" descr="How to run safely with a dog, according to experts | The Independent | The  Independent">
            <a:extLst>
              <a:ext uri="{FF2B5EF4-FFF2-40B4-BE49-F238E27FC236}">
                <a16:creationId xmlns:a16="http://schemas.microsoft.com/office/drawing/2014/main" id="{15EBEBEC-F932-87CD-DC87-73B35254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6" y="3284093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ow To Run With a Dog (The Right Way) | GQ">
            <a:extLst>
              <a:ext uri="{FF2B5EF4-FFF2-40B4-BE49-F238E27FC236}">
                <a16:creationId xmlns:a16="http://schemas.microsoft.com/office/drawing/2014/main" id="{68BA920E-58FE-EEAF-EE60-24196D01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62" y="3284093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6FA938-6559-AF04-6521-528EB486D674}"/>
              </a:ext>
            </a:extLst>
          </p:cNvPr>
          <p:cNvSpPr txBox="1"/>
          <p:nvPr/>
        </p:nvSpPr>
        <p:spPr>
          <a:xfrm>
            <a:off x="6457970" y="1156231"/>
            <a:ext cx="51887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 b="1" dirty="0">
                <a:latin typeface="+mn-lt"/>
              </a:rPr>
              <a:t>Video-to-text retrieval</a:t>
            </a:r>
          </a:p>
          <a:p>
            <a:pPr algn="just"/>
            <a:r>
              <a:rPr lang="en-US" sz="2000" dirty="0">
                <a:latin typeface="+mn-lt"/>
              </a:rPr>
              <a:t>Query:			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0AFD9-5CD0-53CD-AE97-8A67765D5BB6}"/>
              </a:ext>
            </a:extLst>
          </p:cNvPr>
          <p:cNvSpPr txBox="1"/>
          <p:nvPr/>
        </p:nvSpPr>
        <p:spPr>
          <a:xfrm>
            <a:off x="6457970" y="3284093"/>
            <a:ext cx="518870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+mn-lt"/>
              </a:rPr>
              <a:t>✗</a:t>
            </a:r>
            <a:r>
              <a:rPr lang="en-US" dirty="0">
                <a:latin typeface="+mn-lt"/>
              </a:rPr>
              <a:t> A blue sky with an ocean view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+mn-lt"/>
              </a:rPr>
              <a:t>✗</a:t>
            </a:r>
            <a:r>
              <a:rPr lang="en-US" dirty="0">
                <a:latin typeface="+mn-lt"/>
              </a:rPr>
              <a:t> Ocean waves hitting the shore</a:t>
            </a:r>
          </a:p>
          <a:p>
            <a:pPr algn="just"/>
            <a:r>
              <a:rPr lang="en-US" dirty="0">
                <a:solidFill>
                  <a:schemeClr val="accent3"/>
                </a:solidFill>
              </a:rPr>
              <a:t>✓</a:t>
            </a:r>
            <a:r>
              <a:rPr lang="en-US" dirty="0">
                <a:latin typeface="+mn-lt"/>
              </a:rPr>
              <a:t> A bird is flying over the open sea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+mn-lt"/>
              </a:rPr>
              <a:t>✗ </a:t>
            </a:r>
            <a:r>
              <a:rPr lang="en-US" dirty="0">
                <a:latin typeface="+mn-lt"/>
              </a:rPr>
              <a:t>Big wave hit the rocks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DA556-B980-06B1-BDD6-57799AA4CF61}"/>
              </a:ext>
            </a:extLst>
          </p:cNvPr>
          <p:cNvSpPr txBox="1"/>
          <p:nvPr/>
        </p:nvSpPr>
        <p:spPr>
          <a:xfrm>
            <a:off x="6457970" y="2844212"/>
            <a:ext cx="51887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Top retrieved captions: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72C85-EBCB-9E95-C4EC-AC66912A3BA4}"/>
              </a:ext>
            </a:extLst>
          </p:cNvPr>
          <p:cNvSpPr txBox="1"/>
          <p:nvPr/>
        </p:nvSpPr>
        <p:spPr>
          <a:xfrm>
            <a:off x="2413754" y="4655901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3E15D-1618-8214-3534-36F3BA1E1E0D}"/>
              </a:ext>
            </a:extLst>
          </p:cNvPr>
          <p:cNvSpPr txBox="1"/>
          <p:nvPr/>
        </p:nvSpPr>
        <p:spPr>
          <a:xfrm>
            <a:off x="542146" y="4676265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FC3E5A-B11A-69D7-65B6-745CD026FE07}"/>
              </a:ext>
            </a:extLst>
          </p:cNvPr>
          <p:cNvSpPr txBox="1"/>
          <p:nvPr/>
        </p:nvSpPr>
        <p:spPr>
          <a:xfrm>
            <a:off x="4285362" y="4685721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413AC-5B0D-27E4-C98C-F6F213BA3E7F}"/>
              </a:ext>
            </a:extLst>
          </p:cNvPr>
          <p:cNvSpPr txBox="1"/>
          <p:nvPr/>
        </p:nvSpPr>
        <p:spPr>
          <a:xfrm>
            <a:off x="542146" y="2844212"/>
            <a:ext cx="5572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+mn-lt"/>
              </a:rPr>
              <a:t>Top retrieved videos:</a:t>
            </a:r>
          </a:p>
        </p:txBody>
      </p:sp>
      <p:pic>
        <p:nvPicPr>
          <p:cNvPr id="6" name="Picture 8" descr="View &quot;A Sea Bird Flying Over The Atlantic Ocean&quot; by Stocksy Contributor  &quot;ALICIA BOCK&quot; - Stocksy">
            <a:extLst>
              <a:ext uri="{FF2B5EF4-FFF2-40B4-BE49-F238E27FC236}">
                <a16:creationId xmlns:a16="http://schemas.microsoft.com/office/drawing/2014/main" id="{1196A343-7C6B-462A-8481-E5EE61DA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77" y="1588239"/>
            <a:ext cx="1356609" cy="1017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cording Nov 15, 2022 at 3:59:37 PM">
            <a:hlinkClick r:id="" action="ppaction://media"/>
            <a:extLst>
              <a:ext uri="{FF2B5EF4-FFF2-40B4-BE49-F238E27FC236}">
                <a16:creationId xmlns:a16="http://schemas.microsoft.com/office/drawing/2014/main" id="{EAC29C25-9FFE-1FDD-C85B-75DC75D4C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60486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4"/>
    </mc:Choice>
    <mc:Fallback xmlns="">
      <p:transition spd="slow" advTm="2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contrastive learning to learn the compability function </a:t>
            </a:r>
            <a:r>
              <a:rPr lang="en-US" i="1"/>
              <a:t>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DD8C3-FCE8-AE1C-027A-08F41FBADB49}"/>
              </a:ext>
            </a:extLst>
          </p:cNvPr>
          <p:cNvSpPr/>
          <p:nvPr/>
        </p:nvSpPr>
        <p:spPr>
          <a:xfrm>
            <a:off x="4104210" y="2585312"/>
            <a:ext cx="1145627" cy="441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6B7AD-1D72-862A-D46C-44DB6C53D6A8}"/>
              </a:ext>
            </a:extLst>
          </p:cNvPr>
          <p:cNvSpPr/>
          <p:nvPr/>
        </p:nvSpPr>
        <p:spPr>
          <a:xfrm>
            <a:off x="4104210" y="3619323"/>
            <a:ext cx="1145627" cy="4414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/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blipFill>
                <a:blip r:embed="rId5"/>
                <a:stretch>
                  <a:fillRect r="-76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E3FB6C0-048E-14C3-636F-5349A6C6AC0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249837" y="2806030"/>
            <a:ext cx="1558198" cy="5434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7FD1EAB-01A7-EABE-63B6-C1BD6211C10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5249837" y="3349446"/>
            <a:ext cx="1558198" cy="4905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Audio Recording Nov 15, 2022 at 4:13:35 PM">
            <a:hlinkClick r:id="" action="ppaction://media"/>
            <a:extLst>
              <a:ext uri="{FF2B5EF4-FFF2-40B4-BE49-F238E27FC236}">
                <a16:creationId xmlns:a16="http://schemas.microsoft.com/office/drawing/2014/main" id="{D5B4E411-671D-4832-D216-F1C82EB92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contrastive learning to learn the compability function </a:t>
            </a:r>
            <a:r>
              <a:rPr lang="en-US" i="1"/>
              <a:t>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DD8C3-FCE8-AE1C-027A-08F41FBADB49}"/>
              </a:ext>
            </a:extLst>
          </p:cNvPr>
          <p:cNvSpPr/>
          <p:nvPr/>
        </p:nvSpPr>
        <p:spPr>
          <a:xfrm>
            <a:off x="4104210" y="2585312"/>
            <a:ext cx="1145627" cy="441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6B7AD-1D72-862A-D46C-44DB6C53D6A8}"/>
              </a:ext>
            </a:extLst>
          </p:cNvPr>
          <p:cNvSpPr/>
          <p:nvPr/>
        </p:nvSpPr>
        <p:spPr>
          <a:xfrm>
            <a:off x="4104210" y="3619323"/>
            <a:ext cx="1145627" cy="4414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/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blipFill>
                <a:blip r:embed="rId5"/>
                <a:stretch>
                  <a:fillRect r="-76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E3FB6C0-048E-14C3-636F-5349A6C6AC0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249837" y="2806030"/>
            <a:ext cx="1558198" cy="5434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7FD1EAB-01A7-EABE-63B6-C1BD6211C10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5249837" y="3349446"/>
            <a:ext cx="1558198" cy="4905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udio Recording Nov 15, 2022 at 4:15:14 PM">
            <a:hlinkClick r:id="" action="ppaction://media"/>
            <a:extLst>
              <a:ext uri="{FF2B5EF4-FFF2-40B4-BE49-F238E27FC236}">
                <a16:creationId xmlns:a16="http://schemas.microsoft.com/office/drawing/2014/main" id="{437856FE-D5B6-938A-9F10-D5893890A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543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contrastive learning to learn the compability function </a:t>
            </a:r>
            <a:r>
              <a:rPr lang="en-US" i="1"/>
              <a:t>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Max margin loss (CE, MMT, TeachText):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DD37B-0A07-1D11-CA41-4F2D1F080F0D}"/>
                  </a:ext>
                </a:extLst>
              </p:cNvPr>
              <p:cNvSpPr txBox="1"/>
              <p:nvPr/>
            </p:nvSpPr>
            <p:spPr>
              <a:xfrm>
                <a:off x="1751032" y="5077398"/>
                <a:ext cx="7065076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margin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 +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DD37B-0A07-1D11-CA41-4F2D1F08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32" y="5077398"/>
                <a:ext cx="7065076" cy="1080296"/>
              </a:xfrm>
              <a:prstGeom prst="rect">
                <a:avLst/>
              </a:prstGeom>
              <a:blipFill>
                <a:blip r:embed="rId5"/>
                <a:stretch>
                  <a:fillRect t="-110465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17DD8C3-FCE8-AE1C-027A-08F41FBADB49}"/>
              </a:ext>
            </a:extLst>
          </p:cNvPr>
          <p:cNvSpPr/>
          <p:nvPr/>
        </p:nvSpPr>
        <p:spPr>
          <a:xfrm>
            <a:off x="4104210" y="2585312"/>
            <a:ext cx="1145627" cy="441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6B7AD-1D72-862A-D46C-44DB6C53D6A8}"/>
              </a:ext>
            </a:extLst>
          </p:cNvPr>
          <p:cNvSpPr/>
          <p:nvPr/>
        </p:nvSpPr>
        <p:spPr>
          <a:xfrm>
            <a:off x="4104210" y="3619323"/>
            <a:ext cx="1145627" cy="4414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/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blipFill>
                <a:blip r:embed="rId6"/>
                <a:stretch>
                  <a:fillRect r="-76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E3FB6C0-048E-14C3-636F-5349A6C6AC0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249837" y="2806030"/>
            <a:ext cx="1558198" cy="5434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7FD1EAB-01A7-EABE-63B6-C1BD6211C10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5249837" y="3349446"/>
            <a:ext cx="1558198" cy="4905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udio Recording Nov 15, 2022 at 4:21:38 PM">
            <a:hlinkClick r:id="" action="ppaction://media"/>
            <a:extLst>
              <a:ext uri="{FF2B5EF4-FFF2-40B4-BE49-F238E27FC236}">
                <a16:creationId xmlns:a16="http://schemas.microsoft.com/office/drawing/2014/main" id="{3E6DBA7D-9CF8-F606-D542-70A42BE4D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42E3-C372-729A-6358-458BEFFF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contrastive learning to learn the compability function </a:t>
            </a:r>
            <a:r>
              <a:rPr lang="en-US" i="1"/>
              <a:t>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Max margin loss (CE, MMT, TeachText):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4CF98-AFED-7A3B-72E2-31C309DE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D857-B0CF-F041-8A1E-44C76D59D8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204D-5BDA-AFF8-8747-E3DEFB13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DD37B-0A07-1D11-CA41-4F2D1F080F0D}"/>
                  </a:ext>
                </a:extLst>
              </p:cNvPr>
              <p:cNvSpPr txBox="1"/>
              <p:nvPr/>
            </p:nvSpPr>
            <p:spPr>
              <a:xfrm>
                <a:off x="1751032" y="5077398"/>
                <a:ext cx="7065076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margin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 +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DD37B-0A07-1D11-CA41-4F2D1F08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32" y="5077398"/>
                <a:ext cx="7065076" cy="1080296"/>
              </a:xfrm>
              <a:prstGeom prst="rect">
                <a:avLst/>
              </a:prstGeom>
              <a:blipFill>
                <a:blip r:embed="rId5"/>
                <a:stretch>
                  <a:fillRect t="-110465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17DD8C3-FCE8-AE1C-027A-08F41FBADB49}"/>
              </a:ext>
            </a:extLst>
          </p:cNvPr>
          <p:cNvSpPr/>
          <p:nvPr/>
        </p:nvSpPr>
        <p:spPr>
          <a:xfrm>
            <a:off x="4104210" y="2585312"/>
            <a:ext cx="1145627" cy="441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6B7AD-1D72-862A-D46C-44DB6C53D6A8}"/>
              </a:ext>
            </a:extLst>
          </p:cNvPr>
          <p:cNvSpPr/>
          <p:nvPr/>
        </p:nvSpPr>
        <p:spPr>
          <a:xfrm>
            <a:off x="4104210" y="3619323"/>
            <a:ext cx="1145627" cy="4414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/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5C56A-B40D-6714-8B56-79971725B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35" y="3103737"/>
                <a:ext cx="1145626" cy="491417"/>
              </a:xfrm>
              <a:prstGeom prst="rect">
                <a:avLst/>
              </a:prstGeom>
              <a:blipFill>
                <a:blip r:embed="rId6"/>
                <a:stretch>
                  <a:fillRect r="-76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E3FB6C0-048E-14C3-636F-5349A6C6AC0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249837" y="2806030"/>
            <a:ext cx="1558198" cy="5434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7FD1EAB-01A7-EABE-63B6-C1BD6211C10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5249837" y="3349446"/>
            <a:ext cx="1558198" cy="4905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udio Recording Nov 15, 2022 at 4:23:48 PM">
            <a:hlinkClick r:id="" action="ppaction://media"/>
            <a:extLst>
              <a:ext uri="{FF2B5EF4-FFF2-40B4-BE49-F238E27FC236}">
                <a16:creationId xmlns:a16="http://schemas.microsoft.com/office/drawing/2014/main" id="{F795C547-5244-1545-9BE6-D1AB96051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49784-C1CF-15FA-D021-832718D80E41}"/>
              </a:ext>
            </a:extLst>
          </p:cNvPr>
          <p:cNvSpPr txBox="1"/>
          <p:nvPr/>
        </p:nvSpPr>
        <p:spPr>
          <a:xfrm>
            <a:off x="6507407" y="6177650"/>
            <a:ext cx="1704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Positive pair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431B6-C4AA-C304-9DED-65BAECBCDFDD}"/>
              </a:ext>
            </a:extLst>
          </p:cNvPr>
          <p:cNvSpPr txBox="1"/>
          <p:nvPr/>
        </p:nvSpPr>
        <p:spPr>
          <a:xfrm>
            <a:off x="5051035" y="6164403"/>
            <a:ext cx="1704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Negative pair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738E87-9CC2-9DF0-C6DD-12E25533B36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903363" y="5930900"/>
            <a:ext cx="0" cy="18288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DB6E58-D7C9-19AD-F9E5-BDA6313673A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359735" y="5930900"/>
            <a:ext cx="0" cy="18288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indent="-182880">
          <a:buFont typeface="Arial" charset="0"/>
          <a:buChar char="•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4A3AF139-5B36-7747-A9E4-CB351435071D}" vid="{78B78610-2070-A24D-A5B6-7117B7380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19562</TotalTime>
  <Words>1380</Words>
  <Application>Microsoft Macintosh PowerPoint</Application>
  <PresentationFormat>Custom</PresentationFormat>
  <Paragraphs>294</Paragraphs>
  <Slides>23</Slides>
  <Notes>23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SFRM0900</vt:lpstr>
      <vt:lpstr>SFRM1000</vt:lpstr>
      <vt:lpstr>1_Office Theme</vt:lpstr>
      <vt:lpstr>From Within to Between:  Knowledge Distillation for Cross Modality Retrieval</vt:lpstr>
      <vt:lpstr>Introduction</vt:lpstr>
      <vt:lpstr>Text Video Retrieval</vt:lpstr>
      <vt:lpstr>Text Video Retrieval</vt:lpstr>
      <vt:lpstr>Text Video Retrieval</vt:lpstr>
      <vt:lpstr>Previous Works</vt:lpstr>
      <vt:lpstr>Previous Works</vt:lpstr>
      <vt:lpstr>Previous Works</vt:lpstr>
      <vt:lpstr>Previous Works</vt:lpstr>
      <vt:lpstr>Previous Works</vt:lpstr>
      <vt:lpstr>Motivation</vt:lpstr>
      <vt:lpstr>Motivation</vt:lpstr>
      <vt:lpstr>Framework</vt:lpstr>
      <vt:lpstr>Framework</vt:lpstr>
      <vt:lpstr>Framework</vt:lpstr>
      <vt:lpstr>Distillation Loss</vt:lpstr>
      <vt:lpstr>Distillation Loss</vt:lpstr>
      <vt:lpstr>Combined Training Loss</vt:lpstr>
      <vt:lpstr>Experimental Results</vt:lpstr>
      <vt:lpstr>Experimental Results</vt:lpstr>
      <vt:lpstr>Experimental Results</vt:lpstr>
      <vt:lpstr>Experimental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 Venue/Conference Date</dc:title>
  <dc:creator>Minh Hoai  Nguyen</dc:creator>
  <cp:lastModifiedBy>Vinh Tran</cp:lastModifiedBy>
  <cp:revision>445</cp:revision>
  <cp:lastPrinted>2013-10-09T11:21:36Z</cp:lastPrinted>
  <dcterms:created xsi:type="dcterms:W3CDTF">2021-06-03T13:11:33Z</dcterms:created>
  <dcterms:modified xsi:type="dcterms:W3CDTF">2022-11-15T23:50:51Z</dcterms:modified>
</cp:coreProperties>
</file>