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5"/>
  </p:notesMasterIdLst>
  <p:sldIdLst>
    <p:sldId id="257" r:id="rId3"/>
    <p:sldId id="265" r:id="rId4"/>
    <p:sldId id="284" r:id="rId5"/>
    <p:sldId id="309" r:id="rId6"/>
    <p:sldId id="298" r:id="rId7"/>
    <p:sldId id="266" r:id="rId8"/>
    <p:sldId id="272" r:id="rId9"/>
    <p:sldId id="271" r:id="rId10"/>
    <p:sldId id="295" r:id="rId11"/>
    <p:sldId id="274" r:id="rId12"/>
    <p:sldId id="300" r:id="rId13"/>
    <p:sldId id="310" r:id="rId14"/>
    <p:sldId id="307" r:id="rId15"/>
    <p:sldId id="299" r:id="rId16"/>
    <p:sldId id="262" r:id="rId17"/>
    <p:sldId id="308" r:id="rId18"/>
    <p:sldId id="306" r:id="rId19"/>
    <p:sldId id="301" r:id="rId20"/>
    <p:sldId id="263" r:id="rId21"/>
    <p:sldId id="303" r:id="rId22"/>
    <p:sldId id="304"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5CD4AC-5813-9042-8223-0CA5CD7C0AC8}">
          <p14:sldIdLst>
            <p14:sldId id="257"/>
            <p14:sldId id="265"/>
            <p14:sldId id="284"/>
            <p14:sldId id="309"/>
            <p14:sldId id="298"/>
            <p14:sldId id="266"/>
            <p14:sldId id="272"/>
            <p14:sldId id="271"/>
            <p14:sldId id="295"/>
            <p14:sldId id="274"/>
            <p14:sldId id="300"/>
            <p14:sldId id="310"/>
            <p14:sldId id="307"/>
            <p14:sldId id="299"/>
          </p14:sldIdLst>
        </p14:section>
        <p14:section name="unused" id="{EACB4E49-9E88-D143-93AE-3F6D797F4641}">
          <p14:sldIdLst>
            <p14:sldId id="262"/>
            <p14:sldId id="308"/>
            <p14:sldId id="306"/>
            <p14:sldId id="301"/>
            <p14:sldId id="263"/>
            <p14:sldId id="303"/>
            <p14:sldId id="304"/>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3D19D-24A3-354C-88EB-D50505C0A348}" v="55" dt="2022-11-18T10:28:20.540"/>
    <p1510:client id="{33C8A5AE-D1C2-E0A2-768E-FDB6225A54CF}" v="25" dt="2022-11-18T14:54:33.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CE73C-DF4C-524B-BDF6-6212FB818621}"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B0A58-CC2B-8542-9C86-9D44AA1D650A}" type="slidenum">
              <a:rPr lang="en-US" smtClean="0"/>
              <a:t>‹#›</a:t>
            </a:fld>
            <a:endParaRPr lang="en-US"/>
          </a:p>
        </p:txBody>
      </p:sp>
    </p:spTree>
    <p:extLst>
      <p:ext uri="{BB962C8B-B14F-4D97-AF65-F5344CB8AC3E}">
        <p14:creationId xmlns:p14="http://schemas.microsoft.com/office/powerpoint/2010/main" val="1321813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Hello everyone, today, I would like to present our latest work about Few-shot Counting and Detection</a:t>
            </a:r>
          </a:p>
        </p:txBody>
      </p:sp>
      <p:sp>
        <p:nvSpPr>
          <p:cNvPr id="4" name="Slide Number Placeholder 3"/>
          <p:cNvSpPr>
            <a:spLocks noGrp="1"/>
          </p:cNvSpPr>
          <p:nvPr>
            <p:ph type="sldNum" sz="quarter" idx="5"/>
          </p:nvPr>
        </p:nvSpPr>
        <p:spPr/>
        <p:txBody>
          <a:bodyPr/>
          <a:lstStyle/>
          <a:p>
            <a:fld id="{6BBB0A58-CC2B-8542-9C86-9D44AA1D650A}" type="slidenum">
              <a:rPr lang="en-US" smtClean="0"/>
              <a:t>1</a:t>
            </a:fld>
            <a:endParaRPr lang="en-US"/>
          </a:p>
        </p:txBody>
      </p:sp>
    </p:spTree>
    <p:extLst>
      <p:ext uri="{BB962C8B-B14F-4D97-AF65-F5344CB8AC3E}">
        <p14:creationId xmlns:p14="http://schemas.microsoft.com/office/powerpoint/2010/main" val="228777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show the qualitative results of FSCD-147 dataset. The first four rows show our superior performance over other methods. In the first row, our method can distinguish the target class and other foreground classes. In the next three rows, exemplar objects either share similar color with the environment or contain many background pixels lead to wrong detection</a:t>
            </a:r>
          </a:p>
        </p:txBody>
      </p:sp>
      <p:sp>
        <p:nvSpPr>
          <p:cNvPr id="4" name="Slide Number Placeholder 3"/>
          <p:cNvSpPr>
            <a:spLocks noGrp="1"/>
          </p:cNvSpPr>
          <p:nvPr>
            <p:ph type="sldNum" sz="quarter" idx="5"/>
          </p:nvPr>
        </p:nvSpPr>
        <p:spPr/>
        <p:txBody>
          <a:bodyPr/>
          <a:lstStyle/>
          <a:p>
            <a:fld id="{6BBB0A58-CC2B-8542-9C86-9D44AA1D650A}" type="slidenum">
              <a:rPr lang="en-US" smtClean="0"/>
              <a:t>13</a:t>
            </a:fld>
            <a:endParaRPr lang="en-US"/>
          </a:p>
        </p:txBody>
      </p:sp>
    </p:spTree>
    <p:extLst>
      <p:ext uri="{BB962C8B-B14F-4D97-AF65-F5344CB8AC3E}">
        <p14:creationId xmlns:p14="http://schemas.microsoft.com/office/powerpoint/2010/main" val="200244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of all, let's talk about the problem statement and the setting we use in this paper. Our work consists of two tasks, we simultaneously detect and count all objects of interest. More specifically, during the training phase, we are given 3 bounding boxes annotations, which we call exemplars, and all dot annotations for remaining objects. </a:t>
            </a:r>
          </a:p>
          <a:p>
            <a:r>
              <a:rPr lang="en-US">
                <a:cs typeface="Calibri"/>
              </a:rPr>
              <a:t>During the testing phase, we are given 3 exemplars. Our task is we need to detect and count all the objects with similar categories as the exemplars.</a:t>
            </a:r>
            <a:endParaRPr lang="en-US"/>
          </a:p>
          <a:p>
            <a:r>
              <a:rPr lang="en-US"/>
              <a:t> </a:t>
            </a:r>
            <a:endParaRPr lang="en-US">
              <a:cs typeface="Calibri"/>
            </a:endParaRPr>
          </a:p>
        </p:txBody>
      </p:sp>
      <p:sp>
        <p:nvSpPr>
          <p:cNvPr id="4" name="Slide Number Placeholder 3"/>
          <p:cNvSpPr>
            <a:spLocks noGrp="1"/>
          </p:cNvSpPr>
          <p:nvPr>
            <p:ph type="sldNum" sz="quarter" idx="5"/>
          </p:nvPr>
        </p:nvSpPr>
        <p:spPr/>
        <p:txBody>
          <a:bodyPr/>
          <a:lstStyle/>
          <a:p>
            <a:fld id="{6BBB0A58-CC2B-8542-9C86-9D44AA1D650A}" type="slidenum">
              <a:rPr lang="en-US" smtClean="0"/>
              <a:t>2</a:t>
            </a:fld>
            <a:endParaRPr lang="en-US"/>
          </a:p>
        </p:txBody>
      </p:sp>
    </p:spTree>
    <p:extLst>
      <p:ext uri="{BB962C8B-B14F-4D97-AF65-F5344CB8AC3E}">
        <p14:creationId xmlns:p14="http://schemas.microsoft.com/office/powerpoint/2010/main" val="250463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two main applications of our work:</a:t>
            </a:r>
          </a:p>
          <a:p>
            <a:r>
              <a:rPr lang="en-US">
                <a:cs typeface="Calibri"/>
              </a:rPr>
              <a:t>- Saving time and effort annotation.</a:t>
            </a:r>
          </a:p>
          <a:p>
            <a:r>
              <a:rPr lang="en-US">
                <a:cs typeface="Calibri"/>
              </a:rPr>
              <a:t>- Serve as an interpretable tool for validating the counting results.</a:t>
            </a:r>
          </a:p>
          <a:p>
            <a:r>
              <a:rPr lang="en-US">
                <a:cs typeface="Calibri"/>
              </a:rPr>
              <a:t>There are </a:t>
            </a:r>
            <a:r>
              <a:rPr lang="en-US"/>
              <a:t>several challenges in our setting. </a:t>
            </a:r>
            <a:endParaRPr lang="en-US">
              <a:cs typeface="Calibri"/>
            </a:endParaRPr>
          </a:p>
          <a:p>
            <a:r>
              <a:rPr lang="en-US">
                <a:cs typeface="Calibri"/>
              </a:rPr>
              <a:t>- Few shot learning from few exemplars easily gets overfitted.</a:t>
            </a:r>
          </a:p>
          <a:p>
            <a:r>
              <a:rPr lang="en-US">
                <a:cs typeface="Calibri"/>
              </a:rPr>
              <a:t>- Training object detector with the supervision of dot annotation is also challenging.</a:t>
            </a:r>
          </a:p>
        </p:txBody>
      </p:sp>
      <p:sp>
        <p:nvSpPr>
          <p:cNvPr id="4" name="Slide Number Placeholder 3"/>
          <p:cNvSpPr>
            <a:spLocks noGrp="1"/>
          </p:cNvSpPr>
          <p:nvPr>
            <p:ph type="sldNum" sz="quarter" idx="5"/>
          </p:nvPr>
        </p:nvSpPr>
        <p:spPr/>
        <p:txBody>
          <a:bodyPr/>
          <a:lstStyle/>
          <a:p>
            <a:fld id="{6BBB0A58-CC2B-8542-9C86-9D44AA1D650A}" type="slidenum">
              <a:rPr lang="en-US" smtClean="0"/>
              <a:t>3</a:t>
            </a:fld>
            <a:endParaRPr lang="en-US"/>
          </a:p>
        </p:txBody>
      </p:sp>
    </p:spTree>
    <p:extLst>
      <p:ext uri="{BB962C8B-B14F-4D97-AF65-F5344CB8AC3E}">
        <p14:creationId xmlns:p14="http://schemas.microsoft.com/office/powerpoint/2010/main" val="63371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There are two main applications of our work:</a:t>
            </a:r>
          </a:p>
          <a:p>
            <a:r>
              <a:rPr lang="en-US">
                <a:cs typeface="Calibri"/>
              </a:rPr>
              <a:t>- Saving time and effort annotation.</a:t>
            </a:r>
          </a:p>
          <a:p>
            <a:r>
              <a:rPr lang="en-US">
                <a:cs typeface="Calibri"/>
              </a:rPr>
              <a:t>- Serve as an interpretable tool for validating the counting results.</a:t>
            </a:r>
          </a:p>
          <a:p>
            <a:r>
              <a:rPr lang="en-US">
                <a:cs typeface="Calibri"/>
              </a:rPr>
              <a:t>There are </a:t>
            </a:r>
            <a:r>
              <a:rPr lang="en-US"/>
              <a:t>several challenges in our setting. </a:t>
            </a:r>
            <a:endParaRPr lang="en-US">
              <a:cs typeface="Calibri"/>
            </a:endParaRPr>
          </a:p>
          <a:p>
            <a:r>
              <a:rPr lang="en-US">
                <a:cs typeface="Calibri"/>
              </a:rPr>
              <a:t>- Few shot learning from few exemplars easily gets overfitted.</a:t>
            </a:r>
          </a:p>
          <a:p>
            <a:r>
              <a:rPr lang="en-US">
                <a:cs typeface="Calibri"/>
              </a:rPr>
              <a:t>- Training object detector with the supervision of dot annotation is also challenging.</a:t>
            </a:r>
          </a:p>
        </p:txBody>
      </p:sp>
      <p:sp>
        <p:nvSpPr>
          <p:cNvPr id="4" name="Slide Number Placeholder 3"/>
          <p:cNvSpPr>
            <a:spLocks noGrp="1"/>
          </p:cNvSpPr>
          <p:nvPr>
            <p:ph type="sldNum" sz="quarter" idx="5"/>
          </p:nvPr>
        </p:nvSpPr>
        <p:spPr/>
        <p:txBody>
          <a:bodyPr/>
          <a:lstStyle/>
          <a:p>
            <a:fld id="{6BBB0A58-CC2B-8542-9C86-9D44AA1D650A}" type="slidenum">
              <a:rPr lang="en-US" smtClean="0"/>
              <a:t>4</a:t>
            </a:fld>
            <a:endParaRPr lang="en-US"/>
          </a:p>
        </p:txBody>
      </p:sp>
    </p:spTree>
    <p:extLst>
      <p:ext uri="{BB962C8B-B14F-4D97-AF65-F5344CB8AC3E}">
        <p14:creationId xmlns:p14="http://schemas.microsoft.com/office/powerpoint/2010/main" val="392396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two main contributions of our work. The first contribution is introducing a new problem of Few-shot Object Counting and Detection and two benchmark datasets, which are FSCD-147 and FSCD-LVIS.  The second contribution is to propose a new point-based approach, which we named Counting-DETR, to address the FSCD problem: We use a two stage-training strategy and an uncertainty-aware loss.</a:t>
            </a:r>
            <a:endParaRPr lang="en-US" err="1">
              <a:cs typeface="Calibri"/>
            </a:endParaRPr>
          </a:p>
        </p:txBody>
      </p:sp>
      <p:sp>
        <p:nvSpPr>
          <p:cNvPr id="4" name="Slide Number Placeholder 3"/>
          <p:cNvSpPr>
            <a:spLocks noGrp="1"/>
          </p:cNvSpPr>
          <p:nvPr>
            <p:ph type="sldNum" sz="quarter" idx="5"/>
          </p:nvPr>
        </p:nvSpPr>
        <p:spPr/>
        <p:txBody>
          <a:bodyPr/>
          <a:lstStyle/>
          <a:p>
            <a:fld id="{6BBB0A58-CC2B-8542-9C86-9D44AA1D650A}" type="slidenum">
              <a:rPr lang="en-US" smtClean="0"/>
              <a:t>5</a:t>
            </a:fld>
            <a:endParaRPr lang="en-US"/>
          </a:p>
        </p:txBody>
      </p:sp>
    </p:spTree>
    <p:extLst>
      <p:ext uri="{BB962C8B-B14F-4D97-AF65-F5344CB8AC3E}">
        <p14:creationId xmlns:p14="http://schemas.microsoft.com/office/powerpoint/2010/main" val="16788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a typeface="+mn-lt"/>
                <a:cs typeface="+mn-lt"/>
              </a:rPr>
              <a:t>The overview of our two-step training approach:</a:t>
            </a:r>
            <a:r>
              <a:rPr lang="en-US">
                <a:ea typeface="+mn-lt"/>
                <a:cs typeface="+mn-lt"/>
              </a:rPr>
              <a:t> </a:t>
            </a:r>
            <a:endParaRPr lang="en-US" sz="1200">
              <a:ea typeface="+mn-lt"/>
              <a:cs typeface="+mn-lt"/>
            </a:endParaRPr>
          </a:p>
          <a:p>
            <a:pPr marL="228600" indent="-228600">
              <a:buAutoNum type="arabicParenBoth"/>
            </a:pPr>
            <a:r>
              <a:rPr lang="en-US" sz="1200">
                <a:ea typeface="+mn-lt"/>
                <a:cs typeface="+mn-lt"/>
              </a:rPr>
              <a:t>Counting-DETR is first trained on a few pairs of dot and bounding boxes and then used to predict pseudo GT boxes for the annotated dots;</a:t>
            </a:r>
            <a:r>
              <a:rPr lang="en-US">
                <a:ea typeface="+mn-lt"/>
                <a:cs typeface="+mn-lt"/>
              </a:rPr>
              <a:t> </a:t>
            </a:r>
            <a:endParaRPr lang="en-US" sz="1200">
              <a:ea typeface="+mn-lt"/>
              <a:cs typeface="+mn-lt"/>
            </a:endParaRPr>
          </a:p>
          <a:p>
            <a:pPr marL="228600" indent="-228600">
              <a:buAutoNum type="arabicParenBoth"/>
            </a:pPr>
            <a:r>
              <a:rPr lang="en-US" sz="1200">
                <a:ea typeface="+mn-lt"/>
                <a:cs typeface="+mn-lt"/>
              </a:rPr>
              <a:t>Counting-DETR is trained to predict the object bounding boxes, with the prediction target being the pseudo GT boxes from the first stage. Specifically, the input image is first forwarded through a CNN+FPN backbone to extract its feature map. The exemplar features are extracted from their boxes to integrate with the feature map producing the exemplars-integrated feature map. This feature map is then taken as input to the encoder-decoder transformer along with</a:t>
            </a:r>
            <a:r>
              <a:rPr lang="en-US" sz="1200">
                <a:ea typeface="+mn-ea"/>
                <a:cs typeface="Calibri" panose="020F0502020204030204"/>
              </a:rPr>
              <a:t> </a:t>
            </a:r>
            <a:r>
              <a:rPr lang="en-US" sz="1200">
                <a:ea typeface="+mn-lt"/>
                <a:cs typeface="+mn-lt"/>
              </a:rPr>
              <a:t>either the annotated dots in the first stage or the anchor points in the second stage for foreground/background classification and bounding box regression. In the second stage, the estimated uncertainty is used to regularize the training with a new uncertainty loss to account for the imperfection of the pseudo GT bounding boxes.</a:t>
            </a:r>
            <a:endParaRPr lang="en-US" sz="120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6BBB0A58-CC2B-8542-9C86-9D44AA1D650A}" type="slidenum">
              <a:rPr lang="en-US" smtClean="0"/>
              <a:t>6</a:t>
            </a:fld>
            <a:endParaRPr lang="en-US"/>
          </a:p>
        </p:txBody>
      </p:sp>
    </p:spTree>
    <p:extLst>
      <p:ext uri="{BB962C8B-B14F-4D97-AF65-F5344CB8AC3E}">
        <p14:creationId xmlns:p14="http://schemas.microsoft.com/office/powerpoint/2010/main" val="117788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we show the statistics of FSCD-147 dataset. </a:t>
            </a:r>
          </a:p>
        </p:txBody>
      </p:sp>
      <p:sp>
        <p:nvSpPr>
          <p:cNvPr id="4" name="Slide Number Placeholder 3"/>
          <p:cNvSpPr>
            <a:spLocks noGrp="1"/>
          </p:cNvSpPr>
          <p:nvPr>
            <p:ph type="sldNum" sz="quarter" idx="5"/>
          </p:nvPr>
        </p:nvSpPr>
        <p:spPr/>
        <p:txBody>
          <a:bodyPr/>
          <a:lstStyle/>
          <a:p>
            <a:fld id="{6BBB0A58-CC2B-8542-9C86-9D44AA1D650A}" type="slidenum">
              <a:rPr lang="en-US" smtClean="0"/>
              <a:t>8</a:t>
            </a:fld>
            <a:endParaRPr lang="en-US"/>
          </a:p>
        </p:txBody>
      </p:sp>
    </p:spTree>
    <p:extLst>
      <p:ext uri="{BB962C8B-B14F-4D97-AF65-F5344CB8AC3E}">
        <p14:creationId xmlns:p14="http://schemas.microsoft.com/office/powerpoint/2010/main" val="1045065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Example of FSCD-LVIS dataset. </a:t>
            </a:r>
            <a:endParaRPr lang="en-US">
              <a:ea typeface="+mn-lt"/>
              <a:cs typeface="+mn-lt"/>
            </a:endParaRPr>
          </a:p>
          <a:p>
            <a:r>
              <a:rPr lang="en-US">
                <a:ea typeface="+mn-lt"/>
                <a:cs typeface="+mn-lt"/>
              </a:rPr>
              <a:t>More object classes, higher variance of object size and shape, and more cluttered scene than those of FSCD-147</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6BBB0A58-CC2B-8542-9C86-9D44AA1D650A}" type="slidenum">
              <a:rPr lang="en-US" smtClean="0"/>
              <a:t>9</a:t>
            </a:fld>
            <a:endParaRPr lang="en-US"/>
          </a:p>
        </p:txBody>
      </p:sp>
    </p:spTree>
    <p:extLst>
      <p:ext uri="{BB962C8B-B14F-4D97-AF65-F5344CB8AC3E}">
        <p14:creationId xmlns:p14="http://schemas.microsoft.com/office/powerpoint/2010/main" val="58079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 is the metric for evaluating the results.</a:t>
            </a:r>
          </a:p>
        </p:txBody>
      </p:sp>
      <p:sp>
        <p:nvSpPr>
          <p:cNvPr id="4" name="Slide Number Placeholder 3"/>
          <p:cNvSpPr>
            <a:spLocks noGrp="1"/>
          </p:cNvSpPr>
          <p:nvPr>
            <p:ph type="sldNum" sz="quarter" idx="5"/>
          </p:nvPr>
        </p:nvSpPr>
        <p:spPr/>
        <p:txBody>
          <a:bodyPr/>
          <a:lstStyle/>
          <a:p>
            <a:fld id="{6BBB0A58-CC2B-8542-9C86-9D44AA1D650A}" type="slidenum">
              <a:rPr lang="en-US" smtClean="0"/>
              <a:t>10</a:t>
            </a:fld>
            <a:endParaRPr lang="en-US"/>
          </a:p>
        </p:txBody>
      </p:sp>
    </p:spTree>
    <p:extLst>
      <p:ext uri="{BB962C8B-B14F-4D97-AF65-F5344CB8AC3E}">
        <p14:creationId xmlns:p14="http://schemas.microsoft.com/office/powerpoint/2010/main" val="521155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AD5B70-6F81-5A48-93C6-CD4306931FAD}" type="datetime1">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3D0FF-BAE4-3945-9263-EF8D40133E9C}" type="datetime1">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3445D-ED37-9140-9D15-8F667B784899}" type="datetime1">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D55700-5CCA-5146-9CCE-8B92E38EA0EF}" type="datetime1">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400">
                <a:solidFill>
                  <a:schemeClr val="tx1"/>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70898F-AF92-F941-88D0-74475BDDF534}" type="datetime1">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EC8811-2A53-D34C-BB03-CEF7F22F6B9F}" type="datetime1">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CB9BA0-C441-3543-A16D-704D856A5D9B}" type="datetime1">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0620D-F178-2445-ACF2-E0B9ABF748C0}" type="datetime1">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FC757B-4EB7-8D4A-AB27-A331CEE53DA9}" type="datetime1">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1C36C-DD65-714F-B48B-DB1D93F20C47}" type="datetime1">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443EFD-524D-9943-983F-7CF590B710E3}" type="datetime1">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4AD547-0DFB-6647-9356-9132319E1DFE}" type="datetime1">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F5B594-D909-8746-9E18-F4E62ED4EAA7}" type="datetime1">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6A7FBE-5899-9245-AEEA-EC467B033A3A}" type="datetime1">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F5A732-9EEC-914A-8492-57872B2A1CC2}" type="datetime1">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E9324-31EE-1544-A44A-923D1FBF5B44}" type="datetime1">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CD5653-25CB-6247-A3FE-31AD3A81E132}" type="datetime1">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DD4F1D-9595-D14F-A3D6-29C39DC4C07D}" type="datetime1">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32175-E2AE-F54E-88E7-BB985E54538E}" type="datetime1">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F4CEE-55E9-204D-8022-C7F7124405B6}" type="datetime1">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92D2E-69C4-1149-8AA3-8057096B9F1F}" type="datetime1">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1340CB-BD35-9B45-945E-7BA3CB03BFAC}" type="datetime1">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2E268-BF00-6248-9E09-4E180E7A52C1}" type="datetime1">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400">
                <a:solidFill>
                  <a:schemeClr val="tx1"/>
                </a:solidFill>
              </a:defRPr>
            </a:lvl1pPr>
          </a:lstStyle>
          <a:p>
            <a:fld id="{330EA680-D336-4FF7-8B7A-9848BB0A1C32}" type="slidenum">
              <a:rPr lang="en-US" smtClean="0"/>
              <a:pPr/>
              <a:t>‹#›</a:t>
            </a:fld>
            <a:endParaRPr lang="en-US"/>
          </a:p>
        </p:txBody>
      </p:sp>
      <p:pic>
        <p:nvPicPr>
          <p:cNvPr id="1026" name="Picture 2">
            <a:extLst>
              <a:ext uri="{FF2B5EF4-FFF2-40B4-BE49-F238E27FC236}">
                <a16:creationId xmlns:a16="http://schemas.microsoft.com/office/drawing/2014/main" id="{58481E11-3AAC-62A2-B192-3B83EA6303F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982200" y="365125"/>
            <a:ext cx="1654321" cy="56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DBF35-79BA-5A45-B45C-9086F736050E}" type="datetime1">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pic>
        <p:nvPicPr>
          <p:cNvPr id="7" name="Picture 2">
            <a:extLst>
              <a:ext uri="{FF2B5EF4-FFF2-40B4-BE49-F238E27FC236}">
                <a16:creationId xmlns:a16="http://schemas.microsoft.com/office/drawing/2014/main" id="{CA957651-E691-0CB3-59B7-90D282F9DBB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982200" y="365125"/>
            <a:ext cx="1654321" cy="560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47FC-AD0F-4E6E-BC9F-56E2F3ECAAC1}"/>
              </a:ext>
            </a:extLst>
          </p:cNvPr>
          <p:cNvSpPr>
            <a:spLocks noGrp="1"/>
          </p:cNvSpPr>
          <p:nvPr>
            <p:ph type="ctrTitle"/>
          </p:nvPr>
        </p:nvSpPr>
        <p:spPr>
          <a:xfrm>
            <a:off x="768513" y="1122363"/>
            <a:ext cx="10589845" cy="2387600"/>
          </a:xfrm>
        </p:spPr>
        <p:txBody>
          <a:bodyPr/>
          <a:lstStyle/>
          <a:p>
            <a:r>
              <a:rPr lang="en-US">
                <a:cs typeface="Calibri Light"/>
              </a:rPr>
              <a:t>Few-shot Counting and Detection</a:t>
            </a:r>
          </a:p>
        </p:txBody>
      </p:sp>
      <p:sp>
        <p:nvSpPr>
          <p:cNvPr id="3" name="Subtitle 2">
            <a:extLst>
              <a:ext uri="{FF2B5EF4-FFF2-40B4-BE49-F238E27FC236}">
                <a16:creationId xmlns:a16="http://schemas.microsoft.com/office/drawing/2014/main" id="{1EB0122F-E8FB-4D3C-888F-7D98815C5352}"/>
              </a:ext>
            </a:extLst>
          </p:cNvPr>
          <p:cNvSpPr>
            <a:spLocks noGrp="1"/>
          </p:cNvSpPr>
          <p:nvPr>
            <p:ph type="subTitle" idx="1"/>
          </p:nvPr>
        </p:nvSpPr>
        <p:spPr>
          <a:xfrm>
            <a:off x="1107558" y="3610898"/>
            <a:ext cx="9144000" cy="1655762"/>
          </a:xfrm>
        </p:spPr>
        <p:txBody>
          <a:bodyPr vert="horz" lIns="91440" tIns="45720" rIns="91440" bIns="45720" rtlCol="0" anchor="t">
            <a:normAutofit/>
          </a:bodyPr>
          <a:lstStyle/>
          <a:p>
            <a:r>
              <a:rPr lang="en-US">
                <a:ea typeface="+mn-lt"/>
                <a:cs typeface="+mn-lt"/>
              </a:rPr>
              <a:t>Thanh Nguyen*, Chau Pham*, Khoi Nguyen, </a:t>
            </a:r>
            <a:r>
              <a:rPr lang="en-US" err="1">
                <a:ea typeface="+mn-lt"/>
                <a:cs typeface="+mn-lt"/>
              </a:rPr>
              <a:t>Hoai</a:t>
            </a:r>
            <a:r>
              <a:rPr lang="en-US">
                <a:ea typeface="+mn-lt"/>
                <a:cs typeface="+mn-lt"/>
              </a:rPr>
              <a:t> Nguyen</a:t>
            </a:r>
          </a:p>
          <a:p>
            <a:r>
              <a:rPr lang="en-US">
                <a:ea typeface="+mn-lt"/>
                <a:cs typeface="+mn-lt"/>
              </a:rPr>
              <a:t>ECCV 2022</a:t>
            </a:r>
            <a:endParaRPr lang="en-US">
              <a:cs typeface="Calibri"/>
            </a:endParaRPr>
          </a:p>
        </p:txBody>
      </p:sp>
      <p:pic>
        <p:nvPicPr>
          <p:cNvPr id="5" name="Picture 2" descr="Logo, company name&#10;&#10;Description automatically generated">
            <a:extLst>
              <a:ext uri="{FF2B5EF4-FFF2-40B4-BE49-F238E27FC236}">
                <a16:creationId xmlns:a16="http://schemas.microsoft.com/office/drawing/2014/main" id="{55F0B451-0AF2-2F3D-01E5-A2E1B59242FC}"/>
              </a:ext>
            </a:extLst>
          </p:cNvPr>
          <p:cNvPicPr>
            <a:picLocks noChangeAspect="1"/>
          </p:cNvPicPr>
          <p:nvPr/>
        </p:nvPicPr>
        <p:blipFill rotWithShape="1">
          <a:blip r:embed="rId3"/>
          <a:srcRect t="34456" b="29743"/>
          <a:stretch/>
        </p:blipFill>
        <p:spPr>
          <a:xfrm>
            <a:off x="2237656" y="4935965"/>
            <a:ext cx="3858344" cy="1350228"/>
          </a:xfrm>
          <a:prstGeom prst="rect">
            <a:avLst/>
          </a:prstGeom>
        </p:spPr>
      </p:pic>
      <p:pic>
        <p:nvPicPr>
          <p:cNvPr id="6" name="Picture 2" descr="ECCV2022">
            <a:extLst>
              <a:ext uri="{FF2B5EF4-FFF2-40B4-BE49-F238E27FC236}">
                <a16:creationId xmlns:a16="http://schemas.microsoft.com/office/drawing/2014/main" id="{78CFC141-0081-B92A-E610-D270ABFFA1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45" b="6164"/>
          <a:stretch/>
        </p:blipFill>
        <p:spPr bwMode="auto">
          <a:xfrm>
            <a:off x="3957555" y="528397"/>
            <a:ext cx="3444006" cy="16142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ony brook university logo">
            <a:extLst>
              <a:ext uri="{FF2B5EF4-FFF2-40B4-BE49-F238E27FC236}">
                <a16:creationId xmlns:a16="http://schemas.microsoft.com/office/drawing/2014/main" id="{CFEA0918-341E-A1B9-1B17-A9B897F95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057" y="4971043"/>
            <a:ext cx="3486150" cy="12800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Qr code&#10;&#10;Description automatically generated">
            <a:extLst>
              <a:ext uri="{FF2B5EF4-FFF2-40B4-BE49-F238E27FC236}">
                <a16:creationId xmlns:a16="http://schemas.microsoft.com/office/drawing/2014/main" id="{59873EAB-5D33-7525-680E-15C477A1D08F}"/>
              </a:ext>
            </a:extLst>
          </p:cNvPr>
          <p:cNvPicPr>
            <a:picLocks noChangeAspect="1"/>
          </p:cNvPicPr>
          <p:nvPr/>
        </p:nvPicPr>
        <p:blipFill>
          <a:blip r:embed="rId6"/>
          <a:stretch>
            <a:fillRect/>
          </a:stretch>
        </p:blipFill>
        <p:spPr>
          <a:xfrm>
            <a:off x="828376" y="137465"/>
            <a:ext cx="1289566" cy="1289566"/>
          </a:xfrm>
          <a:prstGeom prst="rect">
            <a:avLst/>
          </a:prstGeom>
          <a:solidFill>
            <a:schemeClr val="tx1"/>
          </a:solidFill>
          <a:ln>
            <a:noFill/>
          </a:ln>
        </p:spPr>
      </p:pic>
      <p:sp>
        <p:nvSpPr>
          <p:cNvPr id="4" name="TextBox 3">
            <a:extLst>
              <a:ext uri="{FF2B5EF4-FFF2-40B4-BE49-F238E27FC236}">
                <a16:creationId xmlns:a16="http://schemas.microsoft.com/office/drawing/2014/main" id="{F153F57E-ABC4-85AB-420B-9A5889B04FEF}"/>
              </a:ext>
            </a:extLst>
          </p:cNvPr>
          <p:cNvSpPr txBox="1"/>
          <p:nvPr/>
        </p:nvSpPr>
        <p:spPr>
          <a:xfrm>
            <a:off x="612648" y="6364224"/>
            <a:ext cx="2093009" cy="369332"/>
          </a:xfrm>
          <a:prstGeom prst="rect">
            <a:avLst/>
          </a:prstGeom>
          <a:noFill/>
        </p:spPr>
        <p:txBody>
          <a:bodyPr wrap="none" lIns="91440" tIns="45720" rIns="91440" bIns="45720" rtlCol="0" anchor="t">
            <a:spAutoFit/>
          </a:bodyPr>
          <a:lstStyle/>
          <a:p>
            <a:r>
              <a:rPr lang="en-US"/>
              <a:t>* equal contribution</a:t>
            </a:r>
          </a:p>
        </p:txBody>
      </p:sp>
    </p:spTree>
    <p:extLst>
      <p:ext uri="{BB962C8B-B14F-4D97-AF65-F5344CB8AC3E}">
        <p14:creationId xmlns:p14="http://schemas.microsoft.com/office/powerpoint/2010/main" val="137560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23CA-E5A8-49C7-80B4-9B463899B956}"/>
              </a:ext>
            </a:extLst>
          </p:cNvPr>
          <p:cNvSpPr>
            <a:spLocks noGrp="1"/>
          </p:cNvSpPr>
          <p:nvPr>
            <p:ph type="title"/>
          </p:nvPr>
        </p:nvSpPr>
        <p:spPr/>
        <p:txBody>
          <a:bodyPr/>
          <a:lstStyle/>
          <a:p>
            <a:r>
              <a:rPr lang="en-US">
                <a:cs typeface="Calibri Light"/>
              </a:rPr>
              <a:t>Metrics</a:t>
            </a:r>
            <a:endParaRPr lang="en-US"/>
          </a:p>
        </p:txBody>
      </p:sp>
      <p:sp>
        <p:nvSpPr>
          <p:cNvPr id="3" name="Content Placeholder 2">
            <a:extLst>
              <a:ext uri="{FF2B5EF4-FFF2-40B4-BE49-F238E27FC236}">
                <a16:creationId xmlns:a16="http://schemas.microsoft.com/office/drawing/2014/main" id="{E25B9DD7-5810-4DF9-A06E-843065D5F2AE}"/>
              </a:ext>
            </a:extLst>
          </p:cNvPr>
          <p:cNvSpPr>
            <a:spLocks noGrp="1"/>
          </p:cNvSpPr>
          <p:nvPr>
            <p:ph idx="1"/>
          </p:nvPr>
        </p:nvSpPr>
        <p:spPr/>
        <p:txBody>
          <a:bodyPr vert="horz" lIns="91440" tIns="45720" rIns="91440" bIns="45720" rtlCol="0" anchor="t">
            <a:normAutofit fontScale="92500" lnSpcReduction="10000"/>
          </a:bodyPr>
          <a:lstStyle/>
          <a:p>
            <a:r>
              <a:rPr lang="en-US">
                <a:cs typeface="Calibri"/>
              </a:rPr>
              <a:t>For object counting: </a:t>
            </a:r>
          </a:p>
          <a:p>
            <a:pPr lvl="1"/>
            <a:r>
              <a:rPr lang="en-US">
                <a:cs typeface="Calibri"/>
              </a:rPr>
              <a:t>Mean Absolute Error (</a:t>
            </a:r>
            <a:r>
              <a:rPr lang="en-US">
                <a:ea typeface="+mn-lt"/>
                <a:cs typeface="+mn-lt"/>
              </a:rPr>
              <a:t>MAE)</a:t>
            </a:r>
            <a:r>
              <a:rPr lang="en-US">
                <a:cs typeface="Calibri"/>
              </a:rPr>
              <a:t> =</a:t>
            </a:r>
          </a:p>
          <a:p>
            <a:pPr lvl="1"/>
            <a:endParaRPr lang="en-US"/>
          </a:p>
          <a:p>
            <a:pPr lvl="1"/>
            <a:r>
              <a:rPr lang="en-US">
                <a:cs typeface="Calibri"/>
              </a:rPr>
              <a:t>Root Mean Squared Error (</a:t>
            </a:r>
            <a:r>
              <a:rPr lang="en-US">
                <a:ea typeface="+mn-lt"/>
                <a:cs typeface="+mn-lt"/>
              </a:rPr>
              <a:t>RMSE) =</a:t>
            </a:r>
          </a:p>
          <a:p>
            <a:pPr lvl="1"/>
            <a:endParaRPr lang="en-US">
              <a:cs typeface="Calibri"/>
            </a:endParaRPr>
          </a:p>
          <a:p>
            <a:pPr lvl="1"/>
            <a:r>
              <a:rPr lang="en-US">
                <a:cs typeface="Calibri"/>
              </a:rPr>
              <a:t>Normalized Absolute Error (NAE) =</a:t>
            </a:r>
          </a:p>
          <a:p>
            <a:pPr lvl="1"/>
            <a:endParaRPr lang="en-US">
              <a:cs typeface="Calibri"/>
            </a:endParaRPr>
          </a:p>
          <a:p>
            <a:pPr lvl="1"/>
            <a:r>
              <a:rPr lang="en-US">
                <a:cs typeface="Calibri"/>
              </a:rPr>
              <a:t>Square Relative Error (SRE) = </a:t>
            </a:r>
          </a:p>
          <a:p>
            <a:pPr marL="0" indent="0">
              <a:buNone/>
            </a:pPr>
            <a:endParaRPr lang="en-US">
              <a:cs typeface="Calibri"/>
            </a:endParaRPr>
          </a:p>
          <a:p>
            <a:r>
              <a:rPr lang="en-US">
                <a:cs typeface="Calibri"/>
              </a:rPr>
              <a:t>For object detection: </a:t>
            </a:r>
            <a:endParaRPr lang="en-US"/>
          </a:p>
          <a:p>
            <a:pPr lvl="1"/>
            <a:r>
              <a:rPr lang="en-US">
                <a:cs typeface="Calibri"/>
              </a:rPr>
              <a:t>Average Precision (AP) </a:t>
            </a:r>
            <a:r>
              <a:rPr lang="en-US" err="1">
                <a:cs typeface="Calibri"/>
              </a:rPr>
              <a:t>IoU</a:t>
            </a:r>
            <a:r>
              <a:rPr lang="en-US">
                <a:cs typeface="Calibri"/>
              </a:rPr>
              <a:t> from 0.5 to 0.95</a:t>
            </a:r>
          </a:p>
          <a:p>
            <a:pPr lvl="1"/>
            <a:r>
              <a:rPr lang="en-US">
                <a:cs typeface="Calibri"/>
              </a:rPr>
              <a:t>AP50 with </a:t>
            </a:r>
            <a:r>
              <a:rPr lang="en-US" err="1">
                <a:cs typeface="Calibri"/>
              </a:rPr>
              <a:t>IoU</a:t>
            </a:r>
            <a:r>
              <a:rPr lang="en-US">
                <a:cs typeface="Calibri"/>
              </a:rPr>
              <a:t> = 0.5</a:t>
            </a:r>
          </a:p>
        </p:txBody>
      </p:sp>
      <p:pic>
        <p:nvPicPr>
          <p:cNvPr id="4" name="Picture 4">
            <a:extLst>
              <a:ext uri="{FF2B5EF4-FFF2-40B4-BE49-F238E27FC236}">
                <a16:creationId xmlns:a16="http://schemas.microsoft.com/office/drawing/2014/main" id="{C514CCB5-7453-4140-8852-3E56C050ADC1}"/>
              </a:ext>
            </a:extLst>
          </p:cNvPr>
          <p:cNvPicPr>
            <a:picLocks noChangeAspect="1"/>
          </p:cNvPicPr>
          <p:nvPr/>
        </p:nvPicPr>
        <p:blipFill>
          <a:blip r:embed="rId3"/>
          <a:stretch>
            <a:fillRect/>
          </a:stretch>
        </p:blipFill>
        <p:spPr>
          <a:xfrm>
            <a:off x="5334899" y="2169814"/>
            <a:ext cx="1809750" cy="390525"/>
          </a:xfrm>
          <a:prstGeom prst="rect">
            <a:avLst/>
          </a:prstGeom>
        </p:spPr>
      </p:pic>
      <p:pic>
        <p:nvPicPr>
          <p:cNvPr id="5" name="Picture 5">
            <a:extLst>
              <a:ext uri="{FF2B5EF4-FFF2-40B4-BE49-F238E27FC236}">
                <a16:creationId xmlns:a16="http://schemas.microsoft.com/office/drawing/2014/main" id="{CBEA59B4-6902-413D-9F73-5ECEF2BDE753}"/>
              </a:ext>
            </a:extLst>
          </p:cNvPr>
          <p:cNvPicPr>
            <a:picLocks noChangeAspect="1"/>
          </p:cNvPicPr>
          <p:nvPr/>
        </p:nvPicPr>
        <p:blipFill>
          <a:blip r:embed="rId4"/>
          <a:stretch>
            <a:fillRect/>
          </a:stretch>
        </p:blipFill>
        <p:spPr>
          <a:xfrm>
            <a:off x="5708067" y="2771275"/>
            <a:ext cx="1717153" cy="43646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BC46EC4-2453-4C6D-A453-AC8A50B2C54C}"/>
                  </a:ext>
                </a:extLst>
              </p:cNvPr>
              <p:cNvSpPr txBox="1"/>
              <p:nvPr/>
            </p:nvSpPr>
            <p:spPr>
              <a:xfrm>
                <a:off x="8229384" y="2041910"/>
                <a:ext cx="31232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 is GT counting number</a:t>
                </a:r>
                <a:endParaRPr lang="en-US"/>
              </a:p>
              <a:p>
                <a14:m>
                  <m:oMath xmlns:m="http://schemas.openxmlformats.org/officeDocument/2006/math">
                    <m:acc>
                      <m:accPr>
                        <m:chr m:val="̂"/>
                        <m:ctrlPr>
                          <a:rPr lang="en-US" i="1" dirty="0" smtClean="0">
                            <a:latin typeface="Cambria Math" panose="02040503050406030204" pitchFamily="18" charset="0"/>
                            <a:cs typeface="Calibri"/>
                          </a:rPr>
                        </m:ctrlPr>
                      </m:accPr>
                      <m:e>
                        <m:r>
                          <a:rPr lang="en-US" b="0" i="1" dirty="0" smtClean="0">
                            <a:latin typeface="Cambria Math" panose="02040503050406030204" pitchFamily="18" charset="0"/>
                            <a:cs typeface="Calibri"/>
                          </a:rPr>
                          <m:t>𝑐</m:t>
                        </m:r>
                      </m:e>
                    </m:acc>
                  </m:oMath>
                </a14:m>
                <a:r>
                  <a:rPr lang="en-US">
                    <a:cs typeface="Calibri"/>
                  </a:rPr>
                  <a:t> is predicted counting number</a:t>
                </a:r>
                <a:endParaRPr lang="en-US"/>
              </a:p>
            </p:txBody>
          </p:sp>
        </mc:Choice>
        <mc:Fallback xmlns="">
          <p:sp>
            <p:nvSpPr>
              <p:cNvPr id="6" name="TextBox 5">
                <a:extLst>
                  <a:ext uri="{FF2B5EF4-FFF2-40B4-BE49-F238E27FC236}">
                    <a16:creationId xmlns:a16="http://schemas.microsoft.com/office/drawing/2014/main" id="{6BC46EC4-2453-4C6D-A453-AC8A50B2C54C}"/>
                  </a:ext>
                </a:extLst>
              </p:cNvPr>
              <p:cNvSpPr txBox="1">
                <a:spLocks noRot="1" noChangeAspect="1" noMove="1" noResize="1" noEditPoints="1" noAdjustHandles="1" noChangeArrowheads="1" noChangeShapeType="1" noTextEdit="1"/>
              </p:cNvSpPr>
              <p:nvPr/>
            </p:nvSpPr>
            <p:spPr>
              <a:xfrm>
                <a:off x="8229384" y="2041910"/>
                <a:ext cx="3123211" cy="646331"/>
              </a:xfrm>
              <a:prstGeom prst="rect">
                <a:avLst/>
              </a:prstGeom>
              <a:blipFill>
                <a:blip r:embed="rId5"/>
                <a:stretch>
                  <a:fillRect l="-1758" t="-5660" r="-586" b="-14151"/>
                </a:stretch>
              </a:blipFill>
            </p:spPr>
            <p:txBody>
              <a:bodyPr/>
              <a:lstStyle/>
              <a:p>
                <a:r>
                  <a:rPr lang="en-US">
                    <a:noFill/>
                  </a:rPr>
                  <a:t> </a:t>
                </a:r>
              </a:p>
            </p:txBody>
          </p:sp>
        </mc:Fallback>
      </mc:AlternateContent>
      <p:pic>
        <p:nvPicPr>
          <p:cNvPr id="7" name="Picture 7" descr="Diagram&#10;&#10;Description automatically generated">
            <a:extLst>
              <a:ext uri="{FF2B5EF4-FFF2-40B4-BE49-F238E27FC236}">
                <a16:creationId xmlns:a16="http://schemas.microsoft.com/office/drawing/2014/main" id="{6AD7EF2A-B776-4D07-9CB4-EAA0C8839A2F}"/>
              </a:ext>
            </a:extLst>
          </p:cNvPr>
          <p:cNvPicPr>
            <a:picLocks noChangeAspect="1"/>
          </p:cNvPicPr>
          <p:nvPr/>
        </p:nvPicPr>
        <p:blipFill>
          <a:blip r:embed="rId6"/>
          <a:stretch>
            <a:fillRect/>
          </a:stretch>
        </p:blipFill>
        <p:spPr>
          <a:xfrm>
            <a:off x="5741112" y="3493452"/>
            <a:ext cx="1817226" cy="499628"/>
          </a:xfrm>
          <a:prstGeom prst="rect">
            <a:avLst/>
          </a:prstGeom>
        </p:spPr>
      </p:pic>
      <p:pic>
        <p:nvPicPr>
          <p:cNvPr id="8" name="Picture 8" descr="Diagram&#10;&#10;Description automatically generated">
            <a:extLst>
              <a:ext uri="{FF2B5EF4-FFF2-40B4-BE49-F238E27FC236}">
                <a16:creationId xmlns:a16="http://schemas.microsoft.com/office/drawing/2014/main" id="{F9731165-54EF-4ECE-A865-2C7F02EB7DDE}"/>
              </a:ext>
            </a:extLst>
          </p:cNvPr>
          <p:cNvPicPr>
            <a:picLocks noChangeAspect="1"/>
          </p:cNvPicPr>
          <p:nvPr/>
        </p:nvPicPr>
        <p:blipFill>
          <a:blip r:embed="rId7"/>
          <a:stretch>
            <a:fillRect/>
          </a:stretch>
        </p:blipFill>
        <p:spPr>
          <a:xfrm>
            <a:off x="4914171" y="4001294"/>
            <a:ext cx="2230478" cy="775820"/>
          </a:xfrm>
          <a:prstGeom prst="rect">
            <a:avLst/>
          </a:prstGeom>
        </p:spPr>
      </p:pic>
      <p:sp>
        <p:nvSpPr>
          <p:cNvPr id="9" name="Slide Number Placeholder 8">
            <a:extLst>
              <a:ext uri="{FF2B5EF4-FFF2-40B4-BE49-F238E27FC236}">
                <a16:creationId xmlns:a16="http://schemas.microsoft.com/office/drawing/2014/main" id="{FBEB42C2-2C8F-3433-8F5B-E412B2A5E351}"/>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30045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44D1-CBFE-4920-8BAE-6F03C70D2302}"/>
              </a:ext>
            </a:extLst>
          </p:cNvPr>
          <p:cNvSpPr>
            <a:spLocks noGrp="1"/>
          </p:cNvSpPr>
          <p:nvPr>
            <p:ph type="title"/>
          </p:nvPr>
        </p:nvSpPr>
        <p:spPr/>
        <p:txBody>
          <a:bodyPr/>
          <a:lstStyle/>
          <a:p>
            <a:r>
              <a:rPr lang="en-US">
                <a:cs typeface="Calibri Light"/>
              </a:rPr>
              <a:t>Contribution of each components</a:t>
            </a:r>
            <a:endParaRPr lang="en-US"/>
          </a:p>
        </p:txBody>
      </p:sp>
      <p:pic>
        <p:nvPicPr>
          <p:cNvPr id="4" name="Picture 4" descr="Table&#10;&#10;Description automatically generated">
            <a:extLst>
              <a:ext uri="{FF2B5EF4-FFF2-40B4-BE49-F238E27FC236}">
                <a16:creationId xmlns:a16="http://schemas.microsoft.com/office/drawing/2014/main" id="{B4713994-1371-9A37-0730-02222D4F02AB}"/>
              </a:ext>
            </a:extLst>
          </p:cNvPr>
          <p:cNvPicPr>
            <a:picLocks noChangeAspect="1"/>
          </p:cNvPicPr>
          <p:nvPr/>
        </p:nvPicPr>
        <p:blipFill>
          <a:blip r:embed="rId2"/>
          <a:stretch>
            <a:fillRect/>
          </a:stretch>
        </p:blipFill>
        <p:spPr>
          <a:xfrm>
            <a:off x="1354015" y="1796435"/>
            <a:ext cx="9249507" cy="2376129"/>
          </a:xfrm>
          <a:prstGeom prst="rect">
            <a:avLst/>
          </a:prstGeom>
        </p:spPr>
      </p:pic>
      <p:sp>
        <p:nvSpPr>
          <p:cNvPr id="3" name="Slide Number Placeholder 2">
            <a:extLst>
              <a:ext uri="{FF2B5EF4-FFF2-40B4-BE49-F238E27FC236}">
                <a16:creationId xmlns:a16="http://schemas.microsoft.com/office/drawing/2014/main" id="{DE308C09-6FCD-A43B-58E1-90E3C45E8304}"/>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1051850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601F3D-14AD-BCC4-1D06-B8671F6225AF}"/>
              </a:ext>
            </a:extLst>
          </p:cNvPr>
          <p:cNvSpPr txBox="1">
            <a:spLocks/>
          </p:cNvSpPr>
          <p:nvPr/>
        </p:nvSpPr>
        <p:spPr>
          <a:xfrm>
            <a:off x="643467" y="321734"/>
            <a:ext cx="1090506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Results on FSCD-147 &amp; FSCD-LVIS test sets</a:t>
            </a:r>
          </a:p>
        </p:txBody>
      </p:sp>
      <p:sp>
        <p:nvSpPr>
          <p:cNvPr id="8" name="TextBox 7">
            <a:extLst>
              <a:ext uri="{FF2B5EF4-FFF2-40B4-BE49-F238E27FC236}">
                <a16:creationId xmlns:a16="http://schemas.microsoft.com/office/drawing/2014/main" id="{0A8A1C75-F30A-2D09-D87B-39F6DB90036B}"/>
              </a:ext>
            </a:extLst>
          </p:cNvPr>
          <p:cNvSpPr txBox="1"/>
          <p:nvPr/>
        </p:nvSpPr>
        <p:spPr>
          <a:xfrm>
            <a:off x="643469" y="1782981"/>
            <a:ext cx="4008384" cy="4393982"/>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000">
                <a:solidFill>
                  <a:srgbClr val="FF0000"/>
                </a:solidFill>
              </a:rPr>
              <a:t>Our methods outperform other methods in almost every metric</a:t>
            </a:r>
          </a:p>
          <a:p>
            <a:pPr>
              <a:lnSpc>
                <a:spcPct val="90000"/>
              </a:lnSpc>
              <a:spcAft>
                <a:spcPts val="600"/>
              </a:spcAft>
            </a:pPr>
            <a:endParaRPr lang="en-US" sz="2000">
              <a:solidFill>
                <a:srgbClr val="FF0000"/>
              </a:solidFill>
            </a:endParaRPr>
          </a:p>
          <a:p>
            <a:pPr>
              <a:lnSpc>
                <a:spcPct val="90000"/>
              </a:lnSpc>
              <a:spcAft>
                <a:spcPts val="600"/>
              </a:spcAft>
            </a:pPr>
            <a:endParaRPr lang="en-US" sz="2000">
              <a:solidFill>
                <a:srgbClr val="FF0000"/>
              </a:solidFill>
            </a:endParaRPr>
          </a:p>
          <a:p>
            <a:pPr>
              <a:lnSpc>
                <a:spcPct val="90000"/>
              </a:lnSpc>
              <a:spcAft>
                <a:spcPts val="600"/>
              </a:spcAft>
            </a:pPr>
            <a:endParaRPr lang="en-US" sz="2000">
              <a:solidFill>
                <a:srgbClr val="FF0000"/>
              </a:solidFill>
            </a:endParaRPr>
          </a:p>
          <a:p>
            <a:pPr>
              <a:lnSpc>
                <a:spcPct val="90000"/>
              </a:lnSpc>
              <a:spcAft>
                <a:spcPts val="600"/>
              </a:spcAft>
            </a:pPr>
            <a:endParaRPr lang="en-US" sz="2000">
              <a:solidFill>
                <a:srgbClr val="FF0000"/>
              </a:solidFill>
            </a:endParaRPr>
          </a:p>
          <a:p>
            <a:pPr>
              <a:lnSpc>
                <a:spcPct val="90000"/>
              </a:lnSpc>
              <a:spcAft>
                <a:spcPts val="600"/>
              </a:spcAft>
            </a:pPr>
            <a:endParaRPr lang="en-US" sz="2000">
              <a:solidFill>
                <a:srgbClr val="FF0000"/>
              </a:solidFill>
            </a:endParaRPr>
          </a:p>
          <a:p>
            <a:pPr>
              <a:lnSpc>
                <a:spcPct val="90000"/>
              </a:lnSpc>
              <a:spcAft>
                <a:spcPts val="600"/>
              </a:spcAft>
            </a:pPr>
            <a:r>
              <a:rPr lang="en-US" sz="2000">
                <a:solidFill>
                  <a:srgbClr val="FF0000"/>
                </a:solidFill>
                <a:ea typeface="+mn-lt"/>
                <a:cs typeface="+mn-lt"/>
              </a:rPr>
              <a:t>Our methods outperform other methods in all metrics</a:t>
            </a:r>
            <a:r>
              <a:rPr lang="en-US" sz="2000">
                <a:solidFill>
                  <a:srgbClr val="FF0000"/>
                </a:solidFill>
              </a:rPr>
              <a:t> </a:t>
            </a:r>
          </a:p>
        </p:txBody>
      </p:sp>
      <p:pic>
        <p:nvPicPr>
          <p:cNvPr id="9" name="Picture 6" descr="Table&#10;&#10;Description automatically generated">
            <a:extLst>
              <a:ext uri="{FF2B5EF4-FFF2-40B4-BE49-F238E27FC236}">
                <a16:creationId xmlns:a16="http://schemas.microsoft.com/office/drawing/2014/main" id="{DF568944-EC22-1A9D-0FC7-F33E18BC1A21}"/>
              </a:ext>
            </a:extLst>
          </p:cNvPr>
          <p:cNvPicPr>
            <a:picLocks noGrp="1" noChangeAspect="1"/>
          </p:cNvPicPr>
          <p:nvPr>
            <p:ph idx="1"/>
          </p:nvPr>
        </p:nvPicPr>
        <p:blipFill>
          <a:blip r:embed="rId2"/>
          <a:stretch>
            <a:fillRect/>
          </a:stretch>
        </p:blipFill>
        <p:spPr>
          <a:xfrm>
            <a:off x="5332059" y="1782982"/>
            <a:ext cx="6179730" cy="2116558"/>
          </a:xfrm>
          <a:prstGeom prst="rect">
            <a:avLst/>
          </a:prstGeom>
        </p:spPr>
      </p:pic>
      <p:pic>
        <p:nvPicPr>
          <p:cNvPr id="10" name="Picture 9" descr="Table&#10;&#10;Description automatically generated">
            <a:extLst>
              <a:ext uri="{FF2B5EF4-FFF2-40B4-BE49-F238E27FC236}">
                <a16:creationId xmlns:a16="http://schemas.microsoft.com/office/drawing/2014/main" id="{57EA44A4-C570-4CEB-CCCE-ED5C989B9B8B}"/>
              </a:ext>
            </a:extLst>
          </p:cNvPr>
          <p:cNvPicPr>
            <a:picLocks noChangeAspect="1"/>
          </p:cNvPicPr>
          <p:nvPr/>
        </p:nvPicPr>
        <p:blipFill>
          <a:blip r:embed="rId3"/>
          <a:stretch>
            <a:fillRect/>
          </a:stretch>
        </p:blipFill>
        <p:spPr>
          <a:xfrm>
            <a:off x="5295320" y="4290167"/>
            <a:ext cx="6253212" cy="1954128"/>
          </a:xfrm>
          <a:prstGeom prst="rect">
            <a:avLst/>
          </a:prstGeom>
        </p:spPr>
      </p:pic>
      <p:sp>
        <p:nvSpPr>
          <p:cNvPr id="11" name="TextBox 10">
            <a:extLst>
              <a:ext uri="{FF2B5EF4-FFF2-40B4-BE49-F238E27FC236}">
                <a16:creationId xmlns:a16="http://schemas.microsoft.com/office/drawing/2014/main" id="{64BCF569-5AC9-D570-D4CF-2CAB371D8B2B}"/>
              </a:ext>
            </a:extLst>
          </p:cNvPr>
          <p:cNvSpPr txBox="1"/>
          <p:nvPr/>
        </p:nvSpPr>
        <p:spPr>
          <a:xfrm>
            <a:off x="5413248" y="1453896"/>
            <a:ext cx="1080680" cy="369332"/>
          </a:xfrm>
          <a:prstGeom prst="rect">
            <a:avLst/>
          </a:prstGeom>
          <a:noFill/>
        </p:spPr>
        <p:txBody>
          <a:bodyPr wrap="none" rtlCol="0">
            <a:spAutoFit/>
          </a:bodyPr>
          <a:lstStyle/>
          <a:p>
            <a:r>
              <a:rPr lang="en-US"/>
              <a:t>FSCD-147</a:t>
            </a:r>
          </a:p>
        </p:txBody>
      </p:sp>
      <p:sp>
        <p:nvSpPr>
          <p:cNvPr id="12" name="TextBox 11">
            <a:extLst>
              <a:ext uri="{FF2B5EF4-FFF2-40B4-BE49-F238E27FC236}">
                <a16:creationId xmlns:a16="http://schemas.microsoft.com/office/drawing/2014/main" id="{DDAAC2BA-E768-6397-EA43-379E7C62B089}"/>
              </a:ext>
            </a:extLst>
          </p:cNvPr>
          <p:cNvSpPr txBox="1"/>
          <p:nvPr/>
        </p:nvSpPr>
        <p:spPr>
          <a:xfrm>
            <a:off x="5413248" y="4020311"/>
            <a:ext cx="1105816" cy="369332"/>
          </a:xfrm>
          <a:prstGeom prst="rect">
            <a:avLst/>
          </a:prstGeom>
          <a:noFill/>
        </p:spPr>
        <p:txBody>
          <a:bodyPr wrap="none" rtlCol="0">
            <a:spAutoFit/>
          </a:bodyPr>
          <a:lstStyle/>
          <a:p>
            <a:r>
              <a:rPr lang="en-US"/>
              <a:t>FSCD-LVIS</a:t>
            </a:r>
          </a:p>
        </p:txBody>
      </p:sp>
    </p:spTree>
    <p:extLst>
      <p:ext uri="{BB962C8B-B14F-4D97-AF65-F5344CB8AC3E}">
        <p14:creationId xmlns:p14="http://schemas.microsoft.com/office/powerpoint/2010/main" val="14379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0ED7-BD89-B78C-FBA7-A5660459FF3D}"/>
              </a:ext>
            </a:extLst>
          </p:cNvPr>
          <p:cNvSpPr>
            <a:spLocks noGrp="1"/>
          </p:cNvSpPr>
          <p:nvPr>
            <p:ph type="title"/>
          </p:nvPr>
        </p:nvSpPr>
        <p:spPr>
          <a:xfrm>
            <a:off x="838200" y="12700"/>
            <a:ext cx="10515600" cy="937696"/>
          </a:xfrm>
        </p:spPr>
        <p:txBody>
          <a:bodyPr/>
          <a:lstStyle/>
          <a:p>
            <a:r>
              <a:rPr lang="en-US">
                <a:cs typeface="Calibri Light"/>
              </a:rPr>
              <a:t>Qualitative Results on FSCD-147</a:t>
            </a:r>
            <a:endParaRPr lang="en-US"/>
          </a:p>
        </p:txBody>
      </p:sp>
      <p:pic>
        <p:nvPicPr>
          <p:cNvPr id="4" name="Picture 4" descr="A picture containing text, different, colorful&#10;&#10;Description automatically generated">
            <a:extLst>
              <a:ext uri="{FF2B5EF4-FFF2-40B4-BE49-F238E27FC236}">
                <a16:creationId xmlns:a16="http://schemas.microsoft.com/office/drawing/2014/main" id="{7DDD0056-0C18-CFF3-FE19-873C6121A24C}"/>
              </a:ext>
            </a:extLst>
          </p:cNvPr>
          <p:cNvPicPr>
            <a:picLocks noGrp="1" noChangeAspect="1"/>
          </p:cNvPicPr>
          <p:nvPr>
            <p:ph idx="1"/>
          </p:nvPr>
        </p:nvPicPr>
        <p:blipFill>
          <a:blip r:embed="rId3"/>
          <a:stretch>
            <a:fillRect/>
          </a:stretch>
        </p:blipFill>
        <p:spPr>
          <a:xfrm>
            <a:off x="1981200" y="819667"/>
            <a:ext cx="8442606" cy="5909229"/>
          </a:xfrm>
        </p:spPr>
      </p:pic>
      <p:sp>
        <p:nvSpPr>
          <p:cNvPr id="3" name="Slide Number Placeholder 2">
            <a:extLst>
              <a:ext uri="{FF2B5EF4-FFF2-40B4-BE49-F238E27FC236}">
                <a16:creationId xmlns:a16="http://schemas.microsoft.com/office/drawing/2014/main" id="{B2E3A428-4034-F55C-255F-1D978CA49504}"/>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136149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ACC7-E5B0-429C-B8B4-E56578A09A8C}"/>
              </a:ext>
            </a:extLst>
          </p:cNvPr>
          <p:cNvSpPr>
            <a:spLocks noGrp="1"/>
          </p:cNvSpPr>
          <p:nvPr>
            <p:ph type="title"/>
          </p:nvPr>
        </p:nvSpPr>
        <p:spPr>
          <a:xfrm>
            <a:off x="707656" y="2766218"/>
            <a:ext cx="5686647" cy="1325563"/>
          </a:xfrm>
        </p:spPr>
        <p:txBody>
          <a:bodyPr/>
          <a:lstStyle/>
          <a:p>
            <a:r>
              <a:rPr lang="en-US">
                <a:cs typeface="Calibri Light"/>
              </a:rPr>
              <a:t>Thank you!</a:t>
            </a:r>
          </a:p>
        </p:txBody>
      </p:sp>
      <p:sp>
        <p:nvSpPr>
          <p:cNvPr id="3" name="Slide Number Placeholder 2">
            <a:extLst>
              <a:ext uri="{FF2B5EF4-FFF2-40B4-BE49-F238E27FC236}">
                <a16:creationId xmlns:a16="http://schemas.microsoft.com/office/drawing/2014/main" id="{352B5D6D-CEEC-5670-6906-2BA7EBCD6F67}"/>
              </a:ext>
            </a:extLst>
          </p:cNvPr>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3514632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7BB8-8082-4D22-9A68-6020BA1C8C02}"/>
              </a:ext>
            </a:extLst>
          </p:cNvPr>
          <p:cNvSpPr>
            <a:spLocks noGrp="1"/>
          </p:cNvSpPr>
          <p:nvPr>
            <p:ph type="title"/>
          </p:nvPr>
        </p:nvSpPr>
        <p:spPr>
          <a:xfrm>
            <a:off x="804497" y="169740"/>
            <a:ext cx="10614432" cy="1345100"/>
          </a:xfrm>
        </p:spPr>
        <p:txBody>
          <a:bodyPr>
            <a:normAutofit/>
          </a:bodyPr>
          <a:lstStyle/>
          <a:p>
            <a:r>
              <a:rPr lang="en-US" sz="4000">
                <a:latin typeface="Calibri"/>
                <a:cs typeface="Calibri"/>
              </a:rPr>
              <a:t>FamNet: a Density-based Approach </a:t>
            </a:r>
            <a:br>
              <a:rPr lang="en-US" sz="4000">
                <a:latin typeface="Calibri"/>
                <a:cs typeface="Calibri"/>
              </a:rPr>
            </a:br>
            <a:r>
              <a:rPr lang="en-US" sz="4000">
                <a:latin typeface="Calibri"/>
                <a:cs typeface="Calibri"/>
              </a:rPr>
              <a:t>for Few-shot Counting</a:t>
            </a:r>
            <a:endParaRPr lang="en-US" sz="4000">
              <a:cs typeface="Calibri Light"/>
            </a:endParaRPr>
          </a:p>
        </p:txBody>
      </p:sp>
      <p:pic>
        <p:nvPicPr>
          <p:cNvPr id="4" name="Picture 4" descr="Chart, diagram&#10;&#10;Description automatically generated">
            <a:extLst>
              <a:ext uri="{FF2B5EF4-FFF2-40B4-BE49-F238E27FC236}">
                <a16:creationId xmlns:a16="http://schemas.microsoft.com/office/drawing/2014/main" id="{1D68F548-56C2-4FE5-981E-C185DA9A4188}"/>
              </a:ext>
            </a:extLst>
          </p:cNvPr>
          <p:cNvPicPr>
            <a:picLocks noGrp="1" noChangeAspect="1"/>
          </p:cNvPicPr>
          <p:nvPr>
            <p:ph idx="1"/>
          </p:nvPr>
        </p:nvPicPr>
        <p:blipFill>
          <a:blip r:embed="rId2"/>
          <a:stretch>
            <a:fillRect/>
          </a:stretch>
        </p:blipFill>
        <p:spPr>
          <a:xfrm>
            <a:off x="573649" y="1785902"/>
            <a:ext cx="10526066" cy="3111153"/>
          </a:xfrm>
        </p:spPr>
      </p:pic>
      <p:sp>
        <p:nvSpPr>
          <p:cNvPr id="3" name="TextBox 2">
            <a:extLst>
              <a:ext uri="{FF2B5EF4-FFF2-40B4-BE49-F238E27FC236}">
                <a16:creationId xmlns:a16="http://schemas.microsoft.com/office/drawing/2014/main" id="{FAECE6DD-5C0B-4D35-BE7B-88B735C6C896}"/>
              </a:ext>
            </a:extLst>
          </p:cNvPr>
          <p:cNvSpPr txBox="1"/>
          <p:nvPr/>
        </p:nvSpPr>
        <p:spPr>
          <a:xfrm>
            <a:off x="804497" y="4881451"/>
            <a:ext cx="10231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FamNet converts dot annotation to a density map (using a Gaussian filter) to train a visual counting network</a:t>
            </a:r>
          </a:p>
        </p:txBody>
      </p:sp>
      <p:sp>
        <p:nvSpPr>
          <p:cNvPr id="9" name="TextBox 8">
            <a:extLst>
              <a:ext uri="{FF2B5EF4-FFF2-40B4-BE49-F238E27FC236}">
                <a16:creationId xmlns:a16="http://schemas.microsoft.com/office/drawing/2014/main" id="{0B4316DB-3731-41AD-9355-3D2856554C65}"/>
              </a:ext>
            </a:extLst>
          </p:cNvPr>
          <p:cNvSpPr txBox="1"/>
          <p:nvPr/>
        </p:nvSpPr>
        <p:spPr>
          <a:xfrm>
            <a:off x="920914" y="6147451"/>
            <a:ext cx="102492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[1] Viresh Ranjan, Udbhav Sharma, Thu Nguyen, and Minh Hoai. Learning to count everything, CVPR 2021</a:t>
            </a:r>
            <a:endParaRPr lang="en-US"/>
          </a:p>
        </p:txBody>
      </p:sp>
      <p:sp>
        <p:nvSpPr>
          <p:cNvPr id="5" name="Slide Number Placeholder 4">
            <a:extLst>
              <a:ext uri="{FF2B5EF4-FFF2-40B4-BE49-F238E27FC236}">
                <a16:creationId xmlns:a16="http://schemas.microsoft.com/office/drawing/2014/main" id="{39063519-6CC6-3510-EA30-87C93A283C1C}"/>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279266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ACD5-062A-42E5-91B2-06193D406BC2}"/>
              </a:ext>
            </a:extLst>
          </p:cNvPr>
          <p:cNvSpPr>
            <a:spLocks noGrp="1"/>
          </p:cNvSpPr>
          <p:nvPr>
            <p:ph type="title"/>
          </p:nvPr>
        </p:nvSpPr>
        <p:spPr/>
        <p:txBody>
          <a:bodyPr/>
          <a:lstStyle/>
          <a:p>
            <a:r>
              <a:rPr lang="en-US">
                <a:cs typeface="Calibri Light"/>
              </a:rPr>
              <a:t>Results on FSCD-LVIS test set</a:t>
            </a:r>
            <a:endParaRPr lang="en-US"/>
          </a:p>
        </p:txBody>
      </p:sp>
      <p:sp>
        <p:nvSpPr>
          <p:cNvPr id="4" name="TextBox 3">
            <a:extLst>
              <a:ext uri="{FF2B5EF4-FFF2-40B4-BE49-F238E27FC236}">
                <a16:creationId xmlns:a16="http://schemas.microsoft.com/office/drawing/2014/main" id="{AA7D8413-E9DF-0C82-138C-A67AFB207C0C}"/>
              </a:ext>
            </a:extLst>
          </p:cNvPr>
          <p:cNvSpPr txBox="1"/>
          <p:nvPr/>
        </p:nvSpPr>
        <p:spPr>
          <a:xfrm>
            <a:off x="806303" y="4944139"/>
            <a:ext cx="76010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FF0000"/>
                </a:solidFill>
                <a:ea typeface="+mn-lt"/>
                <a:cs typeface="+mn-lt"/>
              </a:rPr>
              <a:t> Our methods outperform other method in all metrics</a:t>
            </a:r>
            <a:r>
              <a:rPr lang="en-US" sz="1300">
                <a:ea typeface="+mn-lt"/>
                <a:cs typeface="+mn-lt"/>
              </a:rPr>
              <a:t> </a:t>
            </a:r>
            <a:endParaRPr lang="en-US" sz="1300">
              <a:cs typeface="Calibri"/>
            </a:endParaRPr>
          </a:p>
        </p:txBody>
      </p:sp>
      <p:pic>
        <p:nvPicPr>
          <p:cNvPr id="7" name="Picture 6">
            <a:extLst>
              <a:ext uri="{FF2B5EF4-FFF2-40B4-BE49-F238E27FC236}">
                <a16:creationId xmlns:a16="http://schemas.microsoft.com/office/drawing/2014/main" id="{FFD95DB0-3C85-6382-1F4A-79CED0DA4C0A}"/>
              </a:ext>
            </a:extLst>
          </p:cNvPr>
          <p:cNvPicPr>
            <a:picLocks noChangeAspect="1"/>
          </p:cNvPicPr>
          <p:nvPr/>
        </p:nvPicPr>
        <p:blipFill>
          <a:blip r:embed="rId2"/>
          <a:stretch>
            <a:fillRect/>
          </a:stretch>
        </p:blipFill>
        <p:spPr>
          <a:xfrm>
            <a:off x="838200" y="1513751"/>
            <a:ext cx="10134600" cy="3162300"/>
          </a:xfrm>
          <a:prstGeom prst="rect">
            <a:avLst/>
          </a:prstGeom>
        </p:spPr>
      </p:pic>
      <p:sp>
        <p:nvSpPr>
          <p:cNvPr id="3" name="Slide Number Placeholder 2">
            <a:extLst>
              <a:ext uri="{FF2B5EF4-FFF2-40B4-BE49-F238E27FC236}">
                <a16:creationId xmlns:a16="http://schemas.microsoft.com/office/drawing/2014/main" id="{5189D5D3-3F25-9EB9-2E5F-C57239D88E46}"/>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419866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ACD5-062A-42E5-91B2-06193D406BC2}"/>
              </a:ext>
            </a:extLst>
          </p:cNvPr>
          <p:cNvSpPr>
            <a:spLocks noGrp="1"/>
          </p:cNvSpPr>
          <p:nvPr>
            <p:ph type="title"/>
          </p:nvPr>
        </p:nvSpPr>
        <p:spPr/>
        <p:txBody>
          <a:bodyPr/>
          <a:lstStyle/>
          <a:p>
            <a:r>
              <a:rPr lang="en-US">
                <a:cs typeface="Calibri Light"/>
              </a:rPr>
              <a:t>Results on FSCD-147 unseen test set</a:t>
            </a:r>
            <a:endParaRPr lang="en-US"/>
          </a:p>
        </p:txBody>
      </p:sp>
      <p:pic>
        <p:nvPicPr>
          <p:cNvPr id="6" name="Picture 6" descr="Table&#10;&#10;Description automatically generated">
            <a:extLst>
              <a:ext uri="{FF2B5EF4-FFF2-40B4-BE49-F238E27FC236}">
                <a16:creationId xmlns:a16="http://schemas.microsoft.com/office/drawing/2014/main" id="{F6DF15E1-B200-99FD-3AAA-50036755B138}"/>
              </a:ext>
            </a:extLst>
          </p:cNvPr>
          <p:cNvPicPr>
            <a:picLocks noGrp="1" noChangeAspect="1"/>
          </p:cNvPicPr>
          <p:nvPr>
            <p:ph idx="1"/>
          </p:nvPr>
        </p:nvPicPr>
        <p:blipFill>
          <a:blip r:embed="rId2"/>
          <a:stretch>
            <a:fillRect/>
          </a:stretch>
        </p:blipFill>
        <p:spPr>
          <a:xfrm>
            <a:off x="838200" y="2302345"/>
            <a:ext cx="10515600" cy="3397898"/>
          </a:xfrm>
        </p:spPr>
      </p:pic>
      <p:sp>
        <p:nvSpPr>
          <p:cNvPr id="3" name="Slide Number Placeholder 2">
            <a:extLst>
              <a:ext uri="{FF2B5EF4-FFF2-40B4-BE49-F238E27FC236}">
                <a16:creationId xmlns:a16="http://schemas.microsoft.com/office/drawing/2014/main" id="{DE152DD9-6B84-04F4-EC58-4B9D6409253D}"/>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3531980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DEC9-3D22-420D-8AE8-38F5493055EE}"/>
              </a:ext>
            </a:extLst>
          </p:cNvPr>
          <p:cNvSpPr>
            <a:spLocks noGrp="1"/>
          </p:cNvSpPr>
          <p:nvPr>
            <p:ph type="title"/>
          </p:nvPr>
        </p:nvSpPr>
        <p:spPr/>
        <p:txBody>
          <a:bodyPr/>
          <a:lstStyle/>
          <a:p>
            <a:r>
              <a:rPr lang="en-US">
                <a:cs typeface="Calibri Light"/>
              </a:rPr>
              <a:t>Introduction</a:t>
            </a:r>
            <a:endParaRPr lang="en-US"/>
          </a:p>
        </p:txBody>
      </p:sp>
      <p:sp>
        <p:nvSpPr>
          <p:cNvPr id="3" name="Content Placeholder 2">
            <a:extLst>
              <a:ext uri="{FF2B5EF4-FFF2-40B4-BE49-F238E27FC236}">
                <a16:creationId xmlns:a16="http://schemas.microsoft.com/office/drawing/2014/main" id="{12B5E5DB-1C1F-85BC-EFA2-C687CCCB0364}"/>
              </a:ext>
            </a:extLst>
          </p:cNvPr>
          <p:cNvSpPr>
            <a:spLocks noGrp="1"/>
          </p:cNvSpPr>
          <p:nvPr>
            <p:ph idx="1"/>
          </p:nvPr>
        </p:nvSpPr>
        <p:spPr/>
        <p:txBody>
          <a:bodyPr vert="horz" lIns="91440" tIns="45720" rIns="91440" bIns="45720" rtlCol="0" anchor="t">
            <a:normAutofit/>
          </a:bodyPr>
          <a:lstStyle/>
          <a:p>
            <a:r>
              <a:rPr lang="en-US">
                <a:ea typeface="+mn-lt"/>
                <a:cs typeface="+mn-lt"/>
              </a:rPr>
              <a:t>Given an image containing many objects of multiple classes, we seek to count and detect all objects of a target class of interest specified by a few exemplar bounding boxes in the image. </a:t>
            </a:r>
          </a:p>
          <a:p>
            <a:r>
              <a:rPr lang="en-US">
                <a:ea typeface="+mn-lt"/>
                <a:cs typeface="+mn-lt"/>
              </a:rPr>
              <a:t>To facilitate few-shot learning, in training, we are only given the supervision of few-shot object counting, i.e., dot annotations for the approximate centers of all objects and a few exemplar bounding boxes for object instances from the target class. </a:t>
            </a:r>
          </a:p>
          <a:p>
            <a:r>
              <a:rPr lang="en-US">
                <a:ea typeface="+mn-lt"/>
                <a:cs typeface="+mn-lt"/>
              </a:rPr>
              <a:t>It is worth noting that the test classes may or may not be present in training classes.</a:t>
            </a:r>
            <a:endParaRPr lang="en-US">
              <a:cs typeface="Calibri"/>
            </a:endParaRPr>
          </a:p>
        </p:txBody>
      </p:sp>
      <p:sp>
        <p:nvSpPr>
          <p:cNvPr id="4" name="Slide Number Placeholder 3">
            <a:extLst>
              <a:ext uri="{FF2B5EF4-FFF2-40B4-BE49-F238E27FC236}">
                <a16:creationId xmlns:a16="http://schemas.microsoft.com/office/drawing/2014/main" id="{76AD8906-765E-2E4E-BA43-18D99BDB11B0}"/>
              </a:ext>
            </a:extLst>
          </p:cNvPr>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2176182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5401B-35B0-4458-BF4C-C496F93E0150}"/>
              </a:ext>
            </a:extLst>
          </p:cNvPr>
          <p:cNvSpPr>
            <a:spLocks noGrp="1"/>
          </p:cNvSpPr>
          <p:nvPr>
            <p:ph type="title"/>
          </p:nvPr>
        </p:nvSpPr>
        <p:spPr/>
        <p:txBody>
          <a:bodyPr/>
          <a:lstStyle/>
          <a:p>
            <a:r>
              <a:rPr lang="en-US">
                <a:cs typeface="Calibri Light"/>
              </a:rPr>
              <a:t>Challenges</a:t>
            </a:r>
            <a:endParaRPr lang="en-US"/>
          </a:p>
        </p:txBody>
      </p:sp>
      <p:sp>
        <p:nvSpPr>
          <p:cNvPr id="3" name="Content Placeholder 2">
            <a:extLst>
              <a:ext uri="{FF2B5EF4-FFF2-40B4-BE49-F238E27FC236}">
                <a16:creationId xmlns:a16="http://schemas.microsoft.com/office/drawing/2014/main" id="{F9A3D9D9-86FC-401C-90B0-38432B9E4C87}"/>
              </a:ext>
            </a:extLst>
          </p:cNvPr>
          <p:cNvSpPr>
            <a:spLocks noGrp="1"/>
          </p:cNvSpPr>
          <p:nvPr>
            <p:ph idx="1"/>
          </p:nvPr>
        </p:nvSpPr>
        <p:spPr/>
        <p:txBody>
          <a:bodyPr vert="horz" lIns="91440" tIns="45720" rIns="91440" bIns="45720" rtlCol="0" anchor="t">
            <a:normAutofit/>
          </a:bodyPr>
          <a:lstStyle/>
          <a:p>
            <a:r>
              <a:rPr lang="en-US">
                <a:cs typeface="Calibri"/>
              </a:rPr>
              <a:t>Few-shot learning from very few exemplars easily gets overfitted.</a:t>
            </a:r>
          </a:p>
          <a:p>
            <a:r>
              <a:rPr lang="en-US">
                <a:cs typeface="Calibri"/>
              </a:rPr>
              <a:t>Training object detector with the supervision of dot annotation is also very challenging.</a:t>
            </a:r>
          </a:p>
        </p:txBody>
      </p:sp>
      <p:sp>
        <p:nvSpPr>
          <p:cNvPr id="4" name="Slide Number Placeholder 3">
            <a:extLst>
              <a:ext uri="{FF2B5EF4-FFF2-40B4-BE49-F238E27FC236}">
                <a16:creationId xmlns:a16="http://schemas.microsoft.com/office/drawing/2014/main" id="{CF66CE62-AE9B-4CE4-926D-37AE403D261C}"/>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367000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1795-6113-4676-AFC1-33F54A57DDD6}"/>
              </a:ext>
            </a:extLst>
          </p:cNvPr>
          <p:cNvSpPr>
            <a:spLocks noGrp="1"/>
          </p:cNvSpPr>
          <p:nvPr>
            <p:ph type="title"/>
          </p:nvPr>
        </p:nvSpPr>
        <p:spPr>
          <a:xfrm>
            <a:off x="903328" y="124151"/>
            <a:ext cx="10515600" cy="1325563"/>
          </a:xfrm>
        </p:spPr>
        <p:txBody>
          <a:bodyPr/>
          <a:lstStyle/>
          <a:p>
            <a:r>
              <a:rPr lang="en-US">
                <a:cs typeface="Calibri Light"/>
              </a:rPr>
              <a:t>Problem Statement</a:t>
            </a:r>
            <a:endParaRPr lang="en-US"/>
          </a:p>
        </p:txBody>
      </p:sp>
      <p:sp>
        <p:nvSpPr>
          <p:cNvPr id="17" name="TextBox 16">
            <a:extLst>
              <a:ext uri="{FF2B5EF4-FFF2-40B4-BE49-F238E27FC236}">
                <a16:creationId xmlns:a16="http://schemas.microsoft.com/office/drawing/2014/main" id="{DC4D120F-BD33-44A9-BA92-760FBE26EE5A}"/>
              </a:ext>
            </a:extLst>
          </p:cNvPr>
          <p:cNvSpPr txBox="1"/>
          <p:nvPr/>
        </p:nvSpPr>
        <p:spPr>
          <a:xfrm>
            <a:off x="1028226" y="1375232"/>
            <a:ext cx="7236751" cy="36933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Training</a:t>
            </a:r>
            <a:r>
              <a:rPr lang="en-US"/>
              <a:t>: Images with all dots and few bounding boxes are given</a:t>
            </a:r>
            <a:endParaRPr lang="en-US">
              <a:cs typeface="Calibri"/>
            </a:endParaRPr>
          </a:p>
        </p:txBody>
      </p:sp>
      <p:sp>
        <p:nvSpPr>
          <p:cNvPr id="93" name="TextBox 92">
            <a:extLst>
              <a:ext uri="{FF2B5EF4-FFF2-40B4-BE49-F238E27FC236}">
                <a16:creationId xmlns:a16="http://schemas.microsoft.com/office/drawing/2014/main" id="{BD715126-B9D7-4217-B358-86BA9446BE80}"/>
              </a:ext>
            </a:extLst>
          </p:cNvPr>
          <p:cNvSpPr txBox="1"/>
          <p:nvPr/>
        </p:nvSpPr>
        <p:spPr>
          <a:xfrm>
            <a:off x="1034737" y="3778462"/>
            <a:ext cx="7301879" cy="64633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Testing</a:t>
            </a:r>
            <a:r>
              <a:rPr lang="en-US"/>
              <a:t>: Given an input image with few box exemplars </a:t>
            </a:r>
          </a:p>
          <a:p>
            <a:r>
              <a:rPr lang="en-US"/>
              <a:t>==&gt; count and locate all object with the same class with these exemplars</a:t>
            </a:r>
            <a:endParaRPr lang="en-US">
              <a:cs typeface="Calibri"/>
            </a:endParaRPr>
          </a:p>
        </p:txBody>
      </p:sp>
      <p:pic>
        <p:nvPicPr>
          <p:cNvPr id="3" name="Picture 3" descr="A picture containing indoor, arranged&#10;&#10;Description automatically generated">
            <a:extLst>
              <a:ext uri="{FF2B5EF4-FFF2-40B4-BE49-F238E27FC236}">
                <a16:creationId xmlns:a16="http://schemas.microsoft.com/office/drawing/2014/main" id="{BA29FB49-29EB-4C3C-B8A3-C00FC3F5239A}"/>
              </a:ext>
            </a:extLst>
          </p:cNvPr>
          <p:cNvPicPr>
            <a:picLocks noChangeAspect="1"/>
          </p:cNvPicPr>
          <p:nvPr/>
        </p:nvPicPr>
        <p:blipFill>
          <a:blip r:embed="rId3"/>
          <a:stretch>
            <a:fillRect/>
          </a:stretch>
        </p:blipFill>
        <p:spPr>
          <a:xfrm>
            <a:off x="4248964" y="1854774"/>
            <a:ext cx="1890021" cy="1774246"/>
          </a:xfrm>
          <a:prstGeom prst="rect">
            <a:avLst/>
          </a:prstGeom>
          <a:ln>
            <a:solidFill>
              <a:schemeClr val="tx1"/>
            </a:solidFill>
          </a:ln>
        </p:spPr>
      </p:pic>
      <p:pic>
        <p:nvPicPr>
          <p:cNvPr id="5" name="Picture 5" descr="A picture containing fruit, wooden, sale&#10;&#10;Description automatically generated">
            <a:extLst>
              <a:ext uri="{FF2B5EF4-FFF2-40B4-BE49-F238E27FC236}">
                <a16:creationId xmlns:a16="http://schemas.microsoft.com/office/drawing/2014/main" id="{583DD088-486F-4A66-9E4B-6CF1B366CF35}"/>
              </a:ext>
            </a:extLst>
          </p:cNvPr>
          <p:cNvPicPr>
            <a:picLocks noChangeAspect="1"/>
          </p:cNvPicPr>
          <p:nvPr/>
        </p:nvPicPr>
        <p:blipFill rotWithShape="1">
          <a:blip r:embed="rId4"/>
          <a:srcRect l="-278" r="91" b="9337"/>
          <a:stretch/>
        </p:blipFill>
        <p:spPr>
          <a:xfrm>
            <a:off x="1042954" y="4640877"/>
            <a:ext cx="2960388" cy="1959465"/>
          </a:xfrm>
          <a:prstGeom prst="rect">
            <a:avLst/>
          </a:prstGeom>
          <a:ln>
            <a:solidFill>
              <a:schemeClr val="tx1"/>
            </a:solidFill>
          </a:ln>
        </p:spPr>
      </p:pic>
      <p:sp>
        <p:nvSpPr>
          <p:cNvPr id="96" name="Arrow: Right 95">
            <a:extLst>
              <a:ext uri="{FF2B5EF4-FFF2-40B4-BE49-F238E27FC236}">
                <a16:creationId xmlns:a16="http://schemas.microsoft.com/office/drawing/2014/main" id="{85AE6B82-E0F7-44A5-86EC-4F6A1B7628CF}"/>
              </a:ext>
            </a:extLst>
          </p:cNvPr>
          <p:cNvSpPr/>
          <p:nvPr/>
        </p:nvSpPr>
        <p:spPr>
          <a:xfrm>
            <a:off x="4551718" y="5479197"/>
            <a:ext cx="976923" cy="481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D66EC75E-2A71-44D7-9E1A-AF2E6A63689D}"/>
              </a:ext>
            </a:extLst>
          </p:cNvPr>
          <p:cNvPicPr>
            <a:picLocks noChangeAspect="1"/>
          </p:cNvPicPr>
          <p:nvPr/>
        </p:nvPicPr>
        <p:blipFill rotWithShape="1">
          <a:blip r:embed="rId5"/>
          <a:srcRect r="-87" b="9789"/>
          <a:stretch/>
        </p:blipFill>
        <p:spPr>
          <a:xfrm>
            <a:off x="7369957" y="4640142"/>
            <a:ext cx="2960705" cy="1949700"/>
          </a:xfrm>
          <a:prstGeom prst="rect">
            <a:avLst/>
          </a:prstGeom>
          <a:ln>
            <a:solidFill>
              <a:schemeClr val="tx1"/>
            </a:solidFill>
          </a:ln>
        </p:spPr>
      </p:pic>
      <p:sp>
        <p:nvSpPr>
          <p:cNvPr id="97" name="TextBox 96">
            <a:extLst>
              <a:ext uri="{FF2B5EF4-FFF2-40B4-BE49-F238E27FC236}">
                <a16:creationId xmlns:a16="http://schemas.microsoft.com/office/drawing/2014/main" id="{8C427BA1-E674-48E4-8295-B2E0498C1E09}"/>
              </a:ext>
            </a:extLst>
          </p:cNvPr>
          <p:cNvSpPr txBox="1"/>
          <p:nvPr/>
        </p:nvSpPr>
        <p:spPr>
          <a:xfrm>
            <a:off x="5870656" y="5531990"/>
            <a:ext cx="14536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Count: 20</a:t>
            </a:r>
          </a:p>
        </p:txBody>
      </p:sp>
      <p:pic>
        <p:nvPicPr>
          <p:cNvPr id="6" name="Picture 6" descr="A picture containing indoor, several&#10;&#10;Description automatically generated">
            <a:extLst>
              <a:ext uri="{FF2B5EF4-FFF2-40B4-BE49-F238E27FC236}">
                <a16:creationId xmlns:a16="http://schemas.microsoft.com/office/drawing/2014/main" id="{1670131E-93CF-4276-B3E1-3F030B123DFF}"/>
              </a:ext>
            </a:extLst>
          </p:cNvPr>
          <p:cNvPicPr>
            <a:picLocks noChangeAspect="1"/>
          </p:cNvPicPr>
          <p:nvPr/>
        </p:nvPicPr>
        <p:blipFill>
          <a:blip r:embed="rId6"/>
          <a:stretch>
            <a:fillRect/>
          </a:stretch>
        </p:blipFill>
        <p:spPr>
          <a:xfrm>
            <a:off x="6381913" y="1856479"/>
            <a:ext cx="2443610" cy="1787120"/>
          </a:xfrm>
          <a:prstGeom prst="rect">
            <a:avLst/>
          </a:prstGeom>
          <a:ln>
            <a:solidFill>
              <a:schemeClr val="tx1"/>
            </a:solidFill>
          </a:ln>
        </p:spPr>
      </p:pic>
      <p:pic>
        <p:nvPicPr>
          <p:cNvPr id="7" name="Picture 7" descr="A picture containing indoor, set, several, arranged&#10;&#10;Description automatically generated">
            <a:extLst>
              <a:ext uri="{FF2B5EF4-FFF2-40B4-BE49-F238E27FC236}">
                <a16:creationId xmlns:a16="http://schemas.microsoft.com/office/drawing/2014/main" id="{70048B55-3896-4850-BF61-A6BE92CF9242}"/>
              </a:ext>
            </a:extLst>
          </p:cNvPr>
          <p:cNvPicPr>
            <a:picLocks noChangeAspect="1"/>
          </p:cNvPicPr>
          <p:nvPr/>
        </p:nvPicPr>
        <p:blipFill rotWithShape="1">
          <a:blip r:embed="rId7"/>
          <a:srcRect t="750" r="-238" b="9036"/>
          <a:stretch/>
        </p:blipFill>
        <p:spPr>
          <a:xfrm>
            <a:off x="8970759" y="1894256"/>
            <a:ext cx="2749717" cy="1786285"/>
          </a:xfrm>
          <a:prstGeom prst="rect">
            <a:avLst/>
          </a:prstGeom>
          <a:ln>
            <a:solidFill>
              <a:schemeClr val="tx1"/>
            </a:solidFill>
          </a:ln>
        </p:spPr>
      </p:pic>
      <p:pic>
        <p:nvPicPr>
          <p:cNvPr id="8" name="Picture 8" descr="Background pattern&#10;&#10;Description automatically generated">
            <a:extLst>
              <a:ext uri="{FF2B5EF4-FFF2-40B4-BE49-F238E27FC236}">
                <a16:creationId xmlns:a16="http://schemas.microsoft.com/office/drawing/2014/main" id="{F0FAFC39-2BEC-44FE-81E0-0462D2E66B82}"/>
              </a:ext>
            </a:extLst>
          </p:cNvPr>
          <p:cNvPicPr>
            <a:picLocks noChangeAspect="1"/>
          </p:cNvPicPr>
          <p:nvPr/>
        </p:nvPicPr>
        <p:blipFill>
          <a:blip r:embed="rId8"/>
          <a:stretch>
            <a:fillRect/>
          </a:stretch>
        </p:blipFill>
        <p:spPr>
          <a:xfrm>
            <a:off x="1020448" y="1878329"/>
            <a:ext cx="3088256" cy="1773709"/>
          </a:xfrm>
          <a:prstGeom prst="rect">
            <a:avLst/>
          </a:prstGeom>
          <a:ln>
            <a:solidFill>
              <a:schemeClr val="tx1"/>
            </a:solidFill>
          </a:ln>
        </p:spPr>
      </p:pic>
      <p:sp>
        <p:nvSpPr>
          <p:cNvPr id="9" name="Slide Number Placeholder 8">
            <a:extLst>
              <a:ext uri="{FF2B5EF4-FFF2-40B4-BE49-F238E27FC236}">
                <a16:creationId xmlns:a16="http://schemas.microsoft.com/office/drawing/2014/main" id="{D17CBC83-B317-C35A-1F51-05628F2D51F4}"/>
              </a:ext>
            </a:extLst>
          </p:cNvPr>
          <p:cNvSpPr>
            <a:spLocks noGrp="1"/>
          </p:cNvSpPr>
          <p:nvPr>
            <p:ph type="sldNum" sz="quarter" idx="12"/>
          </p:nvPr>
        </p:nvSpPr>
        <p:spPr/>
        <p:txBody>
          <a:bodyPr/>
          <a:lstStyle/>
          <a:p>
            <a:fld id="{330EA680-D336-4FF7-8B7A-9848BB0A1C32}" type="slidenum">
              <a:rPr lang="en-US" sz="2400" smtClean="0">
                <a:solidFill>
                  <a:schemeClr val="tx1"/>
                </a:solidFill>
              </a:rPr>
              <a:t>2</a:t>
            </a:fld>
            <a:endParaRPr lang="en-US" sz="2400">
              <a:solidFill>
                <a:schemeClr val="tx1"/>
              </a:solidFill>
            </a:endParaRPr>
          </a:p>
        </p:txBody>
      </p:sp>
    </p:spTree>
    <p:extLst>
      <p:ext uri="{BB962C8B-B14F-4D97-AF65-F5344CB8AC3E}">
        <p14:creationId xmlns:p14="http://schemas.microsoft.com/office/powerpoint/2010/main" val="2693726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7BB8-8082-4D22-9A68-6020BA1C8C02}"/>
              </a:ext>
            </a:extLst>
          </p:cNvPr>
          <p:cNvSpPr>
            <a:spLocks noGrp="1"/>
          </p:cNvSpPr>
          <p:nvPr>
            <p:ph type="title"/>
          </p:nvPr>
        </p:nvSpPr>
        <p:spPr>
          <a:xfrm>
            <a:off x="804497" y="169740"/>
            <a:ext cx="10614432" cy="1345100"/>
          </a:xfrm>
        </p:spPr>
        <p:txBody>
          <a:bodyPr>
            <a:normAutofit/>
          </a:bodyPr>
          <a:lstStyle/>
          <a:p>
            <a:r>
              <a:rPr lang="en-US" sz="4000">
                <a:latin typeface="Calibri"/>
                <a:cs typeface="Calibri"/>
              </a:rPr>
              <a:t>GMN: agnostic counting based on similarity </a:t>
            </a:r>
          </a:p>
        </p:txBody>
      </p:sp>
      <p:sp>
        <p:nvSpPr>
          <p:cNvPr id="3" name="TextBox 2">
            <a:extLst>
              <a:ext uri="{FF2B5EF4-FFF2-40B4-BE49-F238E27FC236}">
                <a16:creationId xmlns:a16="http://schemas.microsoft.com/office/drawing/2014/main" id="{FAECE6DD-5C0B-4D35-BE7B-88B735C6C896}"/>
              </a:ext>
            </a:extLst>
          </p:cNvPr>
          <p:cNvSpPr txBox="1"/>
          <p:nvPr/>
        </p:nvSpPr>
        <p:spPr>
          <a:xfrm>
            <a:off x="724753" y="5581428"/>
            <a:ext cx="10231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Generic Matching Network convolutes adapted embedding vector to image feature to count</a:t>
            </a:r>
            <a:endParaRPr lang="en-US"/>
          </a:p>
        </p:txBody>
      </p:sp>
      <p:sp>
        <p:nvSpPr>
          <p:cNvPr id="9" name="TextBox 8">
            <a:extLst>
              <a:ext uri="{FF2B5EF4-FFF2-40B4-BE49-F238E27FC236}">
                <a16:creationId xmlns:a16="http://schemas.microsoft.com/office/drawing/2014/main" id="{0B4316DB-3731-41AD-9355-3D2856554C65}"/>
              </a:ext>
            </a:extLst>
          </p:cNvPr>
          <p:cNvSpPr txBox="1"/>
          <p:nvPr/>
        </p:nvSpPr>
        <p:spPr>
          <a:xfrm>
            <a:off x="920914" y="6147451"/>
            <a:ext cx="102492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[2] Erika Lu, </a:t>
            </a:r>
            <a:r>
              <a:rPr lang="en-US" err="1">
                <a:ea typeface="+mn-lt"/>
                <a:cs typeface="+mn-lt"/>
              </a:rPr>
              <a:t>Weidi</a:t>
            </a:r>
            <a:r>
              <a:rPr lang="en-US">
                <a:ea typeface="+mn-lt"/>
                <a:cs typeface="+mn-lt"/>
              </a:rPr>
              <a:t> Xie, and Andrew Zisserman. Class-Agnostic Counting, ACCV 2018</a:t>
            </a:r>
            <a:endParaRPr lang="en-US"/>
          </a:p>
        </p:txBody>
      </p:sp>
      <p:pic>
        <p:nvPicPr>
          <p:cNvPr id="6" name="Picture 4" descr="Diagram&#10;&#10;Description automatically generated">
            <a:extLst>
              <a:ext uri="{FF2B5EF4-FFF2-40B4-BE49-F238E27FC236}">
                <a16:creationId xmlns:a16="http://schemas.microsoft.com/office/drawing/2014/main" id="{6AA5580C-0576-768A-99A9-6B038F295CE5}"/>
              </a:ext>
            </a:extLst>
          </p:cNvPr>
          <p:cNvPicPr>
            <a:picLocks noChangeAspect="1"/>
          </p:cNvPicPr>
          <p:nvPr/>
        </p:nvPicPr>
        <p:blipFill>
          <a:blip r:embed="rId2"/>
          <a:stretch>
            <a:fillRect/>
          </a:stretch>
        </p:blipFill>
        <p:spPr>
          <a:xfrm>
            <a:off x="1591007" y="1467644"/>
            <a:ext cx="8558102" cy="3924300"/>
          </a:xfrm>
          <a:prstGeom prst="rect">
            <a:avLst/>
          </a:prstGeom>
        </p:spPr>
      </p:pic>
      <p:sp>
        <p:nvSpPr>
          <p:cNvPr id="8" name="Content Placeholder 7">
            <a:extLst>
              <a:ext uri="{FF2B5EF4-FFF2-40B4-BE49-F238E27FC236}">
                <a16:creationId xmlns:a16="http://schemas.microsoft.com/office/drawing/2014/main" id="{CE5B7587-ED93-F219-A949-31E689E7D09F}"/>
              </a:ext>
            </a:extLst>
          </p:cNvPr>
          <p:cNvSpPr>
            <a:spLocks noGrp="1"/>
          </p:cNvSpPr>
          <p:nvPr>
            <p:ph idx="1"/>
          </p:nvPr>
        </p:nvSpPr>
        <p:spPr>
          <a:xfrm>
            <a:off x="723014" y="1568672"/>
            <a:ext cx="10205484" cy="3784269"/>
          </a:xfrm>
        </p:spPr>
        <p:txBody>
          <a:bodyPr/>
          <a:lstStyle/>
          <a:p>
            <a:endParaRPr lang="en-US"/>
          </a:p>
        </p:txBody>
      </p:sp>
      <p:sp>
        <p:nvSpPr>
          <p:cNvPr id="4" name="Slide Number Placeholder 3">
            <a:extLst>
              <a:ext uri="{FF2B5EF4-FFF2-40B4-BE49-F238E27FC236}">
                <a16:creationId xmlns:a16="http://schemas.microsoft.com/office/drawing/2014/main" id="{AE7B25F8-D36C-2E5B-E2A1-E8A3BBCCC828}"/>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366172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7BB8-8082-4D22-9A68-6020BA1C8C02}"/>
              </a:ext>
            </a:extLst>
          </p:cNvPr>
          <p:cNvSpPr>
            <a:spLocks noGrp="1"/>
          </p:cNvSpPr>
          <p:nvPr>
            <p:ph type="title"/>
          </p:nvPr>
        </p:nvSpPr>
        <p:spPr>
          <a:xfrm>
            <a:off x="857660" y="276066"/>
            <a:ext cx="10525827" cy="1345100"/>
          </a:xfrm>
        </p:spPr>
        <p:txBody>
          <a:bodyPr>
            <a:normAutofit/>
          </a:bodyPr>
          <a:lstStyle/>
          <a:p>
            <a:r>
              <a:rPr lang="en-US" sz="4000" err="1">
                <a:latin typeface="Calibri"/>
                <a:cs typeface="Calibri"/>
              </a:rPr>
              <a:t>AnchorDETR</a:t>
            </a:r>
            <a:r>
              <a:rPr lang="en-US" sz="4000">
                <a:latin typeface="Calibri"/>
                <a:cs typeface="Calibri"/>
              </a:rPr>
              <a:t>: anchor-utilized for object detection </a:t>
            </a:r>
          </a:p>
        </p:txBody>
      </p:sp>
      <p:sp>
        <p:nvSpPr>
          <p:cNvPr id="3" name="TextBox 2">
            <a:extLst>
              <a:ext uri="{FF2B5EF4-FFF2-40B4-BE49-F238E27FC236}">
                <a16:creationId xmlns:a16="http://schemas.microsoft.com/office/drawing/2014/main" id="{FAECE6DD-5C0B-4D35-BE7B-88B735C6C896}"/>
              </a:ext>
            </a:extLst>
          </p:cNvPr>
          <p:cNvSpPr txBox="1"/>
          <p:nvPr/>
        </p:nvSpPr>
        <p:spPr>
          <a:xfrm>
            <a:off x="919683" y="5005498"/>
            <a:ext cx="964652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ea typeface="+mn-lt"/>
                <a:cs typeface="+mn-lt"/>
              </a:rPr>
              <a:t>AnchorDETR</a:t>
            </a:r>
            <a:r>
              <a:rPr lang="en-US">
                <a:ea typeface="+mn-lt"/>
                <a:cs typeface="+mn-lt"/>
              </a:rPr>
              <a:t> use anchor points to guide where model should focus on, use multiple pattern to detect many object at one position. </a:t>
            </a:r>
            <a:endParaRPr lang="en-US"/>
          </a:p>
        </p:txBody>
      </p:sp>
      <p:sp>
        <p:nvSpPr>
          <p:cNvPr id="9" name="TextBox 8">
            <a:extLst>
              <a:ext uri="{FF2B5EF4-FFF2-40B4-BE49-F238E27FC236}">
                <a16:creationId xmlns:a16="http://schemas.microsoft.com/office/drawing/2014/main" id="{0B4316DB-3731-41AD-9355-3D2856554C65}"/>
              </a:ext>
            </a:extLst>
          </p:cNvPr>
          <p:cNvSpPr txBox="1"/>
          <p:nvPr/>
        </p:nvSpPr>
        <p:spPr>
          <a:xfrm>
            <a:off x="858891" y="5784172"/>
            <a:ext cx="102492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[3]</a:t>
            </a:r>
            <a:r>
              <a:rPr lang="en-US" err="1">
                <a:ea typeface="+mn-lt"/>
                <a:cs typeface="+mn-lt"/>
              </a:rPr>
              <a:t>Yingming</a:t>
            </a:r>
            <a:r>
              <a:rPr lang="en-US">
                <a:ea typeface="+mn-lt"/>
                <a:cs typeface="+mn-lt"/>
              </a:rPr>
              <a:t> Wang, Xiangyu Zhang, Tong Yang, Jian Sun. Anchor DETR: Query Design for Transformer-Based Object Detection, AAAI 2022</a:t>
            </a:r>
            <a:endParaRPr lang="en-US"/>
          </a:p>
        </p:txBody>
      </p:sp>
      <p:pic>
        <p:nvPicPr>
          <p:cNvPr id="4" name="Picture 4" descr="Diagram&#10;&#10;Description automatically generated">
            <a:extLst>
              <a:ext uri="{FF2B5EF4-FFF2-40B4-BE49-F238E27FC236}">
                <a16:creationId xmlns:a16="http://schemas.microsoft.com/office/drawing/2014/main" id="{85BB2970-B002-156C-DAFF-9A485B232DFD}"/>
              </a:ext>
            </a:extLst>
          </p:cNvPr>
          <p:cNvPicPr>
            <a:picLocks noGrp="1" noChangeAspect="1"/>
          </p:cNvPicPr>
          <p:nvPr>
            <p:ph idx="1"/>
          </p:nvPr>
        </p:nvPicPr>
        <p:blipFill>
          <a:blip r:embed="rId2"/>
          <a:stretch>
            <a:fillRect/>
          </a:stretch>
        </p:blipFill>
        <p:spPr>
          <a:xfrm>
            <a:off x="1169139" y="1519811"/>
            <a:ext cx="9029700" cy="3190875"/>
          </a:xfrm>
        </p:spPr>
      </p:pic>
      <p:sp>
        <p:nvSpPr>
          <p:cNvPr id="5" name="Slide Number Placeholder 4">
            <a:extLst>
              <a:ext uri="{FF2B5EF4-FFF2-40B4-BE49-F238E27FC236}">
                <a16:creationId xmlns:a16="http://schemas.microsoft.com/office/drawing/2014/main" id="{996ED711-5279-DC6F-2220-9DDBE5507286}"/>
              </a:ext>
            </a:extLst>
          </p:cNvPr>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38295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7BB8-8082-4D22-9A68-6020BA1C8C02}"/>
              </a:ext>
            </a:extLst>
          </p:cNvPr>
          <p:cNvSpPr>
            <a:spLocks noGrp="1"/>
          </p:cNvSpPr>
          <p:nvPr>
            <p:ph type="title"/>
          </p:nvPr>
        </p:nvSpPr>
        <p:spPr>
          <a:xfrm>
            <a:off x="680450" y="435554"/>
            <a:ext cx="10614432" cy="1345100"/>
          </a:xfrm>
        </p:spPr>
        <p:txBody>
          <a:bodyPr>
            <a:normAutofit/>
          </a:bodyPr>
          <a:lstStyle/>
          <a:p>
            <a:r>
              <a:rPr lang="en-US" b="1"/>
              <a:t>Few-Shot Object Detection with Attention-RPN and Multi-Relation Detector</a:t>
            </a:r>
            <a:endParaRPr lang="en-US"/>
          </a:p>
          <a:p>
            <a:endParaRPr lang="en-US" sz="4000">
              <a:latin typeface="Calibri"/>
              <a:cs typeface="Calibri"/>
            </a:endParaRPr>
          </a:p>
        </p:txBody>
      </p:sp>
      <p:sp>
        <p:nvSpPr>
          <p:cNvPr id="3" name="TextBox 2">
            <a:extLst>
              <a:ext uri="{FF2B5EF4-FFF2-40B4-BE49-F238E27FC236}">
                <a16:creationId xmlns:a16="http://schemas.microsoft.com/office/drawing/2014/main" id="{FAECE6DD-5C0B-4D35-BE7B-88B735C6C896}"/>
              </a:ext>
            </a:extLst>
          </p:cNvPr>
          <p:cNvSpPr txBox="1"/>
          <p:nvPr/>
        </p:nvSpPr>
        <p:spPr>
          <a:xfrm>
            <a:off x="1274102" y="5173847"/>
            <a:ext cx="96465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Attention-RPN use multi relation detector to match support object with query proposals</a:t>
            </a:r>
            <a:endParaRPr lang="en-US">
              <a:cs typeface="Calibri"/>
            </a:endParaRPr>
          </a:p>
        </p:txBody>
      </p:sp>
      <p:sp>
        <p:nvSpPr>
          <p:cNvPr id="9" name="TextBox 8">
            <a:extLst>
              <a:ext uri="{FF2B5EF4-FFF2-40B4-BE49-F238E27FC236}">
                <a16:creationId xmlns:a16="http://schemas.microsoft.com/office/drawing/2014/main" id="{0B4316DB-3731-41AD-9355-3D2856554C65}"/>
              </a:ext>
            </a:extLst>
          </p:cNvPr>
          <p:cNvSpPr txBox="1"/>
          <p:nvPr/>
        </p:nvSpPr>
        <p:spPr>
          <a:xfrm>
            <a:off x="974077" y="5899358"/>
            <a:ext cx="102492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[4] </a:t>
            </a:r>
            <a:r>
              <a:rPr lang="en-US" err="1">
                <a:ea typeface="+mn-lt"/>
                <a:cs typeface="+mn-lt"/>
              </a:rPr>
              <a:t>QiFan</a:t>
            </a:r>
            <a:r>
              <a:rPr lang="en-US">
                <a:ea typeface="+mn-lt"/>
                <a:cs typeface="+mn-lt"/>
              </a:rPr>
              <a:t>, Wei Zhou, Chi Keung Tang, Yu Wing Tai. Few-Shot Object Detection with Attention-RPN and Multi-Relation Detector, CVPR 2020</a:t>
            </a:r>
            <a:endParaRPr lang="en-US"/>
          </a:p>
        </p:txBody>
      </p:sp>
      <p:pic>
        <p:nvPicPr>
          <p:cNvPr id="5" name="Picture 5">
            <a:extLst>
              <a:ext uri="{FF2B5EF4-FFF2-40B4-BE49-F238E27FC236}">
                <a16:creationId xmlns:a16="http://schemas.microsoft.com/office/drawing/2014/main" id="{A805C971-6F36-4677-4888-FA8B1A3F87F7}"/>
              </a:ext>
            </a:extLst>
          </p:cNvPr>
          <p:cNvPicPr>
            <a:picLocks noChangeAspect="1"/>
          </p:cNvPicPr>
          <p:nvPr/>
        </p:nvPicPr>
        <p:blipFill>
          <a:blip r:embed="rId2"/>
          <a:stretch>
            <a:fillRect/>
          </a:stretch>
        </p:blipFill>
        <p:spPr>
          <a:xfrm>
            <a:off x="1286540" y="1786678"/>
            <a:ext cx="8803758" cy="2850481"/>
          </a:xfrm>
          <a:prstGeom prst="rect">
            <a:avLst/>
          </a:prstGeom>
        </p:spPr>
      </p:pic>
      <p:sp>
        <p:nvSpPr>
          <p:cNvPr id="7" name="Content Placeholder 6">
            <a:extLst>
              <a:ext uri="{FF2B5EF4-FFF2-40B4-BE49-F238E27FC236}">
                <a16:creationId xmlns:a16="http://schemas.microsoft.com/office/drawing/2014/main" id="{357E4C01-7274-A7D2-3093-48C51CC2478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A58073D-49C9-C26A-E888-2C017BFF9617}"/>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259633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9811-F6E4-451F-93AF-C428EB71CD38}"/>
              </a:ext>
            </a:extLst>
          </p:cNvPr>
          <p:cNvSpPr>
            <a:spLocks noGrp="1"/>
          </p:cNvSpPr>
          <p:nvPr>
            <p:ph type="title"/>
          </p:nvPr>
        </p:nvSpPr>
        <p:spPr>
          <a:xfrm>
            <a:off x="452438" y="365125"/>
            <a:ext cx="3190875" cy="735013"/>
          </a:xfrm>
        </p:spPr>
        <p:txBody>
          <a:bodyPr>
            <a:normAutofit/>
          </a:bodyPr>
          <a:lstStyle/>
          <a:p>
            <a:r>
              <a:rPr lang="en-US">
                <a:cs typeface="Calibri Light"/>
              </a:rPr>
              <a:t>Applications</a:t>
            </a:r>
            <a:endParaRPr lang="en-US"/>
          </a:p>
        </p:txBody>
      </p:sp>
      <p:sp>
        <p:nvSpPr>
          <p:cNvPr id="3" name="Content Placeholder 2">
            <a:extLst>
              <a:ext uri="{FF2B5EF4-FFF2-40B4-BE49-F238E27FC236}">
                <a16:creationId xmlns:a16="http://schemas.microsoft.com/office/drawing/2014/main" id="{939FB1B5-E243-4A9E-BC1E-53203EBC8B7B}"/>
              </a:ext>
            </a:extLst>
          </p:cNvPr>
          <p:cNvSpPr>
            <a:spLocks noGrp="1"/>
          </p:cNvSpPr>
          <p:nvPr>
            <p:ph idx="1"/>
          </p:nvPr>
        </p:nvSpPr>
        <p:spPr>
          <a:xfrm>
            <a:off x="838200" y="1152526"/>
            <a:ext cx="10591800" cy="4329112"/>
          </a:xfrm>
        </p:spPr>
        <p:txBody>
          <a:bodyPr vert="horz" lIns="91440" tIns="45720" rIns="91440" bIns="45720" rtlCol="0" anchor="t">
            <a:normAutofit/>
          </a:bodyPr>
          <a:lstStyle/>
          <a:p>
            <a:r>
              <a:rPr lang="en-US">
                <a:cs typeface="Calibri"/>
              </a:rPr>
              <a:t>Save annotators’ time and effort to annotate object bounding boxes by a few exemplar boxes</a:t>
            </a:r>
          </a:p>
          <a:p>
            <a:r>
              <a:rPr lang="en-US"/>
              <a:t>Serve as an interpretable tool for validating the counting results by locating all objects counted</a:t>
            </a:r>
          </a:p>
          <a:p>
            <a:endParaRPr lang="en-US"/>
          </a:p>
          <a:p>
            <a:endParaRPr lang="en-US"/>
          </a:p>
          <a:p>
            <a:r>
              <a:rPr lang="en-US">
                <a:cs typeface="Calibri"/>
              </a:rPr>
              <a:t>Few-shot learning from very few exemplars easily gets overfitted.</a:t>
            </a:r>
          </a:p>
          <a:p>
            <a:r>
              <a:rPr lang="en-US">
                <a:cs typeface="Calibri"/>
              </a:rPr>
              <a:t>Training object detector with the supervision of dot annotation is also very challenging.</a:t>
            </a:r>
          </a:p>
          <a:p>
            <a:endParaRPr lang="en-US"/>
          </a:p>
        </p:txBody>
      </p:sp>
      <p:sp>
        <p:nvSpPr>
          <p:cNvPr id="6" name="Title 1">
            <a:extLst>
              <a:ext uri="{FF2B5EF4-FFF2-40B4-BE49-F238E27FC236}">
                <a16:creationId xmlns:a16="http://schemas.microsoft.com/office/drawing/2014/main" id="{55DDD1F0-8370-22BE-A459-42715D679E54}"/>
              </a:ext>
            </a:extLst>
          </p:cNvPr>
          <p:cNvSpPr txBox="1">
            <a:spLocks/>
          </p:cNvSpPr>
          <p:nvPr/>
        </p:nvSpPr>
        <p:spPr>
          <a:xfrm>
            <a:off x="452438" y="3061493"/>
            <a:ext cx="3190875" cy="7350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Challenges</a:t>
            </a:r>
            <a:endParaRPr lang="en-US"/>
          </a:p>
        </p:txBody>
      </p:sp>
      <p:sp>
        <p:nvSpPr>
          <p:cNvPr id="5" name="Slide Number Placeholder 2">
            <a:extLst>
              <a:ext uri="{FF2B5EF4-FFF2-40B4-BE49-F238E27FC236}">
                <a16:creationId xmlns:a16="http://schemas.microsoft.com/office/drawing/2014/main" id="{A5D8EE67-B72A-28A0-8B6F-4A9AD7E1AE49}"/>
              </a:ext>
            </a:extLst>
          </p:cNvPr>
          <p:cNvSpPr>
            <a:spLocks noGrp="1"/>
          </p:cNvSpPr>
          <p:nvPr>
            <p:ph type="sldNum" sz="quarter" idx="12"/>
          </p:nvPr>
        </p:nvSpPr>
        <p:spPr>
          <a:xfrm>
            <a:off x="8610600" y="6356350"/>
            <a:ext cx="2743200" cy="365125"/>
          </a:xfrm>
        </p:spPr>
        <p:txBody>
          <a:bodyPr/>
          <a:lstStyle/>
          <a:p>
            <a:fld id="{330EA680-D336-4FF7-8B7A-9848BB0A1C32}" type="slidenum">
              <a:rPr lang="en-US" sz="2400" smtClean="0">
                <a:solidFill>
                  <a:schemeClr val="tx1"/>
                </a:solidFill>
              </a:rPr>
              <a:t>3</a:t>
            </a:fld>
            <a:endParaRPr lang="en-US" sz="2400">
              <a:solidFill>
                <a:schemeClr val="tx1"/>
              </a:solidFill>
            </a:endParaRPr>
          </a:p>
        </p:txBody>
      </p:sp>
    </p:spTree>
    <p:extLst>
      <p:ext uri="{BB962C8B-B14F-4D97-AF65-F5344CB8AC3E}">
        <p14:creationId xmlns:p14="http://schemas.microsoft.com/office/powerpoint/2010/main" val="416606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A5D8EE67-B72A-28A0-8B6F-4A9AD7E1AE49}"/>
              </a:ext>
            </a:extLst>
          </p:cNvPr>
          <p:cNvSpPr>
            <a:spLocks noGrp="1"/>
          </p:cNvSpPr>
          <p:nvPr>
            <p:ph type="sldNum" sz="quarter" idx="12"/>
          </p:nvPr>
        </p:nvSpPr>
        <p:spPr>
          <a:xfrm>
            <a:off x="8610600" y="6356350"/>
            <a:ext cx="2743200" cy="365125"/>
          </a:xfrm>
        </p:spPr>
        <p:txBody>
          <a:bodyPr/>
          <a:lstStyle/>
          <a:p>
            <a:fld id="{330EA680-D336-4FF7-8B7A-9848BB0A1C32}" type="slidenum">
              <a:rPr lang="en-US" sz="2400" smtClean="0">
                <a:solidFill>
                  <a:schemeClr val="tx1"/>
                </a:solidFill>
              </a:rPr>
              <a:t>4</a:t>
            </a:fld>
            <a:endParaRPr lang="en-US" sz="2400">
              <a:solidFill>
                <a:schemeClr val="tx1"/>
              </a:solidFill>
            </a:endParaRPr>
          </a:p>
        </p:txBody>
      </p:sp>
      <p:sp>
        <p:nvSpPr>
          <p:cNvPr id="11" name="Title 1">
            <a:extLst>
              <a:ext uri="{FF2B5EF4-FFF2-40B4-BE49-F238E27FC236}">
                <a16:creationId xmlns:a16="http://schemas.microsoft.com/office/drawing/2014/main" id="{E8F5DB0C-B7D5-DBBC-0811-B8FC49CD8FC7}"/>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kern="1200">
                <a:solidFill>
                  <a:schemeClr val="tx1"/>
                </a:solidFill>
                <a:latin typeface="+mj-lt"/>
                <a:ea typeface="+mj-ea"/>
                <a:cs typeface="+mj-cs"/>
              </a:rPr>
              <a:t>A Baseline based on FamNet </a:t>
            </a:r>
            <a:r>
              <a:rPr lang="en-US"/>
              <a:t>[1]</a:t>
            </a:r>
            <a:endParaRPr lang="en-US" kern="1200">
              <a:solidFill>
                <a:schemeClr val="tx1"/>
              </a:solidFill>
              <a:latin typeface="+mj-lt"/>
              <a:ea typeface="+mj-ea"/>
              <a:cs typeface="+mj-cs"/>
            </a:endParaRPr>
          </a:p>
        </p:txBody>
      </p:sp>
      <p:pic>
        <p:nvPicPr>
          <p:cNvPr id="12" name="Picture 11">
            <a:extLst>
              <a:ext uri="{FF2B5EF4-FFF2-40B4-BE49-F238E27FC236}">
                <a16:creationId xmlns:a16="http://schemas.microsoft.com/office/drawing/2014/main" id="{589725C4-26BA-0E6C-BB9C-D6FD0A6880B5}"/>
              </a:ext>
            </a:extLst>
          </p:cNvPr>
          <p:cNvPicPr>
            <a:picLocks noChangeAspect="1"/>
          </p:cNvPicPr>
          <p:nvPr/>
        </p:nvPicPr>
        <p:blipFill>
          <a:blip r:embed="rId3"/>
          <a:stretch>
            <a:fillRect/>
          </a:stretch>
        </p:blipFill>
        <p:spPr>
          <a:xfrm>
            <a:off x="0" y="1690688"/>
            <a:ext cx="12172975" cy="3956214"/>
          </a:xfrm>
          <a:prstGeom prst="rect">
            <a:avLst/>
          </a:prstGeom>
        </p:spPr>
      </p:pic>
      <p:sp>
        <p:nvSpPr>
          <p:cNvPr id="13" name="TextBox 12">
            <a:extLst>
              <a:ext uri="{FF2B5EF4-FFF2-40B4-BE49-F238E27FC236}">
                <a16:creationId xmlns:a16="http://schemas.microsoft.com/office/drawing/2014/main" id="{830BA82A-953E-B001-DCD9-9E6063022280}"/>
              </a:ext>
            </a:extLst>
          </p:cNvPr>
          <p:cNvSpPr txBox="1"/>
          <p:nvPr/>
        </p:nvSpPr>
        <p:spPr>
          <a:xfrm>
            <a:off x="194298" y="5841629"/>
            <a:ext cx="11371729" cy="369332"/>
          </a:xfrm>
          <a:prstGeom prst="rect">
            <a:avLst/>
          </a:prstGeom>
          <a:noFill/>
        </p:spPr>
        <p:txBody>
          <a:bodyPr wrap="square" rtlCol="0">
            <a:spAutoFit/>
          </a:bodyPr>
          <a:lstStyle/>
          <a:p>
            <a:pPr algn="justLow"/>
            <a:r>
              <a:rPr lang="en-US"/>
              <a:t>[1] Learning To Count Everything, </a:t>
            </a:r>
            <a:r>
              <a:rPr lang="en-US" err="1"/>
              <a:t>Viresh</a:t>
            </a:r>
            <a:r>
              <a:rPr lang="en-US"/>
              <a:t> Ranjan, </a:t>
            </a:r>
            <a:r>
              <a:rPr lang="en-US" err="1"/>
              <a:t>Udbhav</a:t>
            </a:r>
            <a:r>
              <a:rPr lang="en-US"/>
              <a:t> Sharma, Thu Nguyen and Minh </a:t>
            </a:r>
            <a:r>
              <a:rPr lang="en-US" err="1"/>
              <a:t>Hoai</a:t>
            </a:r>
            <a:r>
              <a:rPr lang="en-US"/>
              <a:t>, CVPR 2021.</a:t>
            </a:r>
          </a:p>
        </p:txBody>
      </p:sp>
    </p:spTree>
    <p:extLst>
      <p:ext uri="{BB962C8B-B14F-4D97-AF65-F5344CB8AC3E}">
        <p14:creationId xmlns:p14="http://schemas.microsoft.com/office/powerpoint/2010/main" val="106788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39D7-D9CF-7D4A-85B0-3A6101BC79DB}"/>
              </a:ext>
            </a:extLst>
          </p:cNvPr>
          <p:cNvSpPr>
            <a:spLocks noGrp="1"/>
          </p:cNvSpPr>
          <p:nvPr>
            <p:ph type="title"/>
          </p:nvPr>
        </p:nvSpPr>
        <p:spPr>
          <a:xfrm>
            <a:off x="838200" y="187325"/>
            <a:ext cx="10515600" cy="1325563"/>
          </a:xfrm>
        </p:spPr>
        <p:txBody>
          <a:bodyPr/>
          <a:lstStyle/>
          <a:p>
            <a:r>
              <a:rPr lang="en-US"/>
              <a:t>Our Contributions</a:t>
            </a:r>
          </a:p>
        </p:txBody>
      </p:sp>
      <p:sp>
        <p:nvSpPr>
          <p:cNvPr id="3" name="Content Placeholder 2">
            <a:extLst>
              <a:ext uri="{FF2B5EF4-FFF2-40B4-BE49-F238E27FC236}">
                <a16:creationId xmlns:a16="http://schemas.microsoft.com/office/drawing/2014/main" id="{C66D5883-CB6C-E74D-8ED2-8CC82F308FA2}"/>
              </a:ext>
            </a:extLst>
          </p:cNvPr>
          <p:cNvSpPr>
            <a:spLocks noGrp="1"/>
          </p:cNvSpPr>
          <p:nvPr>
            <p:ph idx="1"/>
          </p:nvPr>
        </p:nvSpPr>
        <p:spPr>
          <a:xfrm>
            <a:off x="838200" y="1333500"/>
            <a:ext cx="10807700" cy="5159375"/>
          </a:xfrm>
        </p:spPr>
        <p:txBody>
          <a:bodyPr vert="horz" lIns="91440" tIns="45720" rIns="91440" bIns="45720" rtlCol="0" anchor="t">
            <a:normAutofit/>
          </a:bodyPr>
          <a:lstStyle/>
          <a:p>
            <a:pPr>
              <a:lnSpc>
                <a:spcPct val="120000"/>
              </a:lnSpc>
            </a:pPr>
            <a:r>
              <a:rPr lang="en-US"/>
              <a:t>Introduce a new problem of few-shot object counting and detection (FSCD) and two benchmark datasets:</a:t>
            </a:r>
          </a:p>
          <a:p>
            <a:pPr lvl="1">
              <a:lnSpc>
                <a:spcPct val="120000"/>
              </a:lnSpc>
            </a:pPr>
            <a:r>
              <a:rPr lang="en-US"/>
              <a:t>FSCD-147: manually annotate the bounding boxes for all images of the validation and test sets in the FSC-147 dataset (for few-shot object counting). </a:t>
            </a:r>
          </a:p>
          <a:p>
            <a:pPr lvl="1">
              <a:lnSpc>
                <a:spcPct val="120000"/>
              </a:lnSpc>
            </a:pPr>
            <a:r>
              <a:rPr lang="en-US"/>
              <a:t>FSCD-LVIS: adapted from the LVIS dataset</a:t>
            </a:r>
          </a:p>
          <a:p>
            <a:pPr>
              <a:lnSpc>
                <a:spcPct val="120000"/>
              </a:lnSpc>
            </a:pPr>
            <a:r>
              <a:rPr lang="en-US"/>
              <a:t>Propose a new point-based approach, named Counting-DETR, to address the FSCD problem.</a:t>
            </a:r>
          </a:p>
          <a:p>
            <a:pPr lvl="1">
              <a:lnSpc>
                <a:spcPct val="120000"/>
              </a:lnSpc>
            </a:pPr>
            <a:r>
              <a:rPr lang="en-US"/>
              <a:t>Two-stage training strategy: convert to few-shot object detection by generating pseudo bounding boxes from dot annotations</a:t>
            </a:r>
          </a:p>
          <a:p>
            <a:pPr lvl="1">
              <a:lnSpc>
                <a:spcPct val="120000"/>
              </a:lnSpc>
            </a:pPr>
            <a:r>
              <a:rPr lang="en-US"/>
              <a:t>Uncertainty-aware few-shot object detector trained with the pseudo boxes</a:t>
            </a:r>
          </a:p>
        </p:txBody>
      </p:sp>
      <p:sp>
        <p:nvSpPr>
          <p:cNvPr id="4" name="Slide Number Placeholder 3">
            <a:extLst>
              <a:ext uri="{FF2B5EF4-FFF2-40B4-BE49-F238E27FC236}">
                <a16:creationId xmlns:a16="http://schemas.microsoft.com/office/drawing/2014/main" id="{44F3FAFE-B3D6-6D25-26BE-15EDAAA8BA9C}"/>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55055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ED09-1874-47F9-919D-6FE229C01AE5}"/>
              </a:ext>
            </a:extLst>
          </p:cNvPr>
          <p:cNvSpPr>
            <a:spLocks noGrp="1"/>
          </p:cNvSpPr>
          <p:nvPr>
            <p:ph type="title"/>
          </p:nvPr>
        </p:nvSpPr>
        <p:spPr/>
        <p:txBody>
          <a:bodyPr/>
          <a:lstStyle/>
          <a:p>
            <a:r>
              <a:rPr lang="en-US">
                <a:cs typeface="Calibri Light"/>
              </a:rPr>
              <a:t>The Architecture of Counting-DETR</a:t>
            </a:r>
            <a:endParaRPr lang="en-US"/>
          </a:p>
        </p:txBody>
      </p:sp>
      <p:pic>
        <p:nvPicPr>
          <p:cNvPr id="6" name="Picture 6" descr="Diagram&#10;&#10;Description automatically generated">
            <a:extLst>
              <a:ext uri="{FF2B5EF4-FFF2-40B4-BE49-F238E27FC236}">
                <a16:creationId xmlns:a16="http://schemas.microsoft.com/office/drawing/2014/main" id="{54BE8132-F9A6-9F29-F310-5FAE6CF2CA8A}"/>
              </a:ext>
            </a:extLst>
          </p:cNvPr>
          <p:cNvPicPr>
            <a:picLocks noGrp="1" noChangeAspect="1"/>
          </p:cNvPicPr>
          <p:nvPr>
            <p:ph idx="1"/>
          </p:nvPr>
        </p:nvPicPr>
        <p:blipFill>
          <a:blip r:embed="rId3"/>
          <a:stretch>
            <a:fillRect/>
          </a:stretch>
        </p:blipFill>
        <p:spPr>
          <a:xfrm>
            <a:off x="0" y="1537597"/>
            <a:ext cx="12192000" cy="4226706"/>
          </a:xfrm>
        </p:spPr>
      </p:pic>
      <p:sp>
        <p:nvSpPr>
          <p:cNvPr id="3" name="Slide Number Placeholder 2">
            <a:extLst>
              <a:ext uri="{FF2B5EF4-FFF2-40B4-BE49-F238E27FC236}">
                <a16:creationId xmlns:a16="http://schemas.microsoft.com/office/drawing/2014/main" id="{99B7A397-BB15-4EEA-EB50-87A3BAA8EC5A}"/>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236230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7BF1-0C2F-4826-8BDB-5BE8326A2F00}"/>
              </a:ext>
            </a:extLst>
          </p:cNvPr>
          <p:cNvSpPr>
            <a:spLocks noGrp="1"/>
          </p:cNvSpPr>
          <p:nvPr>
            <p:ph type="title"/>
          </p:nvPr>
        </p:nvSpPr>
        <p:spPr/>
        <p:txBody>
          <a:bodyPr/>
          <a:lstStyle/>
          <a:p>
            <a:r>
              <a:rPr lang="en-US">
                <a:ea typeface="+mj-lt"/>
                <a:cs typeface="+mj-lt"/>
              </a:rPr>
              <a:t>Proposed approach: Uncertainty Loss</a:t>
            </a:r>
          </a:p>
        </p:txBody>
      </p:sp>
      <p:sp>
        <p:nvSpPr>
          <p:cNvPr id="3" name="Content Placeholder 2">
            <a:extLst>
              <a:ext uri="{FF2B5EF4-FFF2-40B4-BE49-F238E27FC236}">
                <a16:creationId xmlns:a16="http://schemas.microsoft.com/office/drawing/2014/main" id="{466AD609-7676-4FAD-8CBA-41C3B95B6A0D}"/>
              </a:ext>
            </a:extLst>
          </p:cNvPr>
          <p:cNvSpPr>
            <a:spLocks noGrp="1"/>
          </p:cNvSpPr>
          <p:nvPr>
            <p:ph idx="1"/>
          </p:nvPr>
        </p:nvSpPr>
        <p:spPr/>
        <p:txBody>
          <a:bodyPr vert="horz" lIns="91440" tIns="45720" rIns="91440" bIns="45720" rtlCol="0" anchor="t">
            <a:normAutofit/>
          </a:bodyPr>
          <a:lstStyle/>
          <a:p>
            <a:r>
              <a:rPr lang="en-US">
                <a:cs typeface="Calibri"/>
              </a:rPr>
              <a:t>Assume predicted size (w, h) follow Laplace distribution:</a:t>
            </a:r>
            <a:endParaRPr lang="en-US"/>
          </a:p>
          <a:p>
            <a:pPr marL="0" indent="0">
              <a:buNone/>
            </a:pPr>
            <a:endParaRPr lang="en-US">
              <a:cs typeface="Calibri"/>
            </a:endParaRPr>
          </a:p>
          <a:p>
            <a:endParaRPr lang="en-US">
              <a:cs typeface="Calibri"/>
            </a:endParaRPr>
          </a:p>
          <a:p>
            <a:r>
              <a:rPr lang="en-US">
                <a:cs typeface="Calibri"/>
              </a:rPr>
              <a:t>Ground truth bounding box follow delta Dirac distribution:</a:t>
            </a:r>
          </a:p>
          <a:p>
            <a:endParaRPr lang="en-US">
              <a:cs typeface="Calibri"/>
            </a:endParaRPr>
          </a:p>
          <a:p>
            <a:r>
              <a:rPr lang="en-US">
                <a:cs typeface="Calibri"/>
              </a:rPr>
              <a:t>Minimize KL divergence between predicted and ground truth distribution:</a:t>
            </a:r>
          </a:p>
        </p:txBody>
      </p:sp>
      <p:sp>
        <p:nvSpPr>
          <p:cNvPr id="5" name="TextBox 4">
            <a:extLst>
              <a:ext uri="{FF2B5EF4-FFF2-40B4-BE49-F238E27FC236}">
                <a16:creationId xmlns:a16="http://schemas.microsoft.com/office/drawing/2014/main" id="{E9FE6B20-752C-4212-A763-B93DC674D05E}"/>
              </a:ext>
            </a:extLst>
          </p:cNvPr>
          <p:cNvSpPr txBox="1"/>
          <p:nvPr/>
        </p:nvSpPr>
        <p:spPr>
          <a:xfrm>
            <a:off x="4969329" y="2256970"/>
            <a:ext cx="42399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estimated size </a:t>
            </a:r>
          </a:p>
        </p:txBody>
      </p:sp>
      <p:sp>
        <p:nvSpPr>
          <p:cNvPr id="8" name="TextBox 7">
            <a:extLst>
              <a:ext uri="{FF2B5EF4-FFF2-40B4-BE49-F238E27FC236}">
                <a16:creationId xmlns:a16="http://schemas.microsoft.com/office/drawing/2014/main" id="{517C5762-7C36-493B-A7D2-03107093EEF4}"/>
              </a:ext>
            </a:extLst>
          </p:cNvPr>
          <p:cNvSpPr txBox="1"/>
          <p:nvPr/>
        </p:nvSpPr>
        <p:spPr>
          <a:xfrm>
            <a:off x="4942114" y="2692398"/>
            <a:ext cx="42399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 standard deviation</a:t>
            </a:r>
          </a:p>
        </p:txBody>
      </p:sp>
      <p:pic>
        <p:nvPicPr>
          <p:cNvPr id="9" name="Picture 9">
            <a:extLst>
              <a:ext uri="{FF2B5EF4-FFF2-40B4-BE49-F238E27FC236}">
                <a16:creationId xmlns:a16="http://schemas.microsoft.com/office/drawing/2014/main" id="{A36ADDD1-88A0-4E36-A4AB-5DE0366044C7}"/>
              </a:ext>
            </a:extLst>
          </p:cNvPr>
          <p:cNvPicPr>
            <a:picLocks noChangeAspect="1"/>
          </p:cNvPicPr>
          <p:nvPr/>
        </p:nvPicPr>
        <p:blipFill>
          <a:blip r:embed="rId2"/>
          <a:stretch>
            <a:fillRect/>
          </a:stretch>
        </p:blipFill>
        <p:spPr>
          <a:xfrm>
            <a:off x="1699758" y="3935186"/>
            <a:ext cx="2333625" cy="457200"/>
          </a:xfrm>
          <a:prstGeom prst="rect">
            <a:avLst/>
          </a:prstGeom>
        </p:spPr>
      </p:pic>
      <p:pic>
        <p:nvPicPr>
          <p:cNvPr id="10" name="Picture 10">
            <a:extLst>
              <a:ext uri="{FF2B5EF4-FFF2-40B4-BE49-F238E27FC236}">
                <a16:creationId xmlns:a16="http://schemas.microsoft.com/office/drawing/2014/main" id="{A399C7E3-7A95-40C0-8D49-2C7C968C6CF3}"/>
              </a:ext>
            </a:extLst>
          </p:cNvPr>
          <p:cNvPicPr>
            <a:picLocks noChangeAspect="1"/>
          </p:cNvPicPr>
          <p:nvPr/>
        </p:nvPicPr>
        <p:blipFill>
          <a:blip r:embed="rId3"/>
          <a:stretch>
            <a:fillRect/>
          </a:stretch>
        </p:blipFill>
        <p:spPr>
          <a:xfrm>
            <a:off x="4641169" y="4057650"/>
            <a:ext cx="333375" cy="266700"/>
          </a:xfrm>
          <a:prstGeom prst="rect">
            <a:avLst/>
          </a:prstGeom>
        </p:spPr>
      </p:pic>
      <p:sp>
        <p:nvSpPr>
          <p:cNvPr id="11" name="TextBox 10">
            <a:extLst>
              <a:ext uri="{FF2B5EF4-FFF2-40B4-BE49-F238E27FC236}">
                <a16:creationId xmlns:a16="http://schemas.microsoft.com/office/drawing/2014/main" id="{B24C536E-54A8-4F37-A851-F7E135710444}"/>
              </a:ext>
            </a:extLst>
          </p:cNvPr>
          <p:cNvSpPr txBox="1"/>
          <p:nvPr/>
        </p:nvSpPr>
        <p:spPr>
          <a:xfrm>
            <a:off x="4942113" y="3962397"/>
            <a:ext cx="42399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ground truth size</a:t>
            </a:r>
          </a:p>
        </p:txBody>
      </p:sp>
      <p:pic>
        <p:nvPicPr>
          <p:cNvPr id="12" name="Picture 12" descr="A picture containing text&#10;&#10;Description automatically generated">
            <a:extLst>
              <a:ext uri="{FF2B5EF4-FFF2-40B4-BE49-F238E27FC236}">
                <a16:creationId xmlns:a16="http://schemas.microsoft.com/office/drawing/2014/main" id="{EBDC4D7D-C408-4469-99CF-119C831478DD}"/>
              </a:ext>
            </a:extLst>
          </p:cNvPr>
          <p:cNvPicPr>
            <a:picLocks noChangeAspect="1"/>
          </p:cNvPicPr>
          <p:nvPr/>
        </p:nvPicPr>
        <p:blipFill>
          <a:blip r:embed="rId4"/>
          <a:stretch>
            <a:fillRect/>
          </a:stretch>
        </p:blipFill>
        <p:spPr>
          <a:xfrm>
            <a:off x="3172732" y="4813813"/>
            <a:ext cx="3260271" cy="633958"/>
          </a:xfrm>
          <a:prstGeom prst="rect">
            <a:avLst/>
          </a:prstGeom>
        </p:spPr>
      </p:pic>
      <p:pic>
        <p:nvPicPr>
          <p:cNvPr id="13" name="Picture 13">
            <a:extLst>
              <a:ext uri="{FF2B5EF4-FFF2-40B4-BE49-F238E27FC236}">
                <a16:creationId xmlns:a16="http://schemas.microsoft.com/office/drawing/2014/main" id="{DA65FC57-5532-43D9-A836-5A56D3970FE2}"/>
              </a:ext>
            </a:extLst>
          </p:cNvPr>
          <p:cNvPicPr>
            <a:picLocks noChangeAspect="1"/>
          </p:cNvPicPr>
          <p:nvPr/>
        </p:nvPicPr>
        <p:blipFill>
          <a:blip r:embed="rId5"/>
          <a:stretch>
            <a:fillRect/>
          </a:stretch>
        </p:blipFill>
        <p:spPr>
          <a:xfrm>
            <a:off x="2229757" y="5582708"/>
            <a:ext cx="2743200" cy="337153"/>
          </a:xfrm>
          <a:prstGeom prst="rect">
            <a:avLst/>
          </a:prstGeom>
        </p:spPr>
      </p:pic>
      <p:cxnSp>
        <p:nvCxnSpPr>
          <p:cNvPr id="15" name="Straight Arrow Connector 14">
            <a:extLst>
              <a:ext uri="{FF2B5EF4-FFF2-40B4-BE49-F238E27FC236}">
                <a16:creationId xmlns:a16="http://schemas.microsoft.com/office/drawing/2014/main" id="{80CD5FDA-B94E-4936-A166-13F3757EFE7F}"/>
              </a:ext>
            </a:extLst>
          </p:cNvPr>
          <p:cNvCxnSpPr/>
          <p:nvPr/>
        </p:nvCxnSpPr>
        <p:spPr>
          <a:xfrm>
            <a:off x="5092247" y="5690959"/>
            <a:ext cx="1340756" cy="163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6" name="Picture 16">
            <a:extLst>
              <a:ext uri="{FF2B5EF4-FFF2-40B4-BE49-F238E27FC236}">
                <a16:creationId xmlns:a16="http://schemas.microsoft.com/office/drawing/2014/main" id="{33C257BB-51C0-4CBD-8659-CACC7F0C5406}"/>
              </a:ext>
            </a:extLst>
          </p:cNvPr>
          <p:cNvPicPr>
            <a:picLocks noChangeAspect="1"/>
          </p:cNvPicPr>
          <p:nvPr/>
        </p:nvPicPr>
        <p:blipFill>
          <a:blip r:embed="rId6"/>
          <a:stretch>
            <a:fillRect/>
          </a:stretch>
        </p:blipFill>
        <p:spPr>
          <a:xfrm>
            <a:off x="1608881" y="2398512"/>
            <a:ext cx="2743200" cy="459813"/>
          </a:xfrm>
          <a:prstGeom prst="rect">
            <a:avLst/>
          </a:prstGeom>
        </p:spPr>
      </p:pic>
      <p:pic>
        <p:nvPicPr>
          <p:cNvPr id="17" name="Picture 17">
            <a:extLst>
              <a:ext uri="{FF2B5EF4-FFF2-40B4-BE49-F238E27FC236}">
                <a16:creationId xmlns:a16="http://schemas.microsoft.com/office/drawing/2014/main" id="{EDFC6325-A57E-4B0A-B27D-F1F2B8B0F33F}"/>
              </a:ext>
            </a:extLst>
          </p:cNvPr>
          <p:cNvPicPr>
            <a:picLocks noChangeAspect="1"/>
          </p:cNvPicPr>
          <p:nvPr/>
        </p:nvPicPr>
        <p:blipFill>
          <a:blip r:embed="rId7"/>
          <a:stretch>
            <a:fillRect/>
          </a:stretch>
        </p:blipFill>
        <p:spPr>
          <a:xfrm>
            <a:off x="4713728" y="2326330"/>
            <a:ext cx="237402" cy="227998"/>
          </a:xfrm>
          <a:prstGeom prst="rect">
            <a:avLst/>
          </a:prstGeom>
        </p:spPr>
      </p:pic>
      <p:pic>
        <p:nvPicPr>
          <p:cNvPr id="18" name="Picture 18">
            <a:extLst>
              <a:ext uri="{FF2B5EF4-FFF2-40B4-BE49-F238E27FC236}">
                <a16:creationId xmlns:a16="http://schemas.microsoft.com/office/drawing/2014/main" id="{0D71D1D0-B50C-4FCE-8845-273AF87D6D8B}"/>
              </a:ext>
            </a:extLst>
          </p:cNvPr>
          <p:cNvPicPr>
            <a:picLocks noChangeAspect="1"/>
          </p:cNvPicPr>
          <p:nvPr/>
        </p:nvPicPr>
        <p:blipFill>
          <a:blip r:embed="rId8"/>
          <a:stretch>
            <a:fillRect/>
          </a:stretch>
        </p:blipFill>
        <p:spPr>
          <a:xfrm>
            <a:off x="4708726" y="2717398"/>
            <a:ext cx="266700" cy="342900"/>
          </a:xfrm>
          <a:prstGeom prst="rect">
            <a:avLst/>
          </a:prstGeom>
        </p:spPr>
      </p:pic>
      <p:pic>
        <p:nvPicPr>
          <p:cNvPr id="19" name="Picture 19" descr="Text&#10;&#10;Description automatically generated">
            <a:extLst>
              <a:ext uri="{FF2B5EF4-FFF2-40B4-BE49-F238E27FC236}">
                <a16:creationId xmlns:a16="http://schemas.microsoft.com/office/drawing/2014/main" id="{2304DB50-C03F-4CEB-99D4-AC7EAF8FC3AB}"/>
              </a:ext>
            </a:extLst>
          </p:cNvPr>
          <p:cNvPicPr>
            <a:picLocks noChangeAspect="1"/>
          </p:cNvPicPr>
          <p:nvPr/>
        </p:nvPicPr>
        <p:blipFill>
          <a:blip r:embed="rId9"/>
          <a:stretch>
            <a:fillRect/>
          </a:stretch>
        </p:blipFill>
        <p:spPr>
          <a:xfrm>
            <a:off x="6836780" y="5569541"/>
            <a:ext cx="2743200" cy="348792"/>
          </a:xfrm>
          <a:prstGeom prst="rect">
            <a:avLst/>
          </a:prstGeom>
        </p:spPr>
      </p:pic>
      <p:sp>
        <p:nvSpPr>
          <p:cNvPr id="4" name="Slide Number Placeholder 3">
            <a:extLst>
              <a:ext uri="{FF2B5EF4-FFF2-40B4-BE49-F238E27FC236}">
                <a16:creationId xmlns:a16="http://schemas.microsoft.com/office/drawing/2014/main" id="{C5ABFD21-151A-E9DF-CD29-03ABAF7153A7}"/>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67002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9670-F7FB-4ED9-BCFE-D090292E8BA0}"/>
              </a:ext>
            </a:extLst>
          </p:cNvPr>
          <p:cNvSpPr>
            <a:spLocks noGrp="1"/>
          </p:cNvSpPr>
          <p:nvPr>
            <p:ph type="title"/>
          </p:nvPr>
        </p:nvSpPr>
        <p:spPr/>
        <p:txBody>
          <a:bodyPr/>
          <a:lstStyle/>
          <a:p>
            <a:r>
              <a:rPr lang="en-US">
                <a:cs typeface="Calibri Light"/>
              </a:rPr>
              <a:t>Benchmark - The FSCD-147 Dataset</a:t>
            </a:r>
            <a:endParaRPr lang="en-US"/>
          </a:p>
        </p:txBody>
      </p:sp>
      <p:graphicFrame>
        <p:nvGraphicFramePr>
          <p:cNvPr id="4" name="Table 4">
            <a:extLst>
              <a:ext uri="{FF2B5EF4-FFF2-40B4-BE49-F238E27FC236}">
                <a16:creationId xmlns:a16="http://schemas.microsoft.com/office/drawing/2014/main" id="{30BC0B6A-6E66-4484-B73F-34684D5A772D}"/>
              </a:ext>
            </a:extLst>
          </p:cNvPr>
          <p:cNvGraphicFramePr>
            <a:graphicFrameLocks noGrp="1"/>
          </p:cNvGraphicFramePr>
          <p:nvPr>
            <p:ph idx="1"/>
            <p:extLst>
              <p:ext uri="{D42A27DB-BD31-4B8C-83A1-F6EECF244321}">
                <p14:modId xmlns:p14="http://schemas.microsoft.com/office/powerpoint/2010/main" val="643115129"/>
              </p:ext>
            </p:extLst>
          </p:nvPr>
        </p:nvGraphicFramePr>
        <p:xfrm>
          <a:off x="1660769" y="1569590"/>
          <a:ext cx="8877490" cy="1584960"/>
        </p:xfrm>
        <a:graphic>
          <a:graphicData uri="http://schemas.openxmlformats.org/drawingml/2006/table">
            <a:tbl>
              <a:tblPr firstRow="1" bandRow="1">
                <a:tableStyleId>{5C22544A-7EE6-4342-B048-85BDC9FD1C3A}</a:tableStyleId>
              </a:tblPr>
              <a:tblGrid>
                <a:gridCol w="1254489">
                  <a:extLst>
                    <a:ext uri="{9D8B030D-6E8A-4147-A177-3AD203B41FA5}">
                      <a16:colId xmlns:a16="http://schemas.microsoft.com/office/drawing/2014/main" val="3432480377"/>
                    </a:ext>
                  </a:extLst>
                </a:gridCol>
                <a:gridCol w="3314109">
                  <a:extLst>
                    <a:ext uri="{9D8B030D-6E8A-4147-A177-3AD203B41FA5}">
                      <a16:colId xmlns:a16="http://schemas.microsoft.com/office/drawing/2014/main" val="2791872535"/>
                    </a:ext>
                  </a:extLst>
                </a:gridCol>
                <a:gridCol w="4308892">
                  <a:extLst>
                    <a:ext uri="{9D8B030D-6E8A-4147-A177-3AD203B41FA5}">
                      <a16:colId xmlns:a16="http://schemas.microsoft.com/office/drawing/2014/main" val="273238102"/>
                    </a:ext>
                  </a:extLst>
                </a:gridCol>
              </a:tblGrid>
              <a:tr h="370840">
                <a:tc>
                  <a:txBody>
                    <a:bodyPr/>
                    <a:lstStyle/>
                    <a:p>
                      <a:pPr algn="ctr"/>
                      <a:r>
                        <a:rPr lang="en-US" sz="2000"/>
                        <a:t>Split</a:t>
                      </a:r>
                    </a:p>
                  </a:txBody>
                  <a:tcPr/>
                </a:tc>
                <a:tc>
                  <a:txBody>
                    <a:bodyPr/>
                    <a:lstStyle/>
                    <a:p>
                      <a:pPr algn="ctr"/>
                      <a:r>
                        <a:rPr lang="en-US" sz="2000"/>
                        <a:t>Number of images</a:t>
                      </a:r>
                    </a:p>
                  </a:txBody>
                  <a:tcPr/>
                </a:tc>
                <a:tc>
                  <a:txBody>
                    <a:bodyPr/>
                    <a:lstStyle/>
                    <a:p>
                      <a:pPr algn="ctr"/>
                      <a:r>
                        <a:rPr lang="en-US" sz="2000"/>
                        <a:t>Annotations</a:t>
                      </a:r>
                    </a:p>
                  </a:txBody>
                  <a:tcPr/>
                </a:tc>
                <a:extLst>
                  <a:ext uri="{0D108BD9-81ED-4DB2-BD59-A6C34878D82A}">
                    <a16:rowId xmlns:a16="http://schemas.microsoft.com/office/drawing/2014/main" val="298685679"/>
                  </a:ext>
                </a:extLst>
              </a:tr>
              <a:tr h="370840">
                <a:tc>
                  <a:txBody>
                    <a:bodyPr/>
                    <a:lstStyle/>
                    <a:p>
                      <a:pPr algn="ctr"/>
                      <a:r>
                        <a:rPr lang="en-US" sz="2000"/>
                        <a:t>Train</a:t>
                      </a:r>
                    </a:p>
                  </a:txBody>
                  <a:tcPr/>
                </a:tc>
                <a:tc>
                  <a:txBody>
                    <a:bodyPr/>
                    <a:lstStyle/>
                    <a:p>
                      <a:pPr lvl="0" algn="ctr">
                        <a:buNone/>
                      </a:pPr>
                      <a:r>
                        <a:rPr lang="en-US" sz="2000" b="0" i="0" u="none" strike="noStrike" noProof="0">
                          <a:latin typeface="Calibri"/>
                        </a:rPr>
                        <a:t>3659</a:t>
                      </a:r>
                      <a:endParaRPr lang="en-US" sz="2000"/>
                    </a:p>
                  </a:txBody>
                  <a:tcPr/>
                </a:tc>
                <a:tc>
                  <a:txBody>
                    <a:bodyPr/>
                    <a:lstStyle/>
                    <a:p>
                      <a:pPr algn="ctr"/>
                      <a:r>
                        <a:rPr lang="en-US" sz="2000"/>
                        <a:t>All dots + a few boxes (already existed)</a:t>
                      </a:r>
                    </a:p>
                  </a:txBody>
                  <a:tcPr/>
                </a:tc>
                <a:extLst>
                  <a:ext uri="{0D108BD9-81ED-4DB2-BD59-A6C34878D82A}">
                    <a16:rowId xmlns:a16="http://schemas.microsoft.com/office/drawing/2014/main" val="2824493178"/>
                  </a:ext>
                </a:extLst>
              </a:tr>
              <a:tr h="370840">
                <a:tc>
                  <a:txBody>
                    <a:bodyPr/>
                    <a:lstStyle/>
                    <a:p>
                      <a:pPr algn="ctr"/>
                      <a:r>
                        <a:rPr lang="en-US" sz="2000"/>
                        <a:t>Val</a:t>
                      </a:r>
                    </a:p>
                  </a:txBody>
                  <a:tcPr/>
                </a:tc>
                <a:tc>
                  <a:txBody>
                    <a:bodyPr/>
                    <a:lstStyle/>
                    <a:p>
                      <a:pPr algn="ctr"/>
                      <a:r>
                        <a:rPr lang="en-US" sz="2000"/>
                        <a:t>1286</a:t>
                      </a:r>
                    </a:p>
                  </a:txBody>
                  <a:tcPr/>
                </a:tc>
                <a:tc>
                  <a:txBody>
                    <a:bodyPr/>
                    <a:lstStyle/>
                    <a:p>
                      <a:pPr algn="ctr"/>
                      <a:r>
                        <a:rPr lang="en-US" sz="2000"/>
                        <a:t>All dots</a:t>
                      </a:r>
                      <a:r>
                        <a:rPr lang="en-US" sz="2000" b="0" i="0" u="none" strike="noStrike" noProof="0">
                          <a:latin typeface="Calibri"/>
                        </a:rPr>
                        <a:t> + </a:t>
                      </a:r>
                      <a:r>
                        <a:rPr lang="en-US" sz="2000" b="0" i="0" u="none" strike="noStrike" noProof="0">
                          <a:solidFill>
                            <a:srgbClr val="FF0000"/>
                          </a:solidFill>
                          <a:latin typeface="Calibri"/>
                        </a:rPr>
                        <a:t>all boxes (newly annotated)</a:t>
                      </a:r>
                      <a:endParaRPr lang="en-US" sz="2000"/>
                    </a:p>
                  </a:txBody>
                  <a:tcPr/>
                </a:tc>
                <a:extLst>
                  <a:ext uri="{0D108BD9-81ED-4DB2-BD59-A6C34878D82A}">
                    <a16:rowId xmlns:a16="http://schemas.microsoft.com/office/drawing/2014/main" val="1486479232"/>
                  </a:ext>
                </a:extLst>
              </a:tr>
              <a:tr h="370840">
                <a:tc>
                  <a:txBody>
                    <a:bodyPr/>
                    <a:lstStyle/>
                    <a:p>
                      <a:pPr algn="ctr"/>
                      <a:r>
                        <a:rPr lang="en-US" sz="2000"/>
                        <a:t>Test</a:t>
                      </a:r>
                    </a:p>
                  </a:txBody>
                  <a:tcPr/>
                </a:tc>
                <a:tc>
                  <a:txBody>
                    <a:bodyPr/>
                    <a:lstStyle/>
                    <a:p>
                      <a:pPr algn="ctr"/>
                      <a:r>
                        <a:rPr lang="en-US" sz="2000"/>
                        <a:t>1190</a:t>
                      </a:r>
                    </a:p>
                  </a:txBody>
                  <a:tcPr/>
                </a:tc>
                <a:tc>
                  <a:txBody>
                    <a:bodyPr/>
                    <a:lstStyle/>
                    <a:p>
                      <a:pPr algn="ctr"/>
                      <a:r>
                        <a:rPr lang="en-US" sz="2000"/>
                        <a:t>All dots + </a:t>
                      </a:r>
                      <a:r>
                        <a:rPr lang="en-US" sz="2000">
                          <a:solidFill>
                            <a:srgbClr val="FF0000"/>
                          </a:solidFill>
                        </a:rPr>
                        <a:t>all boxes (newly annotated)</a:t>
                      </a:r>
                    </a:p>
                  </a:txBody>
                  <a:tcPr/>
                </a:tc>
                <a:extLst>
                  <a:ext uri="{0D108BD9-81ED-4DB2-BD59-A6C34878D82A}">
                    <a16:rowId xmlns:a16="http://schemas.microsoft.com/office/drawing/2014/main" val="1190918986"/>
                  </a:ext>
                </a:extLst>
              </a:tr>
            </a:tbl>
          </a:graphicData>
        </a:graphic>
      </p:graphicFrame>
      <p:pic>
        <p:nvPicPr>
          <p:cNvPr id="3" name="Picture 4" descr="A picture containing orange, colorful, different, lined&#10;&#10;Description automatically generated">
            <a:extLst>
              <a:ext uri="{FF2B5EF4-FFF2-40B4-BE49-F238E27FC236}">
                <a16:creationId xmlns:a16="http://schemas.microsoft.com/office/drawing/2014/main" id="{EC7EF554-5DA4-4825-A5EE-FC7000B306AA}"/>
              </a:ext>
            </a:extLst>
          </p:cNvPr>
          <p:cNvPicPr>
            <a:picLocks noChangeAspect="1"/>
          </p:cNvPicPr>
          <p:nvPr/>
        </p:nvPicPr>
        <p:blipFill>
          <a:blip r:embed="rId3"/>
          <a:stretch>
            <a:fillRect/>
          </a:stretch>
        </p:blipFill>
        <p:spPr>
          <a:xfrm>
            <a:off x="6683879" y="3711759"/>
            <a:ext cx="3645102" cy="2628492"/>
          </a:xfrm>
          <a:prstGeom prst="rect">
            <a:avLst/>
          </a:prstGeom>
        </p:spPr>
      </p:pic>
      <p:sp>
        <p:nvSpPr>
          <p:cNvPr id="7" name="TextBox 6">
            <a:extLst>
              <a:ext uri="{FF2B5EF4-FFF2-40B4-BE49-F238E27FC236}">
                <a16:creationId xmlns:a16="http://schemas.microsoft.com/office/drawing/2014/main" id="{85D4386C-A9C6-48BA-81D2-200AB7C06868}"/>
              </a:ext>
            </a:extLst>
          </p:cNvPr>
          <p:cNvSpPr txBox="1"/>
          <p:nvPr/>
        </p:nvSpPr>
        <p:spPr>
          <a:xfrm>
            <a:off x="7127743" y="322669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Val + Test Set</a:t>
            </a:r>
          </a:p>
        </p:txBody>
      </p:sp>
      <p:pic>
        <p:nvPicPr>
          <p:cNvPr id="12" name="Picture 12">
            <a:extLst>
              <a:ext uri="{FF2B5EF4-FFF2-40B4-BE49-F238E27FC236}">
                <a16:creationId xmlns:a16="http://schemas.microsoft.com/office/drawing/2014/main" id="{13AF3DF8-9651-458E-92BE-813A83F336E2}"/>
              </a:ext>
            </a:extLst>
          </p:cNvPr>
          <p:cNvPicPr>
            <a:picLocks noChangeAspect="1"/>
          </p:cNvPicPr>
          <p:nvPr/>
        </p:nvPicPr>
        <p:blipFill>
          <a:blip r:embed="rId4"/>
          <a:stretch>
            <a:fillRect/>
          </a:stretch>
        </p:blipFill>
        <p:spPr>
          <a:xfrm>
            <a:off x="1863019" y="3726852"/>
            <a:ext cx="3736926" cy="2485842"/>
          </a:xfrm>
          <a:prstGeom prst="rect">
            <a:avLst/>
          </a:prstGeom>
          <a:ln>
            <a:solidFill>
              <a:schemeClr val="tx1"/>
            </a:solidFill>
          </a:ln>
        </p:spPr>
      </p:pic>
      <p:sp>
        <p:nvSpPr>
          <p:cNvPr id="13" name="TextBox 12">
            <a:extLst>
              <a:ext uri="{FF2B5EF4-FFF2-40B4-BE49-F238E27FC236}">
                <a16:creationId xmlns:a16="http://schemas.microsoft.com/office/drawing/2014/main" id="{7728EF73-FC40-4929-9587-4C61CC72C9FA}"/>
              </a:ext>
            </a:extLst>
          </p:cNvPr>
          <p:cNvSpPr txBox="1"/>
          <p:nvPr/>
        </p:nvSpPr>
        <p:spPr>
          <a:xfrm>
            <a:off x="2359882" y="3241786"/>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cs typeface="Calibri"/>
              </a:rPr>
              <a:t>Train Set</a:t>
            </a:r>
          </a:p>
        </p:txBody>
      </p:sp>
      <p:sp>
        <p:nvSpPr>
          <p:cNvPr id="5" name="Slide Number Placeholder 4">
            <a:extLst>
              <a:ext uri="{FF2B5EF4-FFF2-40B4-BE49-F238E27FC236}">
                <a16:creationId xmlns:a16="http://schemas.microsoft.com/office/drawing/2014/main" id="{C29D62DD-877E-8AA9-4433-729453FDB5A0}"/>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1633425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A9670-F7FB-4ED9-BCFE-D090292E8BA0}"/>
              </a:ext>
            </a:extLst>
          </p:cNvPr>
          <p:cNvSpPr>
            <a:spLocks noGrp="1"/>
          </p:cNvSpPr>
          <p:nvPr>
            <p:ph type="title"/>
          </p:nvPr>
        </p:nvSpPr>
        <p:spPr/>
        <p:txBody>
          <a:bodyPr/>
          <a:lstStyle/>
          <a:p>
            <a:r>
              <a:rPr lang="en-US">
                <a:cs typeface="Calibri Light"/>
              </a:rPr>
              <a:t>Benchmark: The FSCD-LVIS Dataset</a:t>
            </a:r>
            <a:endParaRPr lang="en-US"/>
          </a:p>
        </p:txBody>
      </p:sp>
      <p:graphicFrame>
        <p:nvGraphicFramePr>
          <p:cNvPr id="4" name="Table 4">
            <a:extLst>
              <a:ext uri="{FF2B5EF4-FFF2-40B4-BE49-F238E27FC236}">
                <a16:creationId xmlns:a16="http://schemas.microsoft.com/office/drawing/2014/main" id="{30BC0B6A-6E66-4484-B73F-34684D5A772D}"/>
              </a:ext>
            </a:extLst>
          </p:cNvPr>
          <p:cNvGraphicFramePr>
            <a:graphicFrameLocks noGrp="1"/>
          </p:cNvGraphicFramePr>
          <p:nvPr>
            <p:ph idx="1"/>
            <p:extLst>
              <p:ext uri="{D42A27DB-BD31-4B8C-83A1-F6EECF244321}">
                <p14:modId xmlns:p14="http://schemas.microsoft.com/office/powerpoint/2010/main" val="1978963757"/>
              </p:ext>
            </p:extLst>
          </p:nvPr>
        </p:nvGraphicFramePr>
        <p:xfrm>
          <a:off x="1560676" y="1487488"/>
          <a:ext cx="8877490" cy="1584960"/>
        </p:xfrm>
        <a:graphic>
          <a:graphicData uri="http://schemas.openxmlformats.org/drawingml/2006/table">
            <a:tbl>
              <a:tblPr firstRow="1" bandRow="1">
                <a:tableStyleId>{5C22544A-7EE6-4342-B048-85BDC9FD1C3A}</a:tableStyleId>
              </a:tblPr>
              <a:tblGrid>
                <a:gridCol w="1254489">
                  <a:extLst>
                    <a:ext uri="{9D8B030D-6E8A-4147-A177-3AD203B41FA5}">
                      <a16:colId xmlns:a16="http://schemas.microsoft.com/office/drawing/2014/main" val="3432480377"/>
                    </a:ext>
                  </a:extLst>
                </a:gridCol>
                <a:gridCol w="3314109">
                  <a:extLst>
                    <a:ext uri="{9D8B030D-6E8A-4147-A177-3AD203B41FA5}">
                      <a16:colId xmlns:a16="http://schemas.microsoft.com/office/drawing/2014/main" val="2791872535"/>
                    </a:ext>
                  </a:extLst>
                </a:gridCol>
                <a:gridCol w="4308892">
                  <a:extLst>
                    <a:ext uri="{9D8B030D-6E8A-4147-A177-3AD203B41FA5}">
                      <a16:colId xmlns:a16="http://schemas.microsoft.com/office/drawing/2014/main" val="273238102"/>
                    </a:ext>
                  </a:extLst>
                </a:gridCol>
              </a:tblGrid>
              <a:tr h="370840">
                <a:tc>
                  <a:txBody>
                    <a:bodyPr/>
                    <a:lstStyle/>
                    <a:p>
                      <a:pPr algn="ctr"/>
                      <a:r>
                        <a:rPr lang="en-US" sz="2000"/>
                        <a:t>Split</a:t>
                      </a:r>
                    </a:p>
                  </a:txBody>
                  <a:tcPr/>
                </a:tc>
                <a:tc>
                  <a:txBody>
                    <a:bodyPr/>
                    <a:lstStyle/>
                    <a:p>
                      <a:pPr algn="ctr"/>
                      <a:r>
                        <a:rPr lang="en-US" sz="2000"/>
                        <a:t>Number of images</a:t>
                      </a:r>
                    </a:p>
                  </a:txBody>
                  <a:tcPr/>
                </a:tc>
                <a:tc>
                  <a:txBody>
                    <a:bodyPr/>
                    <a:lstStyle/>
                    <a:p>
                      <a:pPr algn="ctr"/>
                      <a:r>
                        <a:rPr lang="en-US" sz="2000"/>
                        <a:t>Annotations</a:t>
                      </a:r>
                    </a:p>
                  </a:txBody>
                  <a:tcPr/>
                </a:tc>
                <a:extLst>
                  <a:ext uri="{0D108BD9-81ED-4DB2-BD59-A6C34878D82A}">
                    <a16:rowId xmlns:a16="http://schemas.microsoft.com/office/drawing/2014/main" val="298685679"/>
                  </a:ext>
                </a:extLst>
              </a:tr>
              <a:tr h="370840">
                <a:tc>
                  <a:txBody>
                    <a:bodyPr/>
                    <a:lstStyle/>
                    <a:p>
                      <a:pPr algn="ctr"/>
                      <a:r>
                        <a:rPr lang="en-US" sz="2000"/>
                        <a:t>Train</a:t>
                      </a:r>
                    </a:p>
                  </a:txBody>
                  <a:tcPr/>
                </a:tc>
                <a:tc>
                  <a:txBody>
                    <a:bodyPr/>
                    <a:lstStyle/>
                    <a:p>
                      <a:pPr lvl="0" algn="ctr">
                        <a:buNone/>
                      </a:pPr>
                      <a:r>
                        <a:rPr lang="en-US" sz="2000" b="0" i="0" u="none" strike="noStrike" noProof="0">
                          <a:latin typeface="Calibri"/>
                        </a:rPr>
                        <a:t>4000</a:t>
                      </a:r>
                    </a:p>
                  </a:txBody>
                  <a:tcPr/>
                </a:tc>
                <a:tc>
                  <a:txBody>
                    <a:bodyPr/>
                    <a:lstStyle/>
                    <a:p>
                      <a:pPr algn="ctr"/>
                      <a:r>
                        <a:rPr lang="en-US" sz="2000"/>
                        <a:t>All dots + a few boxes</a:t>
                      </a:r>
                    </a:p>
                  </a:txBody>
                  <a:tcPr/>
                </a:tc>
                <a:extLst>
                  <a:ext uri="{0D108BD9-81ED-4DB2-BD59-A6C34878D82A}">
                    <a16:rowId xmlns:a16="http://schemas.microsoft.com/office/drawing/2014/main" val="2824493178"/>
                  </a:ext>
                </a:extLst>
              </a:tr>
              <a:tr h="370839">
                <a:tc>
                  <a:txBody>
                    <a:bodyPr/>
                    <a:lstStyle/>
                    <a:p>
                      <a:pPr lvl="0" algn="ctr">
                        <a:buNone/>
                      </a:pPr>
                      <a:r>
                        <a:rPr lang="en-US" sz="2000"/>
                        <a:t>Validation</a:t>
                      </a:r>
                    </a:p>
                  </a:txBody>
                  <a:tcPr/>
                </a:tc>
                <a:tc>
                  <a:txBody>
                    <a:bodyPr/>
                    <a:lstStyle/>
                    <a:p>
                      <a:pPr lvl="0" algn="ctr">
                        <a:buNone/>
                      </a:pPr>
                      <a:r>
                        <a:rPr lang="en-US" sz="2000" b="0" i="0" u="none" strike="noStrike" noProof="0">
                          <a:latin typeface="Calibri"/>
                        </a:rPr>
                        <a:t>1081</a:t>
                      </a:r>
                    </a:p>
                  </a:txBody>
                  <a:tcPr/>
                </a:tc>
                <a:tc>
                  <a:txBody>
                    <a:bodyPr/>
                    <a:lstStyle/>
                    <a:p>
                      <a:pPr lvl="0" algn="ctr">
                        <a:lnSpc>
                          <a:spcPct val="100000"/>
                        </a:lnSpc>
                        <a:spcBef>
                          <a:spcPts val="0"/>
                        </a:spcBef>
                        <a:spcAft>
                          <a:spcPts val="0"/>
                        </a:spcAft>
                        <a:buNone/>
                      </a:pPr>
                      <a:r>
                        <a:rPr lang="en-US" sz="2000" b="0" i="0" u="none" strike="noStrike" noProof="0">
                          <a:latin typeface="Calibri"/>
                        </a:rPr>
                        <a:t>All dots + </a:t>
                      </a:r>
                      <a:r>
                        <a:rPr lang="en-US" sz="2000" b="0" i="0" u="none" strike="noStrike" noProof="0">
                          <a:solidFill>
                            <a:srgbClr val="FF0000"/>
                          </a:solidFill>
                          <a:latin typeface="Calibri"/>
                        </a:rPr>
                        <a:t>all boxes</a:t>
                      </a:r>
                      <a:endParaRPr lang="en-US" sz="2000" b="0" i="0" u="none" strike="noStrike" noProof="0">
                        <a:latin typeface="Calibri"/>
                      </a:endParaRPr>
                    </a:p>
                  </a:txBody>
                  <a:tcPr/>
                </a:tc>
                <a:extLst>
                  <a:ext uri="{0D108BD9-81ED-4DB2-BD59-A6C34878D82A}">
                    <a16:rowId xmlns:a16="http://schemas.microsoft.com/office/drawing/2014/main" val="2873909104"/>
                  </a:ext>
                </a:extLst>
              </a:tr>
              <a:tr h="370840">
                <a:tc>
                  <a:txBody>
                    <a:bodyPr/>
                    <a:lstStyle/>
                    <a:p>
                      <a:pPr algn="ctr"/>
                      <a:r>
                        <a:rPr lang="en-US" sz="2000"/>
                        <a:t>Test</a:t>
                      </a:r>
                    </a:p>
                  </a:txBody>
                  <a:tcPr/>
                </a:tc>
                <a:tc>
                  <a:txBody>
                    <a:bodyPr/>
                    <a:lstStyle/>
                    <a:p>
                      <a:pPr algn="ctr"/>
                      <a:r>
                        <a:rPr lang="en-US" sz="2000"/>
                        <a:t>1015</a:t>
                      </a:r>
                    </a:p>
                  </a:txBody>
                  <a:tcPr/>
                </a:tc>
                <a:tc>
                  <a:txBody>
                    <a:bodyPr/>
                    <a:lstStyle/>
                    <a:p>
                      <a:pPr algn="ctr"/>
                      <a:r>
                        <a:rPr lang="en-US" sz="2000"/>
                        <a:t>All dots + </a:t>
                      </a:r>
                      <a:r>
                        <a:rPr lang="en-US" sz="2000">
                          <a:solidFill>
                            <a:srgbClr val="FF0000"/>
                          </a:solidFill>
                        </a:rPr>
                        <a:t>all boxes</a:t>
                      </a:r>
                    </a:p>
                  </a:txBody>
                  <a:tcPr/>
                </a:tc>
                <a:extLst>
                  <a:ext uri="{0D108BD9-81ED-4DB2-BD59-A6C34878D82A}">
                    <a16:rowId xmlns:a16="http://schemas.microsoft.com/office/drawing/2014/main" val="1190918986"/>
                  </a:ext>
                </a:extLst>
              </a:tr>
            </a:tbl>
          </a:graphicData>
        </a:graphic>
      </p:graphicFrame>
      <p:pic>
        <p:nvPicPr>
          <p:cNvPr id="5" name="Picture 5" descr="A picture containing food, plate, different, meal&#10;&#10;Description automatically generated">
            <a:extLst>
              <a:ext uri="{FF2B5EF4-FFF2-40B4-BE49-F238E27FC236}">
                <a16:creationId xmlns:a16="http://schemas.microsoft.com/office/drawing/2014/main" id="{9695C87C-A98F-463A-9681-FAA7F1A07817}"/>
              </a:ext>
            </a:extLst>
          </p:cNvPr>
          <p:cNvPicPr>
            <a:picLocks noChangeAspect="1"/>
          </p:cNvPicPr>
          <p:nvPr/>
        </p:nvPicPr>
        <p:blipFill>
          <a:blip r:embed="rId3"/>
          <a:stretch>
            <a:fillRect/>
          </a:stretch>
        </p:blipFill>
        <p:spPr>
          <a:xfrm>
            <a:off x="444264" y="3313684"/>
            <a:ext cx="8481071" cy="3227832"/>
          </a:xfrm>
          <a:prstGeom prst="rect">
            <a:avLst/>
          </a:prstGeom>
        </p:spPr>
      </p:pic>
      <p:sp>
        <p:nvSpPr>
          <p:cNvPr id="12" name="Rounded Rectangular Callout 11">
            <a:extLst>
              <a:ext uri="{FF2B5EF4-FFF2-40B4-BE49-F238E27FC236}">
                <a16:creationId xmlns:a16="http://schemas.microsoft.com/office/drawing/2014/main" id="{1E97327C-8432-EF52-F45F-848475E20F90}"/>
              </a:ext>
            </a:extLst>
          </p:cNvPr>
          <p:cNvSpPr/>
          <p:nvPr/>
        </p:nvSpPr>
        <p:spPr>
          <a:xfrm>
            <a:off x="9026935" y="3313684"/>
            <a:ext cx="3048000" cy="1498600"/>
          </a:xfrm>
          <a:prstGeom prst="wedgeRoundRectCallout">
            <a:avLst>
              <a:gd name="adj1" fmla="val -57083"/>
              <a:gd name="adj2" fmla="val 94703"/>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n-lt"/>
                <a:cs typeface="+mn-lt"/>
              </a:rPr>
              <a:t>More object classes, </a:t>
            </a:r>
          </a:p>
          <a:p>
            <a:pPr algn="ctr"/>
            <a:r>
              <a:rPr lang="en-US">
                <a:ea typeface="+mn-lt"/>
                <a:cs typeface="+mn-lt"/>
              </a:rPr>
              <a:t>higher variance of object size and shape, </a:t>
            </a:r>
          </a:p>
          <a:p>
            <a:pPr algn="ctr"/>
            <a:r>
              <a:rPr lang="en-US">
                <a:ea typeface="+mn-lt"/>
                <a:cs typeface="+mn-lt"/>
              </a:rPr>
              <a:t>more cluttered scene than those of FSCD-147</a:t>
            </a:r>
            <a:endParaRPr lang="en-US">
              <a:cs typeface="Calibri"/>
            </a:endParaRPr>
          </a:p>
        </p:txBody>
      </p:sp>
      <p:sp>
        <p:nvSpPr>
          <p:cNvPr id="3" name="Slide Number Placeholder 2">
            <a:extLst>
              <a:ext uri="{FF2B5EF4-FFF2-40B4-BE49-F238E27FC236}">
                <a16:creationId xmlns:a16="http://schemas.microsoft.com/office/drawing/2014/main" id="{EF032FAF-8C98-4862-8896-19CBA4938E69}"/>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39329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22</Slides>
  <Notes>10</Notes>
  <HiddenSlides>8</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Few-shot Counting and Detection</vt:lpstr>
      <vt:lpstr>Problem Statement</vt:lpstr>
      <vt:lpstr>Applications</vt:lpstr>
      <vt:lpstr>A Baseline based on FamNet [1]</vt:lpstr>
      <vt:lpstr>Our Contributions</vt:lpstr>
      <vt:lpstr>The Architecture of Counting-DETR</vt:lpstr>
      <vt:lpstr>Proposed approach: Uncertainty Loss</vt:lpstr>
      <vt:lpstr>Benchmark - The FSCD-147 Dataset</vt:lpstr>
      <vt:lpstr>Benchmark: The FSCD-LVIS Dataset</vt:lpstr>
      <vt:lpstr>Metrics</vt:lpstr>
      <vt:lpstr>Contribution of each components</vt:lpstr>
      <vt:lpstr>PowerPoint Presentation</vt:lpstr>
      <vt:lpstr>Qualitative Results on FSCD-147</vt:lpstr>
      <vt:lpstr>Thank you!</vt:lpstr>
      <vt:lpstr>FamNet: a Density-based Approach  for Few-shot Counting</vt:lpstr>
      <vt:lpstr>Results on FSCD-LVIS test set</vt:lpstr>
      <vt:lpstr>Results on FSCD-147 unseen test set</vt:lpstr>
      <vt:lpstr>Introduction</vt:lpstr>
      <vt:lpstr>Challenges</vt:lpstr>
      <vt:lpstr>GMN: agnostic counting based on similarity </vt:lpstr>
      <vt:lpstr>AnchorDETR: anchor-utilized for object detection </vt:lpstr>
      <vt:lpstr>Few-Shot Object Detection with Attention-RPN and Multi-Relation Detector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cp:revision>
  <dcterms:created xsi:type="dcterms:W3CDTF">2022-02-21T06:02:17Z</dcterms:created>
  <dcterms:modified xsi:type="dcterms:W3CDTF">2022-12-05T05:12:31Z</dcterms:modified>
</cp:coreProperties>
</file>