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828" r:id="rId2"/>
    <p:sldId id="829" r:id="rId3"/>
    <p:sldId id="948" r:id="rId4"/>
    <p:sldId id="897" r:id="rId5"/>
    <p:sldId id="838" r:id="rId6"/>
    <p:sldId id="944" r:id="rId7"/>
    <p:sldId id="942" r:id="rId8"/>
    <p:sldId id="943" r:id="rId9"/>
    <p:sldId id="954" r:id="rId10"/>
    <p:sldId id="946" r:id="rId11"/>
    <p:sldId id="947" r:id="rId12"/>
    <p:sldId id="903" r:id="rId13"/>
    <p:sldId id="833" r:id="rId14"/>
    <p:sldId id="905" r:id="rId15"/>
    <p:sldId id="846" r:id="rId16"/>
    <p:sldId id="950" r:id="rId17"/>
    <p:sldId id="914" r:id="rId18"/>
    <p:sldId id="848" r:id="rId19"/>
    <p:sldId id="929" r:id="rId20"/>
    <p:sldId id="902" r:id="rId21"/>
    <p:sldId id="95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95897"/>
  </p:normalViewPr>
  <p:slideViewPr>
    <p:cSldViewPr snapToGrid="0">
      <p:cViewPr varScale="1">
        <p:scale>
          <a:sx n="109" d="100"/>
          <a:sy n="109" d="100"/>
        </p:scale>
        <p:origin x="1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25A7E-6FC1-4F42-9970-BC3179BA546B}" type="datetimeFigureOut">
              <a:rPr lang="en-US" smtClean="0"/>
              <a:t>11/13/22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B6178-349D-4067-9465-46F7EDCCE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1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Here's what the pipeline for any few-shot counter looks like. A human identifies few exemplars from the object category they want to count.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B6178-349D-4067-9465-46F7EDCCE9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4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the exemplar is chosen, the density map can be predicted by the class agnostic counter.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B6178-349D-4067-9465-46F7EDCCE9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01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conduct the experiments on our FSC147 dataset, and use the Top-k version of MAE and RMSE metrics for evaluation. I will briefly describe our </a:t>
            </a:r>
            <a:r>
              <a:rPr lang="en-US" dirty="0" err="1"/>
              <a:t>topk</a:t>
            </a:r>
            <a:r>
              <a:rPr lang="en-US" dirty="0"/>
              <a:t> metric.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B6178-349D-4067-9465-46F7EDCCE9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48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Each image in the dataset comes with annotations for only one class, and using our Top-K metrics ensures that we use the predictions corresponding to the correct class for computing the MAE and RMSE metrics.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B6178-349D-4067-9465-46F7EDCCE9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61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B6178-349D-4067-9465-46F7EDCCE97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13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B6178-349D-4067-9465-46F7EDCCE97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53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B6178-349D-4067-9465-46F7EDCCE97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26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B6178-349D-4067-9465-46F7EDCCE97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33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the few-shot counter predicts the density map corresponding to the chosen exemplar’s object category.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B6178-349D-4067-9465-46F7EDCCE9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1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Such a few-shot counter cannot be used in any automated system. Also, such a counter cannot be used for any video applications because it isn’t feasible to annotate exemplars in large number of video frames.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B6178-349D-4067-9465-46F7EDCCE9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58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address these limitations, We aim to replace the human with a neural network.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B6178-349D-4067-9465-46F7EDCCE9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69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our proposed approach will consist of two neural networks: one for proposing the exemplar, and the few shot counter for counting the instances corresponding to the chosen exemplar.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B6178-349D-4067-9465-46F7EDCCE9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02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there could be several object classes in an image, which can create confusion about which category should be picked as the exemplar.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B6178-349D-4067-9465-46F7EDCCE9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65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work, we focus on counting the repetitive objects. We make this choice because humans can count non repetitive objects within a few seconds, and humans usually require the help of a visual counter for the repetitive objects.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B6178-349D-4067-9465-46F7EDCCE9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98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We want the chosen exemplar to come from the repetitive object classes in the image.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B6178-349D-4067-9465-46F7EDCCE9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01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this image, apple is the only repetitive class. So the chosen exemplar should be an apple, and not bottle or jug present at the top of the image.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B6178-349D-4067-9465-46F7EDCCE9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15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3F4B0-69C4-4375-A715-4C24A3B5D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97A9D4-87A2-4D57-93AE-162DD5FA2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A6D6E-7CD1-4D7A-9F04-B0EF4C85B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66E0-782E-4220-926A-BFC2629D6878}" type="datetime1">
              <a:rPr lang="en-US" smtClean="0"/>
              <a:t>11/13/22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F80FD-A62D-4FE6-B730-01FE15D7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D8D7E-68E8-42EE-8339-C3FDF7EB1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2FB5-EBE0-4594-888F-A4C1516F5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22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091B2-F225-4171-B0AD-7E4443559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9AE54B-8A46-4727-8F40-4A1121489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0D7DE-B848-43F2-9F50-A3495CB67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6D0E-6106-4045-B328-1A263C0735F5}" type="datetime1">
              <a:rPr lang="en-US" smtClean="0"/>
              <a:t>11/13/22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91519-C0A6-4407-915C-B30C631B7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73DC0-9035-4B31-ACB0-CAC4196F5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2FB5-EBE0-4594-888F-A4C1516F5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1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4DFBAA-E35B-4A78-A762-C227B2447D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648DEE-5DCE-4BA2-991E-F508FFD8F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EC83A-F334-425A-B336-8B45B321F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C4D6-A87C-4239-A28D-6CC85C6CCE22}" type="datetime1">
              <a:rPr lang="en-US" smtClean="0"/>
              <a:t>11/13/22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CB9D1-0946-4BA3-A287-BDF99F3D7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076A2-2D04-4195-8CC5-189DBEE57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2FB5-EBE0-4594-888F-A4C1516F5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24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18501" y="-176423"/>
            <a:ext cx="10972801" cy="1143000"/>
          </a:xfrm>
        </p:spPr>
        <p:txBody>
          <a:bodyPr lIns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072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33D3-84D1-49D5-AA89-A4095ADC9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665E8-D159-4275-A54E-DD1EE6062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80FD5-C7F1-49BF-A234-343D45030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C9C8-5B40-4911-A3E4-3E8A75507370}" type="datetime1">
              <a:rPr lang="en-US" smtClean="0"/>
              <a:t>11/13/22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BCC97-D8FD-4922-9D31-80620944F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A39F6-9CF9-4E64-A063-C5C6B9FF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2FB5-EBE0-4594-888F-A4C1516F5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86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B8DA-A9AE-4383-B78A-E0B98F742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558E7-C9E8-49B2-95E7-94A2AD71E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8B099-EE9A-4F97-A304-BABBD0EB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D043-DEA1-4899-ABF1-0C53058E5211}" type="datetime1">
              <a:rPr lang="en-US" smtClean="0"/>
              <a:t>11/13/22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EF1A9-FCF9-43BB-80DD-95A3A6E8D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20C48-0507-4777-8436-8EF1DA674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2FB5-EBE0-4594-888F-A4C1516F5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6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1BD2D-B7B1-4566-BDAE-40CFE220E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2DA97-B9B6-4DE1-91E3-0AFF230124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90DE6-857A-4B46-91A4-6889B8B87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FD6B80-2DCB-40AB-B284-F3C187BB1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C806-D61A-4D9E-91CC-EA46D2908523}" type="datetime1">
              <a:rPr lang="en-US" smtClean="0"/>
              <a:t>11/13/22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1C352-D3D0-41E2-8D53-9354520B7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F55F3-308B-426D-8F75-A268763FC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2FB5-EBE0-4594-888F-A4C1516F5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81DA-13B6-4CAA-885B-4D254C3FB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1024-F936-4B60-8F53-EB9DC172D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4E985E-82F5-4199-8256-62440B48E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6C05C-7338-434A-BE30-E29F9A36C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444860-9C5A-4F35-AC64-2AEDA0A45D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AE9D77-F99A-4832-A949-B362DFF1F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9AFD-1E27-498C-8749-05FB10F52EA0}" type="datetime1">
              <a:rPr lang="en-US" smtClean="0"/>
              <a:t>11/13/22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A4202D-8C59-45EA-BD77-98D71A367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35080E-02A2-4ADC-8FCF-4B2300144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2FB5-EBE0-4594-888F-A4C1516F5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3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C6C5-73FA-4C81-AC87-9EAB3664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CD8B8B-9B45-45A6-9603-A40306C0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65A6-CFD2-442E-A1C4-C971DCE84CB8}" type="datetime1">
              <a:rPr lang="en-US" smtClean="0"/>
              <a:t>11/13/22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85C5B-8AC3-457A-B2E4-0962D42C1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8A5C60-6D41-4214-A5B6-DEAF88E5A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2FB5-EBE0-4594-888F-A4C1516F5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1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84E7AC-83E9-4F03-ABAB-90ADEC100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7220-714B-455F-9F96-04BD73BD88B0}" type="datetime1">
              <a:rPr lang="en-US" smtClean="0"/>
              <a:t>11/13/22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82949C-CFF1-4420-8AF9-5AD8ECB9C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7DE16-E952-45C9-B31C-167B5875E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2FB5-EBE0-4594-888F-A4C1516F5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8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76B54-E6D5-4E37-94A5-6C60DB8FD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72B7F-007E-4031-B158-F25788DEE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D5F18B-B5B0-4EE3-8104-4246A0175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C7373-83EE-425F-B234-294115B17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2BB1-876B-40A2-A80B-874E69025242}" type="datetime1">
              <a:rPr lang="en-US" smtClean="0"/>
              <a:t>11/13/22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411C63-60F1-4C36-88FB-A3FD49CBA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396A75-BF63-4B6A-8213-AB91C458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2FB5-EBE0-4594-888F-A4C1516F5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54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53EE8-572E-41CB-B91F-84C69913C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4CC2F2-5C27-4997-BF5E-058368129F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57D3F0-F11A-4BFD-81E2-9C3D8648C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3D0DD-4D0A-4880-B020-CB9364858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1CB6-010E-431E-876C-3EDBBE5399B0}" type="datetime1">
              <a:rPr lang="en-US" smtClean="0"/>
              <a:t>11/13/22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855B8E-C3A1-47FB-A259-68824019D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9A2BB-A1E6-442D-88AD-B15DBCF1C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2FB5-EBE0-4594-888F-A4C1516F5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6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5CF53C-AFD7-47AE-B424-2C87FEED3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205DC-A7E8-40C6-9240-6BAE138EA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C534D-9B29-49B0-B222-84BBFA0FA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79212-6130-4ACE-AD7A-BCDE4E6464A4}" type="datetime1">
              <a:rPr lang="en-US" smtClean="0"/>
              <a:t>11/13/22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C3053-FA54-49E4-A607-8A6AF2B11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858F2-DCE5-4ABA-AC00-E6DC77EC23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72FB5-EBE0-4594-888F-A4C1516F5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4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6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DC69-18F9-47B9-BC1F-87F3D7371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867" y="859895"/>
            <a:ext cx="11624733" cy="2387600"/>
          </a:xfrm>
        </p:spPr>
        <p:txBody>
          <a:bodyPr>
            <a:normAutofit/>
          </a:bodyPr>
          <a:lstStyle/>
          <a:p>
            <a:r>
              <a:rPr lang="en-US" sz="5400" dirty="0"/>
              <a:t>Exemplar Free Class Agnostic Counting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3C895-A12D-44D1-9A79-1D685E79F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850692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sz="2000" dirty="0"/>
              <a:t>Viresh Ranjan, Minh </a:t>
            </a:r>
            <a:r>
              <a:rPr lang="en-US" sz="2000" dirty="0" err="1"/>
              <a:t>Hoai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Stony Brook University</a:t>
            </a:r>
          </a:p>
          <a:p>
            <a:pPr marL="457200" lvl="1" indent="0">
              <a:buNone/>
            </a:pPr>
            <a:r>
              <a:rPr lang="en-US" dirty="0"/>
              <a:t>ACCV 2022</a:t>
            </a:r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2EC13-3109-4677-8CA4-7A94D4449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2FB5-EBE0-4594-888F-A4C1516F5B4C}" type="slidenum">
              <a:rPr lang="en-US" smtClean="0"/>
              <a:t>1</a:t>
            </a:fld>
            <a:endParaRPr lang="en-US"/>
          </a:p>
        </p:txBody>
      </p:sp>
      <p:pic>
        <p:nvPicPr>
          <p:cNvPr id="5" name="Google Shape;92;p13" descr="mage result for stony brook">
            <a:extLst>
              <a:ext uri="{FF2B5EF4-FFF2-40B4-BE49-F238E27FC236}">
                <a16:creationId xmlns:a16="http://schemas.microsoft.com/office/drawing/2014/main" id="{2D1BE419-9174-23BE-CB20-6EEB4492D10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867" y="349886"/>
            <a:ext cx="3172968" cy="1020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D1DD3693-9463-438F-81A2-08EF8AB98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49886"/>
            <a:ext cx="3361269" cy="63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83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77"/>
    </mc:Choice>
    <mc:Fallback>
      <p:transition spd="slow" advTm="647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040FC-BC7E-C546-B67E-9A4B7711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DD89D4-5823-0F43-AD9C-421BCF9CA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9D8052D-4FC6-464E-8A92-AF03E321FC85}"/>
              </a:ext>
            </a:extLst>
          </p:cNvPr>
          <p:cNvCxnSpPr>
            <a:cxnSpLocks/>
            <a:endCxn id="45" idx="1"/>
          </p:cNvCxnSpPr>
          <p:nvPr/>
        </p:nvCxnSpPr>
        <p:spPr>
          <a:xfrm flipV="1">
            <a:off x="6405556" y="3388597"/>
            <a:ext cx="470507" cy="1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25">
            <a:extLst>
              <a:ext uri="{FF2B5EF4-FFF2-40B4-BE49-F238E27FC236}">
                <a16:creationId xmlns:a16="http://schemas.microsoft.com/office/drawing/2014/main" id="{88EDB23A-A476-4A48-97BB-470994E4154F}"/>
              </a:ext>
            </a:extLst>
          </p:cNvPr>
          <p:cNvSpPr txBox="1"/>
          <p:nvPr/>
        </p:nvSpPr>
        <p:spPr>
          <a:xfrm>
            <a:off x="6876063" y="3111651"/>
            <a:ext cx="716704" cy="5538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Feature Extraction</a:t>
            </a:r>
            <a:endParaRPr lang="en-US" sz="1000" dirty="0">
              <a:cs typeface="Calibri"/>
            </a:endParaRPr>
          </a:p>
          <a:p>
            <a:pPr algn="ctr"/>
            <a:r>
              <a:rPr lang="en-US" sz="1000" dirty="0">
                <a:cs typeface="Calibri"/>
              </a:rPr>
              <a:t>Module</a:t>
            </a:r>
          </a:p>
        </p:txBody>
      </p:sp>
      <p:sp>
        <p:nvSpPr>
          <p:cNvPr id="59" name="TextBox 25">
            <a:extLst>
              <a:ext uri="{FF2B5EF4-FFF2-40B4-BE49-F238E27FC236}">
                <a16:creationId xmlns:a16="http://schemas.microsoft.com/office/drawing/2014/main" id="{9A2AF305-1A32-BF41-842F-27EF6FD82B28}"/>
              </a:ext>
            </a:extLst>
          </p:cNvPr>
          <p:cNvSpPr txBox="1"/>
          <p:nvPr/>
        </p:nvSpPr>
        <p:spPr>
          <a:xfrm>
            <a:off x="7987919" y="3111651"/>
            <a:ext cx="783409" cy="5538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Feature Correlation</a:t>
            </a:r>
            <a:endParaRPr lang="en-US" sz="1000" dirty="0">
              <a:cs typeface="Calibri"/>
            </a:endParaRPr>
          </a:p>
          <a:p>
            <a:pPr algn="ctr"/>
            <a:r>
              <a:rPr lang="en-US" sz="1000" dirty="0">
                <a:cs typeface="Calibri"/>
              </a:rPr>
              <a:t>Module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286F1FE-1A35-FA40-ABD9-FEB194720E66}"/>
              </a:ext>
            </a:extLst>
          </p:cNvPr>
          <p:cNvCxnSpPr>
            <a:cxnSpLocks/>
            <a:stCxn id="45" idx="3"/>
            <a:endCxn id="59" idx="1"/>
          </p:cNvCxnSpPr>
          <p:nvPr/>
        </p:nvCxnSpPr>
        <p:spPr>
          <a:xfrm>
            <a:off x="7592767" y="3388596"/>
            <a:ext cx="395152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25">
            <a:extLst>
              <a:ext uri="{FF2B5EF4-FFF2-40B4-BE49-F238E27FC236}">
                <a16:creationId xmlns:a16="http://schemas.microsoft.com/office/drawing/2014/main" id="{2EFCDB97-3298-4E4B-9E74-2BE7BC1EC8F7}"/>
              </a:ext>
            </a:extLst>
          </p:cNvPr>
          <p:cNvSpPr txBox="1"/>
          <p:nvPr/>
        </p:nvSpPr>
        <p:spPr>
          <a:xfrm>
            <a:off x="9214411" y="3113180"/>
            <a:ext cx="783409" cy="553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Density Prediction Module</a:t>
            </a:r>
            <a:endParaRPr lang="en-US" sz="1000" dirty="0">
              <a:cs typeface="Calibri"/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890398A-75AB-3346-8F72-837A6CFE06D4}"/>
              </a:ext>
            </a:extLst>
          </p:cNvPr>
          <p:cNvCxnSpPr>
            <a:cxnSpLocks/>
            <a:stCxn id="59" idx="3"/>
            <a:endCxn id="67" idx="1"/>
          </p:cNvCxnSpPr>
          <p:nvPr/>
        </p:nvCxnSpPr>
        <p:spPr>
          <a:xfrm>
            <a:off x="8771329" y="3388596"/>
            <a:ext cx="443082" cy="1528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69219928-3D27-3F73-8ACD-55D480B54618}"/>
              </a:ext>
            </a:extLst>
          </p:cNvPr>
          <p:cNvGrpSpPr/>
          <p:nvPr/>
        </p:nvGrpSpPr>
        <p:grpSpPr>
          <a:xfrm>
            <a:off x="2063703" y="2777568"/>
            <a:ext cx="2246934" cy="1306732"/>
            <a:chOff x="2063703" y="2777568"/>
            <a:chExt cx="2246934" cy="130673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EB9C10B-3B74-5CD3-83CB-66C6345B08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3703" y="3440697"/>
              <a:ext cx="470507" cy="1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1C2C04C-08A1-1C0C-FB8A-ECB404009D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0130" y="3428999"/>
              <a:ext cx="470507" cy="1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BA90E5-9558-77AD-E6FE-B44EACD2E54F}"/>
                </a:ext>
              </a:extLst>
            </p:cNvPr>
            <p:cNvSpPr/>
            <p:nvPr/>
          </p:nvSpPr>
          <p:spPr>
            <a:xfrm>
              <a:off x="2577402" y="2777568"/>
              <a:ext cx="279669" cy="13067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cs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0A3EAF-EBAF-D0FC-A4E5-410B688D34E1}"/>
                </a:ext>
              </a:extLst>
            </p:cNvPr>
            <p:cNvSpPr/>
            <p:nvPr/>
          </p:nvSpPr>
          <p:spPr>
            <a:xfrm>
              <a:off x="3018420" y="2894564"/>
              <a:ext cx="279669" cy="105087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cs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834D0A-9F70-FA1E-E0A5-49528F95A71F}"/>
                </a:ext>
              </a:extLst>
            </p:cNvPr>
            <p:cNvSpPr/>
            <p:nvPr/>
          </p:nvSpPr>
          <p:spPr>
            <a:xfrm>
              <a:off x="3465392" y="3116586"/>
              <a:ext cx="279669" cy="61174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cs typeface="Calibri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3B27FDC-FCDA-C3A7-F37F-07F0F4AD39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8397" y="3420138"/>
              <a:ext cx="160743" cy="3945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0DE2F92-E700-55EF-D02D-C7F8FE1CD6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8166" y="3420137"/>
              <a:ext cx="160743" cy="3945"/>
            </a:xfrm>
            <a:prstGeom prst="straightConnector1">
              <a:avLst/>
            </a:prstGeom>
            <a:ln w="19050">
              <a:solidFill>
                <a:srgbClr val="00206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05FB50D-868B-9AA4-BFAF-87DB7C6BA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31" y="2757286"/>
            <a:ext cx="1704160" cy="12577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EC9BE8-5185-B0D2-D7DC-0AF20ED8D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1395" y="2757286"/>
            <a:ext cx="1704160" cy="12577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C1A6288-01EF-A1EC-30CC-5D6C3A4B279B}"/>
              </a:ext>
            </a:extLst>
          </p:cNvPr>
          <p:cNvSpPr/>
          <p:nvPr/>
        </p:nvSpPr>
        <p:spPr>
          <a:xfrm>
            <a:off x="5475685" y="3455016"/>
            <a:ext cx="210876" cy="1428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1315E7-FED3-14E4-DD0E-00267CB75146}"/>
              </a:ext>
            </a:extLst>
          </p:cNvPr>
          <p:cNvSpPr/>
          <p:nvPr/>
        </p:nvSpPr>
        <p:spPr>
          <a:xfrm>
            <a:off x="5309327" y="2875563"/>
            <a:ext cx="300976" cy="32457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08891C-E58B-3DD5-7D92-6E47AD6196AC}"/>
              </a:ext>
            </a:extLst>
          </p:cNvPr>
          <p:cNvSpPr/>
          <p:nvPr/>
        </p:nvSpPr>
        <p:spPr>
          <a:xfrm>
            <a:off x="5752409" y="2804139"/>
            <a:ext cx="300976" cy="307512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>
            <a:extLst>
              <a:ext uri="{FF2B5EF4-FFF2-40B4-BE49-F238E27FC236}">
                <a16:creationId xmlns:a16="http://schemas.microsoft.com/office/drawing/2014/main" id="{E872E152-92FF-03BB-5988-2584B9FC7D74}"/>
              </a:ext>
            </a:extLst>
          </p:cNvPr>
          <p:cNvSpPr/>
          <p:nvPr/>
        </p:nvSpPr>
        <p:spPr>
          <a:xfrm>
            <a:off x="5347165" y="2667526"/>
            <a:ext cx="257039" cy="71863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>
            <a:extLst>
              <a:ext uri="{FF2B5EF4-FFF2-40B4-BE49-F238E27FC236}">
                <a16:creationId xmlns:a16="http://schemas.microsoft.com/office/drawing/2014/main" id="{8CFDDAF9-4EF2-355E-34E2-CC73356F4CA5}"/>
              </a:ext>
            </a:extLst>
          </p:cNvPr>
          <p:cNvSpPr/>
          <p:nvPr/>
        </p:nvSpPr>
        <p:spPr>
          <a:xfrm>
            <a:off x="5796346" y="2583518"/>
            <a:ext cx="257039" cy="71863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B89787-ED80-2F53-B240-0DF98D1F59ED}"/>
              </a:ext>
            </a:extLst>
          </p:cNvPr>
          <p:cNvSpPr txBox="1"/>
          <p:nvPr/>
        </p:nvSpPr>
        <p:spPr>
          <a:xfrm>
            <a:off x="2054193" y="1782523"/>
            <a:ext cx="2437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 repetitive objects</a:t>
            </a:r>
          </a:p>
        </p:txBody>
      </p:sp>
    </p:spTree>
    <p:extLst>
      <p:ext uri="{BB962C8B-B14F-4D97-AF65-F5344CB8AC3E}">
        <p14:creationId xmlns:p14="http://schemas.microsoft.com/office/powerpoint/2010/main" val="315214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81"/>
    </mc:Choice>
    <mc:Fallback>
      <p:transition spd="slow" advTm="1378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040FC-BC7E-C546-B67E-9A4B7711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DD89D4-5823-0F43-AD9C-421BCF9CA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4166C5-B4B9-FD4E-B4EF-96E263420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8585" y="2758283"/>
            <a:ext cx="1689329" cy="1261625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9D8052D-4FC6-464E-8A92-AF03E321FC85}"/>
              </a:ext>
            </a:extLst>
          </p:cNvPr>
          <p:cNvCxnSpPr>
            <a:cxnSpLocks/>
            <a:endCxn id="45" idx="1"/>
          </p:cNvCxnSpPr>
          <p:nvPr/>
        </p:nvCxnSpPr>
        <p:spPr>
          <a:xfrm flipV="1">
            <a:off x="6405556" y="3388597"/>
            <a:ext cx="470507" cy="1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25">
            <a:extLst>
              <a:ext uri="{FF2B5EF4-FFF2-40B4-BE49-F238E27FC236}">
                <a16:creationId xmlns:a16="http://schemas.microsoft.com/office/drawing/2014/main" id="{88EDB23A-A476-4A48-97BB-470994E4154F}"/>
              </a:ext>
            </a:extLst>
          </p:cNvPr>
          <p:cNvSpPr txBox="1"/>
          <p:nvPr/>
        </p:nvSpPr>
        <p:spPr>
          <a:xfrm>
            <a:off x="6876063" y="3111651"/>
            <a:ext cx="716704" cy="5538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Feature Extraction</a:t>
            </a:r>
            <a:endParaRPr lang="en-US" sz="1000" dirty="0">
              <a:cs typeface="Calibri"/>
            </a:endParaRPr>
          </a:p>
          <a:p>
            <a:pPr algn="ctr"/>
            <a:r>
              <a:rPr lang="en-US" sz="1000" dirty="0">
                <a:cs typeface="Calibri"/>
              </a:rPr>
              <a:t>Module</a:t>
            </a:r>
          </a:p>
        </p:txBody>
      </p:sp>
      <p:sp>
        <p:nvSpPr>
          <p:cNvPr id="59" name="TextBox 25">
            <a:extLst>
              <a:ext uri="{FF2B5EF4-FFF2-40B4-BE49-F238E27FC236}">
                <a16:creationId xmlns:a16="http://schemas.microsoft.com/office/drawing/2014/main" id="{9A2AF305-1A32-BF41-842F-27EF6FD82B28}"/>
              </a:ext>
            </a:extLst>
          </p:cNvPr>
          <p:cNvSpPr txBox="1"/>
          <p:nvPr/>
        </p:nvSpPr>
        <p:spPr>
          <a:xfrm>
            <a:off x="7987919" y="3111651"/>
            <a:ext cx="783409" cy="5538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Feature Correlation</a:t>
            </a:r>
            <a:endParaRPr lang="en-US" sz="1000" dirty="0">
              <a:cs typeface="Calibri"/>
            </a:endParaRPr>
          </a:p>
          <a:p>
            <a:pPr algn="ctr"/>
            <a:r>
              <a:rPr lang="en-US" sz="1000" dirty="0">
                <a:cs typeface="Calibri"/>
              </a:rPr>
              <a:t>Module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286F1FE-1A35-FA40-ABD9-FEB194720E66}"/>
              </a:ext>
            </a:extLst>
          </p:cNvPr>
          <p:cNvCxnSpPr>
            <a:cxnSpLocks/>
            <a:stCxn id="45" idx="3"/>
            <a:endCxn id="59" idx="1"/>
          </p:cNvCxnSpPr>
          <p:nvPr/>
        </p:nvCxnSpPr>
        <p:spPr>
          <a:xfrm>
            <a:off x="7592767" y="3388596"/>
            <a:ext cx="395152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25">
            <a:extLst>
              <a:ext uri="{FF2B5EF4-FFF2-40B4-BE49-F238E27FC236}">
                <a16:creationId xmlns:a16="http://schemas.microsoft.com/office/drawing/2014/main" id="{2EFCDB97-3298-4E4B-9E74-2BE7BC1EC8F7}"/>
              </a:ext>
            </a:extLst>
          </p:cNvPr>
          <p:cNvSpPr txBox="1"/>
          <p:nvPr/>
        </p:nvSpPr>
        <p:spPr>
          <a:xfrm>
            <a:off x="9214411" y="3113180"/>
            <a:ext cx="783409" cy="553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Density Prediction Module</a:t>
            </a:r>
            <a:endParaRPr lang="en-US" sz="1000" dirty="0">
              <a:cs typeface="Calibri"/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890398A-75AB-3346-8F72-837A6CFE06D4}"/>
              </a:ext>
            </a:extLst>
          </p:cNvPr>
          <p:cNvCxnSpPr>
            <a:cxnSpLocks/>
            <a:stCxn id="59" idx="3"/>
            <a:endCxn id="67" idx="1"/>
          </p:cNvCxnSpPr>
          <p:nvPr/>
        </p:nvCxnSpPr>
        <p:spPr>
          <a:xfrm>
            <a:off x="8771329" y="3388596"/>
            <a:ext cx="443082" cy="1528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7BCD597-516D-C54F-A2E5-79770C37FBAA}"/>
              </a:ext>
            </a:extLst>
          </p:cNvPr>
          <p:cNvCxnSpPr>
            <a:cxnSpLocks/>
            <a:stCxn id="67" idx="3"/>
            <a:endCxn id="2" idx="1"/>
          </p:cNvCxnSpPr>
          <p:nvPr/>
        </p:nvCxnSpPr>
        <p:spPr>
          <a:xfrm flipV="1">
            <a:off x="9997820" y="3389096"/>
            <a:ext cx="410765" cy="1029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69219928-3D27-3F73-8ACD-55D480B54618}"/>
              </a:ext>
            </a:extLst>
          </p:cNvPr>
          <p:cNvGrpSpPr/>
          <p:nvPr/>
        </p:nvGrpSpPr>
        <p:grpSpPr>
          <a:xfrm>
            <a:off x="2063703" y="2777568"/>
            <a:ext cx="2246934" cy="1306732"/>
            <a:chOff x="2063703" y="2777568"/>
            <a:chExt cx="2246934" cy="130673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EB9C10B-3B74-5CD3-83CB-66C6345B08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3703" y="3440697"/>
              <a:ext cx="470507" cy="1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1C2C04C-08A1-1C0C-FB8A-ECB404009D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0130" y="3428999"/>
              <a:ext cx="470507" cy="1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BA90E5-9558-77AD-E6FE-B44EACD2E54F}"/>
                </a:ext>
              </a:extLst>
            </p:cNvPr>
            <p:cNvSpPr/>
            <p:nvPr/>
          </p:nvSpPr>
          <p:spPr>
            <a:xfrm>
              <a:off x="2577402" y="2777568"/>
              <a:ext cx="279669" cy="13067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cs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0A3EAF-EBAF-D0FC-A4E5-410B688D34E1}"/>
                </a:ext>
              </a:extLst>
            </p:cNvPr>
            <p:cNvSpPr/>
            <p:nvPr/>
          </p:nvSpPr>
          <p:spPr>
            <a:xfrm>
              <a:off x="3018420" y="2894564"/>
              <a:ext cx="279669" cy="105087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cs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834D0A-9F70-FA1E-E0A5-49528F95A71F}"/>
                </a:ext>
              </a:extLst>
            </p:cNvPr>
            <p:cNvSpPr/>
            <p:nvPr/>
          </p:nvSpPr>
          <p:spPr>
            <a:xfrm>
              <a:off x="3465392" y="3116586"/>
              <a:ext cx="279669" cy="61174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cs typeface="Calibri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3B27FDC-FCDA-C3A7-F37F-07F0F4AD39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8397" y="3420138"/>
              <a:ext cx="160743" cy="3945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0DE2F92-E700-55EF-D02D-C7F8FE1CD6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8166" y="3420137"/>
              <a:ext cx="160743" cy="3945"/>
            </a:xfrm>
            <a:prstGeom prst="straightConnector1">
              <a:avLst/>
            </a:prstGeom>
            <a:ln w="19050">
              <a:solidFill>
                <a:srgbClr val="00206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05FB50D-868B-9AA4-BFAF-87DB7C6BAB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31" y="2757286"/>
            <a:ext cx="1704160" cy="12577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EC9BE8-5185-B0D2-D7DC-0AF20ED8D1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1395" y="2757286"/>
            <a:ext cx="1704160" cy="12577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C1A6288-01EF-A1EC-30CC-5D6C3A4B279B}"/>
              </a:ext>
            </a:extLst>
          </p:cNvPr>
          <p:cNvSpPr/>
          <p:nvPr/>
        </p:nvSpPr>
        <p:spPr>
          <a:xfrm>
            <a:off x="5475685" y="3455016"/>
            <a:ext cx="210876" cy="1428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1315E7-FED3-14E4-DD0E-00267CB75146}"/>
              </a:ext>
            </a:extLst>
          </p:cNvPr>
          <p:cNvSpPr/>
          <p:nvPr/>
        </p:nvSpPr>
        <p:spPr>
          <a:xfrm>
            <a:off x="5309327" y="2875563"/>
            <a:ext cx="300976" cy="32457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08891C-E58B-3DD5-7D92-6E47AD6196AC}"/>
              </a:ext>
            </a:extLst>
          </p:cNvPr>
          <p:cNvSpPr/>
          <p:nvPr/>
        </p:nvSpPr>
        <p:spPr>
          <a:xfrm>
            <a:off x="5752409" y="2804139"/>
            <a:ext cx="300976" cy="307512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>
            <a:extLst>
              <a:ext uri="{FF2B5EF4-FFF2-40B4-BE49-F238E27FC236}">
                <a16:creationId xmlns:a16="http://schemas.microsoft.com/office/drawing/2014/main" id="{E872E152-92FF-03BB-5988-2584B9FC7D74}"/>
              </a:ext>
            </a:extLst>
          </p:cNvPr>
          <p:cNvSpPr/>
          <p:nvPr/>
        </p:nvSpPr>
        <p:spPr>
          <a:xfrm>
            <a:off x="5347165" y="2667526"/>
            <a:ext cx="257039" cy="71863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>
            <a:extLst>
              <a:ext uri="{FF2B5EF4-FFF2-40B4-BE49-F238E27FC236}">
                <a16:creationId xmlns:a16="http://schemas.microsoft.com/office/drawing/2014/main" id="{8CFDDAF9-4EF2-355E-34E2-CC73356F4CA5}"/>
              </a:ext>
            </a:extLst>
          </p:cNvPr>
          <p:cNvSpPr/>
          <p:nvPr/>
        </p:nvSpPr>
        <p:spPr>
          <a:xfrm>
            <a:off x="5796346" y="2583518"/>
            <a:ext cx="257039" cy="71863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30">
            <a:extLst>
              <a:ext uri="{FF2B5EF4-FFF2-40B4-BE49-F238E27FC236}">
                <a16:creationId xmlns:a16="http://schemas.microsoft.com/office/drawing/2014/main" id="{966420CC-E908-5110-1614-04827EE6D288}"/>
              </a:ext>
            </a:extLst>
          </p:cNvPr>
          <p:cNvSpPr txBox="1"/>
          <p:nvPr/>
        </p:nvSpPr>
        <p:spPr>
          <a:xfrm>
            <a:off x="6742531" y="4609161"/>
            <a:ext cx="983768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Exemplar Boxes</a:t>
            </a: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72CCB527-1CEF-F385-8D34-65C47A9362F7}"/>
              </a:ext>
            </a:extLst>
          </p:cNvPr>
          <p:cNvCxnSpPr>
            <a:cxnSpLocks/>
          </p:cNvCxnSpPr>
          <p:nvPr/>
        </p:nvCxnSpPr>
        <p:spPr>
          <a:xfrm flipV="1">
            <a:off x="5553475" y="3665541"/>
            <a:ext cx="2826149" cy="902736"/>
          </a:xfrm>
          <a:prstGeom prst="bentConnector2">
            <a:avLst/>
          </a:prstGeom>
          <a:ln w="190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3349F3-1262-9C79-0A13-20FE5424C40E}"/>
              </a:ext>
            </a:extLst>
          </p:cNvPr>
          <p:cNvCxnSpPr>
            <a:cxnSpLocks/>
          </p:cNvCxnSpPr>
          <p:nvPr/>
        </p:nvCxnSpPr>
        <p:spPr>
          <a:xfrm>
            <a:off x="5559245" y="3597863"/>
            <a:ext cx="0" cy="9704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CB89787-ED80-2F53-B240-0DF98D1F59ED}"/>
              </a:ext>
            </a:extLst>
          </p:cNvPr>
          <p:cNvSpPr txBox="1"/>
          <p:nvPr/>
        </p:nvSpPr>
        <p:spPr>
          <a:xfrm>
            <a:off x="2054193" y="1782523"/>
            <a:ext cx="2437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 repetitive objects</a:t>
            </a:r>
          </a:p>
        </p:txBody>
      </p:sp>
    </p:spTree>
    <p:extLst>
      <p:ext uri="{BB962C8B-B14F-4D97-AF65-F5344CB8AC3E}">
        <p14:creationId xmlns:p14="http://schemas.microsoft.com/office/powerpoint/2010/main" val="2478384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44"/>
    </mc:Choice>
    <mc:Fallback>
      <p:transition spd="slow" advTm="1894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040FC-BC7E-C546-B67E-9A4B7711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DD89D4-5823-0F43-AD9C-421BCF9CA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RepRPN</a:t>
            </a:r>
            <a:r>
              <a:rPr lang="en-US" dirty="0"/>
              <a:t>-Counter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CAF379-D549-143D-311E-ECC36C13A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1904290"/>
            <a:ext cx="9668256" cy="264576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DED30D8-FB34-D1DC-20BD-0575CDEB6A27}"/>
              </a:ext>
            </a:extLst>
          </p:cNvPr>
          <p:cNvSpPr/>
          <p:nvPr/>
        </p:nvSpPr>
        <p:spPr>
          <a:xfrm>
            <a:off x="3575304" y="3803904"/>
            <a:ext cx="1271016" cy="832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14E673-8E57-106F-B810-DCCEE6F74292}"/>
              </a:ext>
            </a:extLst>
          </p:cNvPr>
          <p:cNvSpPr/>
          <p:nvPr/>
        </p:nvSpPr>
        <p:spPr>
          <a:xfrm>
            <a:off x="7252716" y="3803904"/>
            <a:ext cx="1271016" cy="832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D6DB89-0061-B0C1-CEFD-D81109C38760}"/>
              </a:ext>
            </a:extLst>
          </p:cNvPr>
          <p:cNvSpPr txBox="1"/>
          <p:nvPr/>
        </p:nvSpPr>
        <p:spPr>
          <a:xfrm>
            <a:off x="3575304" y="3835646"/>
            <a:ext cx="935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RepRPN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FDF327-8A1F-C430-A73A-D049F3845F0A}"/>
              </a:ext>
            </a:extLst>
          </p:cNvPr>
          <p:cNvSpPr/>
          <p:nvPr/>
        </p:nvSpPr>
        <p:spPr>
          <a:xfrm>
            <a:off x="1581912" y="3965448"/>
            <a:ext cx="1375410" cy="832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1BB983-71BD-73DA-E1CF-E7C78CCE6AB7}"/>
              </a:ext>
            </a:extLst>
          </p:cNvPr>
          <p:cNvSpPr txBox="1"/>
          <p:nvPr/>
        </p:nvSpPr>
        <p:spPr>
          <a:xfrm>
            <a:off x="6933763" y="3835646"/>
            <a:ext cx="231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 Agnostic Counter</a:t>
            </a:r>
          </a:p>
        </p:txBody>
      </p:sp>
    </p:spTree>
    <p:extLst>
      <p:ext uri="{BB962C8B-B14F-4D97-AF65-F5344CB8AC3E}">
        <p14:creationId xmlns:p14="http://schemas.microsoft.com/office/powerpoint/2010/main" val="3071522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938"/>
    </mc:Choice>
    <mc:Fallback>
      <p:transition spd="slow" advTm="3293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040FC-BC7E-C546-B67E-9A4B7711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DD89D4-5823-0F43-AD9C-421BCF9CA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Approach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14F24C-31B6-417B-8566-3B419AEF3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357" y="2453971"/>
            <a:ext cx="1573121" cy="209749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C53AF6-A0C1-B41C-494F-11862B718A09}"/>
              </a:ext>
            </a:extLst>
          </p:cNvPr>
          <p:cNvCxnSpPr>
            <a:cxnSpLocks/>
          </p:cNvCxnSpPr>
          <p:nvPr/>
        </p:nvCxnSpPr>
        <p:spPr>
          <a:xfrm flipV="1">
            <a:off x="2243296" y="3440697"/>
            <a:ext cx="470507" cy="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1CFC37-3A54-2F0C-5B3C-3A0150CCE50B}"/>
              </a:ext>
            </a:extLst>
          </p:cNvPr>
          <p:cNvCxnSpPr>
            <a:cxnSpLocks/>
          </p:cNvCxnSpPr>
          <p:nvPr/>
        </p:nvCxnSpPr>
        <p:spPr>
          <a:xfrm flipV="1">
            <a:off x="4019723" y="3428999"/>
            <a:ext cx="470507" cy="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EF6ED5D-5815-A8B6-E506-92AB8F446066}"/>
              </a:ext>
            </a:extLst>
          </p:cNvPr>
          <p:cNvSpPr txBox="1"/>
          <p:nvPr/>
        </p:nvSpPr>
        <p:spPr>
          <a:xfrm>
            <a:off x="1607309" y="1782523"/>
            <a:ext cx="450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Repetitive Region Proposal Network (</a:t>
            </a:r>
            <a:r>
              <a:rPr lang="en-US" dirty="0" err="1"/>
              <a:t>RepRPN</a:t>
            </a:r>
            <a:r>
              <a:rPr lang="en-US" dirty="0"/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0D8B7A-E104-61A0-F91A-F2574FE49536}"/>
              </a:ext>
            </a:extLst>
          </p:cNvPr>
          <p:cNvSpPr/>
          <p:nvPr/>
        </p:nvSpPr>
        <p:spPr>
          <a:xfrm>
            <a:off x="2756995" y="2777568"/>
            <a:ext cx="279669" cy="13067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639B5D-8004-3428-C532-8FB535B41835}"/>
              </a:ext>
            </a:extLst>
          </p:cNvPr>
          <p:cNvSpPr/>
          <p:nvPr/>
        </p:nvSpPr>
        <p:spPr>
          <a:xfrm>
            <a:off x="3198013" y="2894564"/>
            <a:ext cx="279669" cy="105087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63B859-4E30-22D9-62CA-E52213609807}"/>
              </a:ext>
            </a:extLst>
          </p:cNvPr>
          <p:cNvSpPr/>
          <p:nvPr/>
        </p:nvSpPr>
        <p:spPr>
          <a:xfrm>
            <a:off x="3644985" y="3116586"/>
            <a:ext cx="279669" cy="6117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cs typeface="Calibri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6540AF7-0D29-1CC1-E4C4-769EA1D453A7}"/>
              </a:ext>
            </a:extLst>
          </p:cNvPr>
          <p:cNvCxnSpPr>
            <a:cxnSpLocks/>
          </p:cNvCxnSpPr>
          <p:nvPr/>
        </p:nvCxnSpPr>
        <p:spPr>
          <a:xfrm flipV="1">
            <a:off x="3037990" y="3420138"/>
            <a:ext cx="160743" cy="394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4608854-6EDF-4410-8EE7-FE28F172CFEB}"/>
              </a:ext>
            </a:extLst>
          </p:cNvPr>
          <p:cNvCxnSpPr>
            <a:cxnSpLocks/>
          </p:cNvCxnSpPr>
          <p:nvPr/>
        </p:nvCxnSpPr>
        <p:spPr>
          <a:xfrm flipV="1">
            <a:off x="3477759" y="3420137"/>
            <a:ext cx="160743" cy="3945"/>
          </a:xfrm>
          <a:prstGeom prst="straightConnector1">
            <a:avLst/>
          </a:prstGeom>
          <a:ln w="19050">
            <a:solidFill>
              <a:srgbClr val="00206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214B4E5F-CB2C-B119-88C2-6A9FB75318F2}"/>
              </a:ext>
            </a:extLst>
          </p:cNvPr>
          <p:cNvSpPr/>
          <p:nvPr/>
        </p:nvSpPr>
        <p:spPr>
          <a:xfrm>
            <a:off x="6757522" y="4549839"/>
            <a:ext cx="1010879" cy="979715"/>
          </a:xfrm>
          <a:prstGeom prst="ellipse">
            <a:avLst/>
          </a:prstGeom>
          <a:noFill/>
          <a:ln w="190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57532"/>
                      <a:gd name="connsiteY0" fmla="*/ 1095555 h 2191109"/>
                      <a:gd name="connsiteX1" fmla="*/ 478766 w 957532"/>
                      <a:gd name="connsiteY1" fmla="*/ 0 h 2191109"/>
                      <a:gd name="connsiteX2" fmla="*/ 957532 w 957532"/>
                      <a:gd name="connsiteY2" fmla="*/ 1095555 h 2191109"/>
                      <a:gd name="connsiteX3" fmla="*/ 478766 w 957532"/>
                      <a:gd name="connsiteY3" fmla="*/ 2191110 h 2191109"/>
                      <a:gd name="connsiteX4" fmla="*/ 0 w 957532"/>
                      <a:gd name="connsiteY4" fmla="*/ 1095555 h 2191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7532" h="2191109" extrusionOk="0">
                        <a:moveTo>
                          <a:pt x="0" y="1095555"/>
                        </a:moveTo>
                        <a:cubicBezTo>
                          <a:pt x="-62776" y="451776"/>
                          <a:pt x="189171" y="9450"/>
                          <a:pt x="478766" y="0"/>
                        </a:cubicBezTo>
                        <a:cubicBezTo>
                          <a:pt x="895448" y="32056"/>
                          <a:pt x="874625" y="493133"/>
                          <a:pt x="957532" y="1095555"/>
                        </a:cubicBezTo>
                        <a:cubicBezTo>
                          <a:pt x="939406" y="1718314"/>
                          <a:pt x="739727" y="2210202"/>
                          <a:pt x="478766" y="2191110"/>
                        </a:cubicBezTo>
                        <a:cubicBezTo>
                          <a:pt x="190320" y="2177962"/>
                          <a:pt x="43338" y="1721320"/>
                          <a:pt x="0" y="109555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87F8B3-BB61-244F-3629-0ABE4AD1C7E5}"/>
              </a:ext>
            </a:extLst>
          </p:cNvPr>
          <p:cNvSpPr txBox="1"/>
          <p:nvPr/>
        </p:nvSpPr>
        <p:spPr>
          <a:xfrm>
            <a:off x="6757522" y="4798556"/>
            <a:ext cx="10791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Bounding Box</a:t>
            </a:r>
          </a:p>
          <a:p>
            <a:r>
              <a:rPr lang="en-US" sz="1000" dirty="0" err="1"/>
              <a:t>Objectness</a:t>
            </a:r>
            <a:r>
              <a:rPr lang="en-US" sz="1000" dirty="0"/>
              <a:t> Score</a:t>
            </a:r>
          </a:p>
          <a:p>
            <a:r>
              <a:rPr lang="en-US" sz="1000" dirty="0"/>
              <a:t>Repetition Score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A86CA4-8D99-E545-4EE4-CD22A17C23D2}"/>
              </a:ext>
            </a:extLst>
          </p:cNvPr>
          <p:cNvGrpSpPr/>
          <p:nvPr/>
        </p:nvGrpSpPr>
        <p:grpSpPr>
          <a:xfrm>
            <a:off x="4714278" y="2452344"/>
            <a:ext cx="1573121" cy="2097495"/>
            <a:chOff x="8381779" y="2391949"/>
            <a:chExt cx="1573121" cy="209749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AF5B2C0-19B1-2A06-E94D-BF8206CA2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81779" y="2391949"/>
              <a:ext cx="1573121" cy="2097495"/>
            </a:xfrm>
            <a:prstGeom prst="rect">
              <a:avLst/>
            </a:prstGeom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7227ED1-D05E-4643-9FA6-66CCEF05DD4F}"/>
                </a:ext>
              </a:extLst>
            </p:cNvPr>
            <p:cNvSpPr/>
            <p:nvPr/>
          </p:nvSpPr>
          <p:spPr>
            <a:xfrm flipV="1">
              <a:off x="9430870" y="3658899"/>
              <a:ext cx="254325" cy="17351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2A63D50-C748-7842-A1BE-3EAAD14DD37B}"/>
                </a:ext>
              </a:extLst>
            </p:cNvPr>
            <p:cNvSpPr/>
            <p:nvPr/>
          </p:nvSpPr>
          <p:spPr>
            <a:xfrm>
              <a:off x="8901952" y="2651688"/>
              <a:ext cx="342901" cy="400793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3F93FC-38F1-934F-27EF-82408EB18698}"/>
                </a:ext>
              </a:extLst>
            </p:cNvPr>
            <p:cNvSpPr/>
            <p:nvPr/>
          </p:nvSpPr>
          <p:spPr>
            <a:xfrm>
              <a:off x="9326606" y="2467251"/>
              <a:ext cx="342901" cy="477655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A929C43-8A6E-4395-3F47-9C953BE2A3B8}"/>
              </a:ext>
            </a:extLst>
          </p:cNvPr>
          <p:cNvCxnSpPr>
            <a:cxnSpLocks/>
          </p:cNvCxnSpPr>
          <p:nvPr/>
        </p:nvCxnSpPr>
        <p:spPr>
          <a:xfrm>
            <a:off x="6017694" y="3892806"/>
            <a:ext cx="857782" cy="82785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0354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797"/>
    </mc:Choice>
    <mc:Fallback>
      <p:transition spd="slow" advTm="517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040FC-BC7E-C546-B67E-9A4B7711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DD89D4-5823-0F43-AD9C-421BCF9CA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Approach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14F24C-31B6-417B-8566-3B419AEF3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339" y="2453971"/>
            <a:ext cx="1573121" cy="209749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C53AF6-A0C1-B41C-494F-11862B718A09}"/>
              </a:ext>
            </a:extLst>
          </p:cNvPr>
          <p:cNvCxnSpPr>
            <a:cxnSpLocks/>
          </p:cNvCxnSpPr>
          <p:nvPr/>
        </p:nvCxnSpPr>
        <p:spPr>
          <a:xfrm flipV="1">
            <a:off x="2243278" y="3440697"/>
            <a:ext cx="470507" cy="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1CFC37-3A54-2F0C-5B3C-3A0150CCE50B}"/>
              </a:ext>
            </a:extLst>
          </p:cNvPr>
          <p:cNvCxnSpPr>
            <a:cxnSpLocks/>
          </p:cNvCxnSpPr>
          <p:nvPr/>
        </p:nvCxnSpPr>
        <p:spPr>
          <a:xfrm flipV="1">
            <a:off x="4019705" y="3428999"/>
            <a:ext cx="470507" cy="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EF6ED5D-5815-A8B6-E506-92AB8F446066}"/>
              </a:ext>
            </a:extLst>
          </p:cNvPr>
          <p:cNvSpPr txBox="1"/>
          <p:nvPr/>
        </p:nvSpPr>
        <p:spPr>
          <a:xfrm>
            <a:off x="6560129" y="2046658"/>
            <a:ext cx="176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Proposals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0D8B7A-E104-61A0-F91A-F2574FE49536}"/>
              </a:ext>
            </a:extLst>
          </p:cNvPr>
          <p:cNvSpPr/>
          <p:nvPr/>
        </p:nvSpPr>
        <p:spPr>
          <a:xfrm>
            <a:off x="2756977" y="2777568"/>
            <a:ext cx="279669" cy="13067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639B5D-8004-3428-C532-8FB535B41835}"/>
              </a:ext>
            </a:extLst>
          </p:cNvPr>
          <p:cNvSpPr/>
          <p:nvPr/>
        </p:nvSpPr>
        <p:spPr>
          <a:xfrm>
            <a:off x="3197995" y="2894564"/>
            <a:ext cx="279669" cy="105087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63B859-4E30-22D9-62CA-E52213609807}"/>
              </a:ext>
            </a:extLst>
          </p:cNvPr>
          <p:cNvSpPr/>
          <p:nvPr/>
        </p:nvSpPr>
        <p:spPr>
          <a:xfrm>
            <a:off x="3644967" y="3116586"/>
            <a:ext cx="279669" cy="6117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cs typeface="Calibri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6540AF7-0D29-1CC1-E4C4-769EA1D453A7}"/>
              </a:ext>
            </a:extLst>
          </p:cNvPr>
          <p:cNvCxnSpPr>
            <a:cxnSpLocks/>
          </p:cNvCxnSpPr>
          <p:nvPr/>
        </p:nvCxnSpPr>
        <p:spPr>
          <a:xfrm flipV="1">
            <a:off x="3037972" y="3420138"/>
            <a:ext cx="160743" cy="394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4608854-6EDF-4410-8EE7-FE28F172CFEB}"/>
              </a:ext>
            </a:extLst>
          </p:cNvPr>
          <p:cNvCxnSpPr>
            <a:cxnSpLocks/>
          </p:cNvCxnSpPr>
          <p:nvPr/>
        </p:nvCxnSpPr>
        <p:spPr>
          <a:xfrm flipV="1">
            <a:off x="3477741" y="3420137"/>
            <a:ext cx="160743" cy="3945"/>
          </a:xfrm>
          <a:prstGeom prst="straightConnector1">
            <a:avLst/>
          </a:prstGeom>
          <a:ln w="19050">
            <a:solidFill>
              <a:srgbClr val="00206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AF5B2C0-19B1-2A06-E94D-BF8206CA2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4260" y="2452344"/>
            <a:ext cx="1573121" cy="2097495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77227ED1-D05E-4643-9FA6-66CCEF05DD4F}"/>
              </a:ext>
            </a:extLst>
          </p:cNvPr>
          <p:cNvSpPr/>
          <p:nvPr/>
        </p:nvSpPr>
        <p:spPr>
          <a:xfrm flipV="1">
            <a:off x="5763351" y="3719294"/>
            <a:ext cx="254325" cy="1735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2A63D50-C748-7842-A1BE-3EAAD14DD37B}"/>
              </a:ext>
            </a:extLst>
          </p:cNvPr>
          <p:cNvSpPr/>
          <p:nvPr/>
        </p:nvSpPr>
        <p:spPr>
          <a:xfrm>
            <a:off x="5234433" y="2712083"/>
            <a:ext cx="342901" cy="40079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3F93FC-38F1-934F-27EF-82408EB18698}"/>
              </a:ext>
            </a:extLst>
          </p:cNvPr>
          <p:cNvSpPr/>
          <p:nvPr/>
        </p:nvSpPr>
        <p:spPr>
          <a:xfrm>
            <a:off x="5659087" y="2527646"/>
            <a:ext cx="342901" cy="47765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727DC8-F656-89C4-8DC9-3CCE691527EB}"/>
              </a:ext>
            </a:extLst>
          </p:cNvPr>
          <p:cNvSpPr/>
          <p:nvPr/>
        </p:nvSpPr>
        <p:spPr>
          <a:xfrm flipV="1">
            <a:off x="5234434" y="3632538"/>
            <a:ext cx="203522" cy="17351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856B24A-1CB7-B254-8909-F2F17C6CEB44}"/>
              </a:ext>
            </a:extLst>
          </p:cNvPr>
          <p:cNvGrpSpPr/>
          <p:nvPr/>
        </p:nvGrpSpPr>
        <p:grpSpPr>
          <a:xfrm>
            <a:off x="7077005" y="2460467"/>
            <a:ext cx="785221" cy="246221"/>
            <a:chOff x="7077005" y="2460467"/>
            <a:chExt cx="785221" cy="24622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97A0A7F-6DE9-D4D6-F2C1-8C361CC5ECBC}"/>
                </a:ext>
              </a:extLst>
            </p:cNvPr>
            <p:cNvSpPr/>
            <p:nvPr/>
          </p:nvSpPr>
          <p:spPr>
            <a:xfrm flipV="1">
              <a:off x="7077005" y="2488699"/>
              <a:ext cx="785221" cy="17351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E1E3FE-0646-1C51-4C77-88CCF9167355}"/>
                </a:ext>
              </a:extLst>
            </p:cNvPr>
            <p:cNvSpPr txBox="1"/>
            <p:nvPr/>
          </p:nvSpPr>
          <p:spPr>
            <a:xfrm>
              <a:off x="7143572" y="2460467"/>
              <a:ext cx="6799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Proposal</a:t>
              </a:r>
              <a:r>
                <a:rPr lang="en-US" sz="1000" baseline="-25000" dirty="0"/>
                <a:t>1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967085F-E6E6-EC84-426C-CCAE031B2502}"/>
              </a:ext>
            </a:extLst>
          </p:cNvPr>
          <p:cNvGrpSpPr/>
          <p:nvPr/>
        </p:nvGrpSpPr>
        <p:grpSpPr>
          <a:xfrm>
            <a:off x="7090959" y="2771453"/>
            <a:ext cx="785221" cy="246221"/>
            <a:chOff x="7090959" y="2771453"/>
            <a:chExt cx="785221" cy="24622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83A004C-E09E-0B64-D471-4AFBFAC40EC9}"/>
                </a:ext>
              </a:extLst>
            </p:cNvPr>
            <p:cNvSpPr/>
            <p:nvPr/>
          </p:nvSpPr>
          <p:spPr>
            <a:xfrm flipV="1">
              <a:off x="7090959" y="2811776"/>
              <a:ext cx="785221" cy="173512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F1A1F52-5888-020D-522E-778E46EDA096}"/>
                </a:ext>
              </a:extLst>
            </p:cNvPr>
            <p:cNvSpPr txBox="1"/>
            <p:nvPr/>
          </p:nvSpPr>
          <p:spPr>
            <a:xfrm>
              <a:off x="7143572" y="2771453"/>
              <a:ext cx="6799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Proposal</a:t>
              </a:r>
              <a:r>
                <a:rPr lang="en-US" sz="1000" baseline="-25000" dirty="0"/>
                <a:t>2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BADB618-E8A4-1CE5-1B85-7EB6A41DF272}"/>
              </a:ext>
            </a:extLst>
          </p:cNvPr>
          <p:cNvGrpSpPr/>
          <p:nvPr/>
        </p:nvGrpSpPr>
        <p:grpSpPr>
          <a:xfrm>
            <a:off x="7417575" y="3565055"/>
            <a:ext cx="45720" cy="387522"/>
            <a:chOff x="7417575" y="3565055"/>
            <a:chExt cx="45720" cy="38752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0A4A7A8-616D-061E-1EF3-C8205BFEB156}"/>
                </a:ext>
              </a:extLst>
            </p:cNvPr>
            <p:cNvSpPr/>
            <p:nvPr/>
          </p:nvSpPr>
          <p:spPr>
            <a:xfrm>
              <a:off x="7417576" y="3565055"/>
              <a:ext cx="45719" cy="594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E9131F2-6DD9-1E29-41CD-1489134DEA9F}"/>
                </a:ext>
              </a:extLst>
            </p:cNvPr>
            <p:cNvSpPr/>
            <p:nvPr/>
          </p:nvSpPr>
          <p:spPr>
            <a:xfrm>
              <a:off x="7417576" y="3728575"/>
              <a:ext cx="45719" cy="594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63C3942-47C1-DBD5-12AB-B84230EF500F}"/>
                </a:ext>
              </a:extLst>
            </p:cNvPr>
            <p:cNvSpPr/>
            <p:nvPr/>
          </p:nvSpPr>
          <p:spPr>
            <a:xfrm>
              <a:off x="7417575" y="3893120"/>
              <a:ext cx="45719" cy="594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20167BB-A26E-BFD2-B27F-B51D21275B36}"/>
              </a:ext>
            </a:extLst>
          </p:cNvPr>
          <p:cNvGrpSpPr/>
          <p:nvPr/>
        </p:nvGrpSpPr>
        <p:grpSpPr>
          <a:xfrm>
            <a:off x="7090959" y="4181684"/>
            <a:ext cx="862450" cy="246221"/>
            <a:chOff x="7090959" y="4181684"/>
            <a:chExt cx="862450" cy="24622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4ED43B2-3A06-806B-5C83-A03E0A69644B}"/>
                </a:ext>
              </a:extLst>
            </p:cNvPr>
            <p:cNvSpPr/>
            <p:nvPr/>
          </p:nvSpPr>
          <p:spPr>
            <a:xfrm flipV="1">
              <a:off x="7090959" y="4222007"/>
              <a:ext cx="785221" cy="173512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36877E4-3117-F59D-76EC-0C7E9E0B7FEA}"/>
                </a:ext>
              </a:extLst>
            </p:cNvPr>
            <p:cNvSpPr txBox="1"/>
            <p:nvPr/>
          </p:nvSpPr>
          <p:spPr>
            <a:xfrm>
              <a:off x="7143572" y="4181684"/>
              <a:ext cx="80983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Proposal</a:t>
              </a:r>
              <a:r>
                <a:rPr lang="en-US" sz="1000" baseline="-25000" dirty="0"/>
                <a:t>1000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9A0E614-DD8D-8B61-BC57-75745CE43DF9}"/>
              </a:ext>
            </a:extLst>
          </p:cNvPr>
          <p:cNvSpPr txBox="1"/>
          <p:nvPr/>
        </p:nvSpPr>
        <p:spPr>
          <a:xfrm>
            <a:off x="1759691" y="1934923"/>
            <a:ext cx="450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Repetitive Region Proposal Network (</a:t>
            </a:r>
            <a:r>
              <a:rPr lang="en-US" dirty="0" err="1"/>
              <a:t>RepRPN</a:t>
            </a:r>
            <a:r>
              <a:rPr lang="en-US" dirty="0"/>
              <a:t>)</a:t>
            </a:r>
          </a:p>
        </p:txBody>
      </p:sp>
      <p:sp>
        <p:nvSpPr>
          <p:cNvPr id="46" name="Right Brace 45">
            <a:extLst>
              <a:ext uri="{FF2B5EF4-FFF2-40B4-BE49-F238E27FC236}">
                <a16:creationId xmlns:a16="http://schemas.microsoft.com/office/drawing/2014/main" id="{1CBAEF8B-5A3A-DF10-9175-958DAEF29551}"/>
              </a:ext>
            </a:extLst>
          </p:cNvPr>
          <p:cNvSpPr/>
          <p:nvPr/>
        </p:nvSpPr>
        <p:spPr>
          <a:xfrm>
            <a:off x="8142136" y="2460295"/>
            <a:ext cx="178603" cy="850481"/>
          </a:xfrm>
          <a:prstGeom prst="rightBrac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870624F-B6E8-F116-6F78-9C9F690D1460}"/>
              </a:ext>
            </a:extLst>
          </p:cNvPr>
          <p:cNvGrpSpPr/>
          <p:nvPr/>
        </p:nvGrpSpPr>
        <p:grpSpPr>
          <a:xfrm>
            <a:off x="8175251" y="2269277"/>
            <a:ext cx="2367186" cy="1539901"/>
            <a:chOff x="8175251" y="2269277"/>
            <a:chExt cx="2367186" cy="1539901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06A6E269-8655-6CAC-09B6-4FC5F93CA8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25781" y="2811524"/>
              <a:ext cx="422655" cy="1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2C3FA37-9395-D5D4-D0A7-64CB1C6B918A}"/>
                </a:ext>
              </a:extLst>
            </p:cNvPr>
            <p:cNvSpPr/>
            <p:nvPr/>
          </p:nvSpPr>
          <p:spPr>
            <a:xfrm>
              <a:off x="8491477" y="2269277"/>
              <a:ext cx="251226" cy="108771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cs typeface="Calibri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EAFDF46-78D9-80F0-71CD-042FCD31C684}"/>
                </a:ext>
              </a:extLst>
            </p:cNvPr>
            <p:cNvSpPr/>
            <p:nvPr/>
          </p:nvSpPr>
          <p:spPr>
            <a:xfrm>
              <a:off x="8887642" y="2366664"/>
              <a:ext cx="251226" cy="87474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cs typeface="Calibri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9914A97-B091-6A4F-93A1-7AF9C280C0F2}"/>
                </a:ext>
              </a:extLst>
            </p:cNvPr>
            <p:cNvSpPr/>
            <p:nvPr/>
          </p:nvSpPr>
          <p:spPr>
            <a:xfrm>
              <a:off x="9289155" y="2551474"/>
              <a:ext cx="251226" cy="50921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cs typeface="Calibri"/>
              </a:endParaRP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D2AF41F9-5BE5-5910-0D33-7D27983D0C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43894" y="2804148"/>
              <a:ext cx="144395" cy="3284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B660C43B-B0E4-ACF9-387F-6A4563CA40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38937" y="2804148"/>
              <a:ext cx="144395" cy="3284"/>
            </a:xfrm>
            <a:prstGeom prst="straightConnector1">
              <a:avLst/>
            </a:prstGeom>
            <a:ln w="19050">
              <a:solidFill>
                <a:srgbClr val="00206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1BF3D6E-D9E6-2959-2E77-38FB8AA31697}"/>
                </a:ext>
              </a:extLst>
            </p:cNvPr>
            <p:cNvSpPr txBox="1"/>
            <p:nvPr/>
          </p:nvSpPr>
          <p:spPr>
            <a:xfrm>
              <a:off x="8175251" y="3439846"/>
              <a:ext cx="2367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Class Agnostic Counter </a:t>
              </a: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EED16F38-1E44-AB7F-4678-6AC1255E5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5357" y="1596986"/>
            <a:ext cx="1413129" cy="173822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1E23CC20-A759-1EB0-8F8F-01F388A90478}"/>
              </a:ext>
            </a:extLst>
          </p:cNvPr>
          <p:cNvSpPr/>
          <p:nvPr/>
        </p:nvSpPr>
        <p:spPr>
          <a:xfrm flipV="1">
            <a:off x="7028019" y="2449762"/>
            <a:ext cx="887649" cy="256926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B99CAF5-4D8F-BB61-DD70-1FDE46CB7516}"/>
              </a:ext>
            </a:extLst>
          </p:cNvPr>
          <p:cNvGrpSpPr/>
          <p:nvPr/>
        </p:nvGrpSpPr>
        <p:grpSpPr>
          <a:xfrm>
            <a:off x="7090959" y="3082439"/>
            <a:ext cx="785221" cy="246221"/>
            <a:chOff x="7090959" y="3082439"/>
            <a:chExt cx="785221" cy="246221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5EA2A2C-1B5E-6F86-9A8A-6C3196C42769}"/>
                </a:ext>
              </a:extLst>
            </p:cNvPr>
            <p:cNvSpPr/>
            <p:nvPr/>
          </p:nvSpPr>
          <p:spPr>
            <a:xfrm flipV="1">
              <a:off x="7090959" y="3122762"/>
              <a:ext cx="785221" cy="173512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CD9FDF6-A461-C917-7A8E-42EFFD99E15A}"/>
                </a:ext>
              </a:extLst>
            </p:cNvPr>
            <p:cNvSpPr txBox="1"/>
            <p:nvPr/>
          </p:nvSpPr>
          <p:spPr>
            <a:xfrm>
              <a:off x="7143572" y="3082439"/>
              <a:ext cx="6799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Proposal</a:t>
              </a:r>
              <a:r>
                <a:rPr lang="en-US" sz="1000" baseline="-25000" dirty="0"/>
                <a:t>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49012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096"/>
    </mc:Choice>
    <mc:Fallback>
      <p:transition spd="slow" advTm="680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6" grpId="0" animBg="1"/>
      <p:bldP spid="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BBC93D-8DD5-434C-AC59-4893CF381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2DA7D8-51D5-EA4E-8092-F822C344D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C9D0A0-8ED3-19C7-4988-471295544723}"/>
              </a:ext>
            </a:extLst>
          </p:cNvPr>
          <p:cNvSpPr txBox="1"/>
          <p:nvPr/>
        </p:nvSpPr>
        <p:spPr>
          <a:xfrm>
            <a:off x="419981" y="1489279"/>
            <a:ext cx="753052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182880">
              <a:buFont typeface="Arial" charset="0"/>
              <a:buChar char="•"/>
            </a:pPr>
            <a:r>
              <a:rPr lang="en-US" dirty="0"/>
              <a:t>Dataset: FSC147</a:t>
            </a:r>
          </a:p>
          <a:p>
            <a:pPr indent="-182880">
              <a:buFont typeface="Arial" charset="0"/>
              <a:buChar char="•"/>
            </a:pPr>
            <a:r>
              <a:rPr lang="en-US" dirty="0"/>
              <a:t>Top-k version Mean Absolute Error (MAE) and Root Mean Square Error (RMSE)</a:t>
            </a:r>
          </a:p>
        </p:txBody>
      </p:sp>
    </p:spTree>
    <p:extLst>
      <p:ext uri="{BB962C8B-B14F-4D97-AF65-F5344CB8AC3E}">
        <p14:creationId xmlns:p14="http://schemas.microsoft.com/office/powerpoint/2010/main" val="2718601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44"/>
    </mc:Choice>
    <mc:Fallback>
      <p:transition spd="slow" advTm="1894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BBC93D-8DD5-434C-AC59-4893CF381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2DA7D8-51D5-EA4E-8092-F822C344D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C9D0A0-8ED3-19C7-4988-471295544723}"/>
              </a:ext>
            </a:extLst>
          </p:cNvPr>
          <p:cNvSpPr txBox="1"/>
          <p:nvPr/>
        </p:nvSpPr>
        <p:spPr>
          <a:xfrm>
            <a:off x="419981" y="1489279"/>
            <a:ext cx="753052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182880">
              <a:buFont typeface="Arial" charset="0"/>
              <a:buChar char="•"/>
            </a:pPr>
            <a:r>
              <a:rPr lang="en-US" dirty="0"/>
              <a:t>Dataset: FSC147</a:t>
            </a:r>
          </a:p>
          <a:p>
            <a:pPr indent="-182880">
              <a:buFont typeface="Arial" charset="0"/>
              <a:buChar char="•"/>
            </a:pPr>
            <a:r>
              <a:rPr lang="en-US" dirty="0"/>
              <a:t>Top-k version Mean Absolute Error (MAE) and Root Mean Square Error (RMSE)</a:t>
            </a:r>
          </a:p>
        </p:txBody>
      </p:sp>
    </p:spTree>
    <p:extLst>
      <p:ext uri="{BB962C8B-B14F-4D97-AF65-F5344CB8AC3E}">
        <p14:creationId xmlns:p14="http://schemas.microsoft.com/office/powerpoint/2010/main" val="4154644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85"/>
    </mc:Choice>
    <mc:Fallback>
      <p:transition spd="slow" advTm="1608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BBC93D-8DD5-434C-AC59-4893CF381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2DA7D8-51D5-EA4E-8092-F822C344D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F4E18-2056-4546-ABCD-25C951FF9118}"/>
              </a:ext>
            </a:extLst>
          </p:cNvPr>
          <p:cNvSpPr txBox="1"/>
          <p:nvPr/>
        </p:nvSpPr>
        <p:spPr>
          <a:xfrm>
            <a:off x="419981" y="1489279"/>
            <a:ext cx="753052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182880">
              <a:buFont typeface="Arial" charset="0"/>
              <a:buChar char="•"/>
            </a:pPr>
            <a:r>
              <a:rPr lang="en-US" dirty="0"/>
              <a:t>Dataset: FSC147</a:t>
            </a:r>
          </a:p>
          <a:p>
            <a:pPr indent="-182880">
              <a:buFont typeface="Arial" charset="0"/>
              <a:buChar char="•"/>
            </a:pPr>
            <a:r>
              <a:rPr lang="en-US" dirty="0"/>
              <a:t>Top-k version Mean Absolute Error (MAE) and Root Mean Square Error (RMSE)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125A24C-0D65-2F98-024F-49971B1FE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955920"/>
              </p:ext>
            </p:extLst>
          </p:nvPr>
        </p:nvGraphicFramePr>
        <p:xfrm>
          <a:off x="1022555" y="2674374"/>
          <a:ext cx="7079226" cy="1893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929">
                  <a:extLst>
                    <a:ext uri="{9D8B030D-6E8A-4147-A177-3AD203B41FA5}">
                      <a16:colId xmlns:a16="http://schemas.microsoft.com/office/drawing/2014/main" val="3912583674"/>
                    </a:ext>
                  </a:extLst>
                </a:gridCol>
                <a:gridCol w="2585884">
                  <a:extLst>
                    <a:ext uri="{9D8B030D-6E8A-4147-A177-3AD203B41FA5}">
                      <a16:colId xmlns:a16="http://schemas.microsoft.com/office/drawing/2014/main" val="872235175"/>
                    </a:ext>
                  </a:extLst>
                </a:gridCol>
                <a:gridCol w="786580">
                  <a:extLst>
                    <a:ext uri="{9D8B030D-6E8A-4147-A177-3AD203B41FA5}">
                      <a16:colId xmlns:a16="http://schemas.microsoft.com/office/drawing/2014/main" val="3217059531"/>
                    </a:ext>
                  </a:extLst>
                </a:gridCol>
                <a:gridCol w="766917">
                  <a:extLst>
                    <a:ext uri="{9D8B030D-6E8A-4147-A177-3AD203B41FA5}">
                      <a16:colId xmlns:a16="http://schemas.microsoft.com/office/drawing/2014/main" val="3872638436"/>
                    </a:ext>
                  </a:extLst>
                </a:gridCol>
                <a:gridCol w="766916">
                  <a:extLst>
                    <a:ext uri="{9D8B030D-6E8A-4147-A177-3AD203B41FA5}">
                      <a16:colId xmlns:a16="http://schemas.microsoft.com/office/drawing/2014/main" val="195832932"/>
                    </a:ext>
                  </a:extLst>
                </a:gridCol>
              </a:tblGrid>
              <a:tr h="409929"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Proposal Method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Method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9710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Top-1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Top-3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Top-5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680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RPN 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GMN [2]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43.35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39.72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37.86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759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RPN 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MAML 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37.88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33.27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31.47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915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RPN 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FamNet</a:t>
                      </a: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35.81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33.32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32.27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490464"/>
                  </a:ext>
                </a:extLst>
              </a:tr>
            </a:tbl>
          </a:graphicData>
        </a:graphic>
      </p:graphicFrame>
      <p:sp>
        <p:nvSpPr>
          <p:cNvPr id="5" name="Google Shape;658;p82">
            <a:extLst>
              <a:ext uri="{FF2B5EF4-FFF2-40B4-BE49-F238E27FC236}">
                <a16:creationId xmlns:a16="http://schemas.microsoft.com/office/drawing/2014/main" id="{C7DB1A47-FA46-6998-7138-3AD2EC038F19}"/>
              </a:ext>
            </a:extLst>
          </p:cNvPr>
          <p:cNvSpPr txBox="1"/>
          <p:nvPr/>
        </p:nvSpPr>
        <p:spPr>
          <a:xfrm>
            <a:off x="192025" y="5783512"/>
            <a:ext cx="11878055" cy="992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10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[1]Ren et al,</a:t>
            </a:r>
            <a:r>
              <a:rPr lang="en-US" sz="1000" dirty="0">
                <a:highlight>
                  <a:srgbClr val="FFFFFF"/>
                </a:highlight>
              </a:rPr>
              <a:t> </a:t>
            </a:r>
            <a:r>
              <a:rPr lang="en-US" sz="10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Faster r-</a:t>
            </a:r>
            <a:r>
              <a:rPr lang="en-US" sz="10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cnn</a:t>
            </a:r>
            <a:r>
              <a:rPr lang="en-US" sz="10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 Towards real-time object detection with region proposal networks</a:t>
            </a:r>
            <a:r>
              <a:rPr lang="en-US" sz="10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sz="1000" dirty="0" err="1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NeurIPS</a:t>
            </a:r>
            <a:r>
              <a:rPr lang="en-US" sz="10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2015</a:t>
            </a:r>
            <a:endParaRPr sz="10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[2] Lu et al</a:t>
            </a:r>
            <a:r>
              <a:rPr lang="en-US" sz="10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Class Agnostic Counting, ACCV 2018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[3]Finn et al</a:t>
            </a:r>
            <a:r>
              <a:rPr lang="en-US" sz="10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</a:t>
            </a:r>
            <a:r>
              <a:rPr lang="en-US" sz="10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Model agnostic meta-learning for fast adaptation of deep networks</a:t>
            </a:r>
            <a:r>
              <a:rPr lang="en-US" sz="10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ICML, 2017</a:t>
            </a:r>
            <a:endParaRPr sz="10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endParaRPr sz="1333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endParaRPr sz="13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9602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042"/>
    </mc:Choice>
    <mc:Fallback>
      <p:transition spd="slow" advTm="2404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BBC93D-8DD5-434C-AC59-4893CF381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2DA7D8-51D5-EA4E-8092-F822C344D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F4E18-2056-4546-ABCD-25C951FF9118}"/>
              </a:ext>
            </a:extLst>
          </p:cNvPr>
          <p:cNvSpPr txBox="1"/>
          <p:nvPr/>
        </p:nvSpPr>
        <p:spPr>
          <a:xfrm>
            <a:off x="419981" y="1489279"/>
            <a:ext cx="753052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182880">
              <a:buFont typeface="Arial" charset="0"/>
              <a:buChar char="•"/>
            </a:pPr>
            <a:r>
              <a:rPr lang="en-US" dirty="0"/>
              <a:t>Dataset: FSC147</a:t>
            </a:r>
          </a:p>
          <a:p>
            <a:pPr indent="-182880">
              <a:buFont typeface="Arial" charset="0"/>
              <a:buChar char="•"/>
            </a:pPr>
            <a:r>
              <a:rPr lang="en-US" dirty="0"/>
              <a:t>Top-k version Mean Absolute Error (MAE) and Root Mean Square Error (RMSE)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125A24C-0D65-2F98-024F-49971B1FE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368983"/>
              </p:ext>
            </p:extLst>
          </p:nvPr>
        </p:nvGraphicFramePr>
        <p:xfrm>
          <a:off x="1022555" y="2674374"/>
          <a:ext cx="7079226" cy="2264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929">
                  <a:extLst>
                    <a:ext uri="{9D8B030D-6E8A-4147-A177-3AD203B41FA5}">
                      <a16:colId xmlns:a16="http://schemas.microsoft.com/office/drawing/2014/main" val="3912583674"/>
                    </a:ext>
                  </a:extLst>
                </a:gridCol>
                <a:gridCol w="2585884">
                  <a:extLst>
                    <a:ext uri="{9D8B030D-6E8A-4147-A177-3AD203B41FA5}">
                      <a16:colId xmlns:a16="http://schemas.microsoft.com/office/drawing/2014/main" val="872235175"/>
                    </a:ext>
                  </a:extLst>
                </a:gridCol>
                <a:gridCol w="786580">
                  <a:extLst>
                    <a:ext uri="{9D8B030D-6E8A-4147-A177-3AD203B41FA5}">
                      <a16:colId xmlns:a16="http://schemas.microsoft.com/office/drawing/2014/main" val="3217059531"/>
                    </a:ext>
                  </a:extLst>
                </a:gridCol>
                <a:gridCol w="766917">
                  <a:extLst>
                    <a:ext uri="{9D8B030D-6E8A-4147-A177-3AD203B41FA5}">
                      <a16:colId xmlns:a16="http://schemas.microsoft.com/office/drawing/2014/main" val="3872638436"/>
                    </a:ext>
                  </a:extLst>
                </a:gridCol>
                <a:gridCol w="766916">
                  <a:extLst>
                    <a:ext uri="{9D8B030D-6E8A-4147-A177-3AD203B41FA5}">
                      <a16:colId xmlns:a16="http://schemas.microsoft.com/office/drawing/2014/main" val="195832932"/>
                    </a:ext>
                  </a:extLst>
                </a:gridCol>
              </a:tblGrid>
              <a:tr h="409929"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Proposal Method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Method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9710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Top-1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Top-3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Top-5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680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RPN 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GMN [2]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43.35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39.72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37.86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759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RPN 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MAML 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37.88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33.27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31.47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915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RPN 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FamNet</a:t>
                      </a: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35.81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33.32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32.27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490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/>
                        <a:t>RepRPN</a:t>
                      </a:r>
                      <a:r>
                        <a:rPr lang="en-US" sz="1600" b="1" dirty="0"/>
                        <a:t> (Proposed)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/>
                        <a:t>RepRPN</a:t>
                      </a:r>
                      <a:r>
                        <a:rPr lang="en-US" sz="1600" b="1" dirty="0"/>
                        <a:t>-Counter (Proposed)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28.32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27.45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26.66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636470"/>
                  </a:ext>
                </a:extLst>
              </a:tr>
            </a:tbl>
          </a:graphicData>
        </a:graphic>
      </p:graphicFrame>
      <p:sp>
        <p:nvSpPr>
          <p:cNvPr id="5" name="Google Shape;658;p82">
            <a:extLst>
              <a:ext uri="{FF2B5EF4-FFF2-40B4-BE49-F238E27FC236}">
                <a16:creationId xmlns:a16="http://schemas.microsoft.com/office/drawing/2014/main" id="{40673DC1-CBD6-9F94-086D-C99B6208CBA6}"/>
              </a:ext>
            </a:extLst>
          </p:cNvPr>
          <p:cNvSpPr txBox="1"/>
          <p:nvPr/>
        </p:nvSpPr>
        <p:spPr>
          <a:xfrm>
            <a:off x="192025" y="5783512"/>
            <a:ext cx="11878055" cy="992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10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[1]Ren et al,</a:t>
            </a:r>
            <a:r>
              <a:rPr lang="en-US" sz="1000" dirty="0">
                <a:highlight>
                  <a:srgbClr val="FFFFFF"/>
                </a:highlight>
              </a:rPr>
              <a:t> </a:t>
            </a:r>
            <a:r>
              <a:rPr lang="en-US" sz="10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Faster r-</a:t>
            </a:r>
            <a:r>
              <a:rPr lang="en-US" sz="10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cnn</a:t>
            </a:r>
            <a:r>
              <a:rPr lang="en-US" sz="10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 Towards real-time object detection with region proposal networks</a:t>
            </a:r>
            <a:r>
              <a:rPr lang="en-US" sz="10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sz="1000" dirty="0" err="1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NeurIPS</a:t>
            </a:r>
            <a:r>
              <a:rPr lang="en-US" sz="10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2015</a:t>
            </a:r>
            <a:endParaRPr sz="10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[2] Lu et al</a:t>
            </a:r>
            <a:r>
              <a:rPr lang="en-US" sz="10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Class Agnostic Counting, ACCV 2018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[3]Finn et al</a:t>
            </a:r>
            <a:r>
              <a:rPr lang="en-US" sz="10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</a:t>
            </a:r>
            <a:r>
              <a:rPr lang="en-US" sz="10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Model agnostic meta-learning for fast adaptation of deep networks</a:t>
            </a:r>
            <a:r>
              <a:rPr lang="en-US" sz="10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ICML, 2017</a:t>
            </a:r>
            <a:endParaRPr sz="10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endParaRPr sz="1333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endParaRPr sz="13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9846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92"/>
    </mc:Choice>
    <mc:Fallback>
      <p:transition spd="slow" advTm="979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BBC93D-8DD5-434C-AC59-4893CF381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2DA7D8-51D5-EA4E-8092-F822C344D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F4E18-2056-4546-ABCD-25C951FF9118}"/>
              </a:ext>
            </a:extLst>
          </p:cNvPr>
          <p:cNvSpPr txBox="1"/>
          <p:nvPr/>
        </p:nvSpPr>
        <p:spPr>
          <a:xfrm>
            <a:off x="419981" y="1489279"/>
            <a:ext cx="753052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182880">
              <a:buFont typeface="Arial" charset="0"/>
              <a:buChar char="•"/>
            </a:pPr>
            <a:r>
              <a:rPr lang="en-US" dirty="0"/>
              <a:t>Dataset: FSC147</a:t>
            </a:r>
          </a:p>
          <a:p>
            <a:pPr indent="-182880">
              <a:buFont typeface="Arial" charset="0"/>
              <a:buChar char="•"/>
            </a:pPr>
            <a:r>
              <a:rPr lang="en-US" dirty="0"/>
              <a:t>Top-k version Mean Absolute Error (MAE) and Root Mean Square Error (RMSE)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125A24C-0D65-2F98-024F-49971B1FE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053709"/>
              </p:ext>
            </p:extLst>
          </p:nvPr>
        </p:nvGraphicFramePr>
        <p:xfrm>
          <a:off x="1022555" y="2674374"/>
          <a:ext cx="9540570" cy="2264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929">
                  <a:extLst>
                    <a:ext uri="{9D8B030D-6E8A-4147-A177-3AD203B41FA5}">
                      <a16:colId xmlns:a16="http://schemas.microsoft.com/office/drawing/2014/main" val="3912583674"/>
                    </a:ext>
                  </a:extLst>
                </a:gridCol>
                <a:gridCol w="2585884">
                  <a:extLst>
                    <a:ext uri="{9D8B030D-6E8A-4147-A177-3AD203B41FA5}">
                      <a16:colId xmlns:a16="http://schemas.microsoft.com/office/drawing/2014/main" val="872235175"/>
                    </a:ext>
                  </a:extLst>
                </a:gridCol>
                <a:gridCol w="786580">
                  <a:extLst>
                    <a:ext uri="{9D8B030D-6E8A-4147-A177-3AD203B41FA5}">
                      <a16:colId xmlns:a16="http://schemas.microsoft.com/office/drawing/2014/main" val="3217059531"/>
                    </a:ext>
                  </a:extLst>
                </a:gridCol>
                <a:gridCol w="766917">
                  <a:extLst>
                    <a:ext uri="{9D8B030D-6E8A-4147-A177-3AD203B41FA5}">
                      <a16:colId xmlns:a16="http://schemas.microsoft.com/office/drawing/2014/main" val="3872638436"/>
                    </a:ext>
                  </a:extLst>
                </a:gridCol>
                <a:gridCol w="766916">
                  <a:extLst>
                    <a:ext uri="{9D8B030D-6E8A-4147-A177-3AD203B41FA5}">
                      <a16:colId xmlns:a16="http://schemas.microsoft.com/office/drawing/2014/main" val="195832932"/>
                    </a:ext>
                  </a:extLst>
                </a:gridCol>
                <a:gridCol w="766916">
                  <a:extLst>
                    <a:ext uri="{9D8B030D-6E8A-4147-A177-3AD203B41FA5}">
                      <a16:colId xmlns:a16="http://schemas.microsoft.com/office/drawing/2014/main" val="2639990955"/>
                    </a:ext>
                  </a:extLst>
                </a:gridCol>
                <a:gridCol w="786580">
                  <a:extLst>
                    <a:ext uri="{9D8B030D-6E8A-4147-A177-3AD203B41FA5}">
                      <a16:colId xmlns:a16="http://schemas.microsoft.com/office/drawing/2014/main" val="754138879"/>
                    </a:ext>
                  </a:extLst>
                </a:gridCol>
                <a:gridCol w="907848">
                  <a:extLst>
                    <a:ext uri="{9D8B030D-6E8A-4147-A177-3AD203B41FA5}">
                      <a16:colId xmlns:a16="http://schemas.microsoft.com/office/drawing/2014/main" val="3724576194"/>
                    </a:ext>
                  </a:extLst>
                </a:gridCol>
              </a:tblGrid>
              <a:tr h="409929"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Proposal Method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Method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RMSE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9710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Top-1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Top-3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Top-5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Top-1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Top-3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Top-5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680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RPN 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GMN [2]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43.35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39.72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37.86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145.34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142.81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141.39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759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RPN 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MAML 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37.88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33.27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31.47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133.89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129.31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915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RPN 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FamNet</a:t>
                      </a: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35.81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33.32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32.27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133.57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132.52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131.46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490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/>
                        <a:t>RepRPN</a:t>
                      </a:r>
                      <a:r>
                        <a:rPr lang="en-US" sz="1600" b="1" dirty="0"/>
                        <a:t> (Proposed)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/>
                        <a:t>RepRPN</a:t>
                      </a:r>
                      <a:r>
                        <a:rPr lang="en-US" sz="1600" b="1" dirty="0"/>
                        <a:t>-Counter (Proposed)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28.32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27.45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26.66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128.76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129.69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129.11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636470"/>
                  </a:ext>
                </a:extLst>
              </a:tr>
            </a:tbl>
          </a:graphicData>
        </a:graphic>
      </p:graphicFrame>
      <p:sp>
        <p:nvSpPr>
          <p:cNvPr id="5" name="Google Shape;658;p82">
            <a:extLst>
              <a:ext uri="{FF2B5EF4-FFF2-40B4-BE49-F238E27FC236}">
                <a16:creationId xmlns:a16="http://schemas.microsoft.com/office/drawing/2014/main" id="{9DFEC51F-FF4A-8ADE-3519-5A7255DF7947}"/>
              </a:ext>
            </a:extLst>
          </p:cNvPr>
          <p:cNvSpPr txBox="1"/>
          <p:nvPr/>
        </p:nvSpPr>
        <p:spPr>
          <a:xfrm>
            <a:off x="192025" y="5783512"/>
            <a:ext cx="11878055" cy="992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10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[1]Ren et al,</a:t>
            </a:r>
            <a:r>
              <a:rPr lang="en-US" sz="1000" dirty="0">
                <a:highlight>
                  <a:srgbClr val="FFFFFF"/>
                </a:highlight>
              </a:rPr>
              <a:t> </a:t>
            </a:r>
            <a:r>
              <a:rPr lang="en-US" sz="10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Faster r-</a:t>
            </a:r>
            <a:r>
              <a:rPr lang="en-US" sz="10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cnn</a:t>
            </a:r>
            <a:r>
              <a:rPr lang="en-US" sz="10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 Towards real-time object detection with region proposal networks</a:t>
            </a:r>
            <a:r>
              <a:rPr lang="en-US" sz="10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sz="1000" dirty="0" err="1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NeurIPS</a:t>
            </a:r>
            <a:r>
              <a:rPr lang="en-US" sz="10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2015</a:t>
            </a:r>
            <a:endParaRPr sz="10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[2] Lu et al</a:t>
            </a:r>
            <a:r>
              <a:rPr lang="en-US" sz="10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Class Agnostic Counting, ACCV 2018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[3]Finn et al</a:t>
            </a:r>
            <a:r>
              <a:rPr lang="en-US" sz="10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</a:t>
            </a:r>
            <a:r>
              <a:rPr lang="en-US" sz="10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Model agnostic meta-learning for fast adaptation of deep networks</a:t>
            </a:r>
            <a:r>
              <a:rPr lang="en-US" sz="10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ICML, 2017</a:t>
            </a:r>
            <a:endParaRPr sz="10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endParaRPr sz="1333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endParaRPr sz="13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409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86"/>
    </mc:Choice>
    <mc:Fallback>
      <p:transition spd="slow" advTm="778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040FC-BC7E-C546-B67E-9A4B7711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DD89D4-5823-0F43-AD9C-421BCF9CA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C53AF6-A0C1-B41C-494F-11862B718A09}"/>
              </a:ext>
            </a:extLst>
          </p:cNvPr>
          <p:cNvCxnSpPr>
            <a:cxnSpLocks/>
          </p:cNvCxnSpPr>
          <p:nvPr/>
        </p:nvCxnSpPr>
        <p:spPr>
          <a:xfrm flipV="1">
            <a:off x="2063703" y="3440697"/>
            <a:ext cx="470507" cy="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1CFC37-3A54-2F0C-5B3C-3A0150CCE50B}"/>
              </a:ext>
            </a:extLst>
          </p:cNvPr>
          <p:cNvCxnSpPr>
            <a:cxnSpLocks/>
          </p:cNvCxnSpPr>
          <p:nvPr/>
        </p:nvCxnSpPr>
        <p:spPr>
          <a:xfrm flipV="1">
            <a:off x="3840130" y="3428999"/>
            <a:ext cx="470507" cy="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1DEAD442-4B0D-3B38-64A1-6E2F501C8EFC}"/>
              </a:ext>
            </a:extLst>
          </p:cNvPr>
          <p:cNvSpPr/>
          <p:nvPr/>
        </p:nvSpPr>
        <p:spPr>
          <a:xfrm>
            <a:off x="2700068" y="2242868"/>
            <a:ext cx="957532" cy="2191109"/>
          </a:xfrm>
          <a:prstGeom prst="ellipse">
            <a:avLst/>
          </a:prstGeom>
          <a:noFill/>
          <a:ln w="190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57532"/>
                      <a:gd name="connsiteY0" fmla="*/ 1095555 h 2191109"/>
                      <a:gd name="connsiteX1" fmla="*/ 478766 w 957532"/>
                      <a:gd name="connsiteY1" fmla="*/ 0 h 2191109"/>
                      <a:gd name="connsiteX2" fmla="*/ 957532 w 957532"/>
                      <a:gd name="connsiteY2" fmla="*/ 1095555 h 2191109"/>
                      <a:gd name="connsiteX3" fmla="*/ 478766 w 957532"/>
                      <a:gd name="connsiteY3" fmla="*/ 2191110 h 2191109"/>
                      <a:gd name="connsiteX4" fmla="*/ 0 w 957532"/>
                      <a:gd name="connsiteY4" fmla="*/ 1095555 h 2191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7532" h="2191109" extrusionOk="0">
                        <a:moveTo>
                          <a:pt x="0" y="1095555"/>
                        </a:moveTo>
                        <a:cubicBezTo>
                          <a:pt x="-62776" y="451776"/>
                          <a:pt x="189171" y="9450"/>
                          <a:pt x="478766" y="0"/>
                        </a:cubicBezTo>
                        <a:cubicBezTo>
                          <a:pt x="895448" y="32056"/>
                          <a:pt x="874625" y="493133"/>
                          <a:pt x="957532" y="1095555"/>
                        </a:cubicBezTo>
                        <a:cubicBezTo>
                          <a:pt x="939406" y="1718314"/>
                          <a:pt x="739727" y="2210202"/>
                          <a:pt x="478766" y="2191110"/>
                        </a:cubicBezTo>
                        <a:cubicBezTo>
                          <a:pt x="190320" y="2177962"/>
                          <a:pt x="43338" y="1721320"/>
                          <a:pt x="0" y="109555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F6ED5D-5815-A8B6-E506-92AB8F446066}"/>
              </a:ext>
            </a:extLst>
          </p:cNvPr>
          <p:cNvSpPr txBox="1"/>
          <p:nvPr/>
        </p:nvSpPr>
        <p:spPr>
          <a:xfrm>
            <a:off x="2736028" y="1799890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Human</a:t>
            </a:r>
          </a:p>
        </p:txBody>
      </p:sp>
      <p:pic>
        <p:nvPicPr>
          <p:cNvPr id="7" name="Graphic 6" descr="Female Profile outline">
            <a:extLst>
              <a:ext uri="{FF2B5EF4-FFF2-40B4-BE49-F238E27FC236}">
                <a16:creationId xmlns:a16="http://schemas.microsoft.com/office/drawing/2014/main" id="{70AC0535-1ABF-5A79-2EA8-4E5E9D0C6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16740" y="2881222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72435F-9344-A175-38F8-6D02D95D7A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31" y="2757286"/>
            <a:ext cx="1704160" cy="12577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750FFD-3BF5-A560-D25A-30E7BC53B5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1395" y="2757286"/>
            <a:ext cx="1704160" cy="1257741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77227ED1-D05E-4643-9FA6-66CCEF05DD4F}"/>
              </a:ext>
            </a:extLst>
          </p:cNvPr>
          <p:cNvSpPr/>
          <p:nvPr/>
        </p:nvSpPr>
        <p:spPr>
          <a:xfrm>
            <a:off x="5475685" y="3455016"/>
            <a:ext cx="210876" cy="1428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95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57"/>
    </mc:Choice>
    <mc:Fallback>
      <p:transition spd="slow" advTm="1275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BBC93D-8DD5-434C-AC59-4893CF381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2DA7D8-51D5-EA4E-8092-F822C344D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C5559B-6550-51E2-D0B6-2F6545721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74" y="1362453"/>
            <a:ext cx="2766526" cy="1554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4BD33A-304D-B18F-B997-2F51376FA2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10" y="1362453"/>
            <a:ext cx="2766526" cy="15544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6250DE-8CB7-3363-0F34-2821E6FB9AFC}"/>
              </a:ext>
            </a:extLst>
          </p:cNvPr>
          <p:cNvSpPr txBox="1"/>
          <p:nvPr/>
        </p:nvSpPr>
        <p:spPr>
          <a:xfrm>
            <a:off x="754783" y="3096826"/>
            <a:ext cx="2070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GT Count: 298                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0B76CA-40B9-F147-0509-FC5417C04BF9}"/>
              </a:ext>
            </a:extLst>
          </p:cNvPr>
          <p:cNvSpPr txBox="1"/>
          <p:nvPr/>
        </p:nvSpPr>
        <p:spPr>
          <a:xfrm>
            <a:off x="3382880" y="3096826"/>
            <a:ext cx="2070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Rep: 175, Pred: 331                               </a:t>
            </a:r>
          </a:p>
        </p:txBody>
      </p:sp>
      <p:pic>
        <p:nvPicPr>
          <p:cNvPr id="13" name="Picture 12" descr="A picture containing ocean floor&#10;&#10;Description automatically generated">
            <a:extLst>
              <a:ext uri="{FF2B5EF4-FFF2-40B4-BE49-F238E27FC236}">
                <a16:creationId xmlns:a16="http://schemas.microsoft.com/office/drawing/2014/main" id="{9E1A8EDD-9676-D657-5DBF-99769D8D02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76" y="1357172"/>
            <a:ext cx="2766526" cy="1554480"/>
          </a:xfrm>
          <a:prstGeom prst="rect">
            <a:avLst/>
          </a:prstGeom>
        </p:spPr>
      </p:pic>
      <p:pic>
        <p:nvPicPr>
          <p:cNvPr id="15" name="Picture 14" descr="A flock of birds flying in the sky&#10;&#10;Description automatically generated">
            <a:extLst>
              <a:ext uri="{FF2B5EF4-FFF2-40B4-BE49-F238E27FC236}">
                <a16:creationId xmlns:a16="http://schemas.microsoft.com/office/drawing/2014/main" id="{6AA7FBC2-5A8A-A52E-4278-8567D2E709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312" y="1357172"/>
            <a:ext cx="2766526" cy="15544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37B50C-0AF9-B209-A830-1FDF2D73CE79}"/>
              </a:ext>
            </a:extLst>
          </p:cNvPr>
          <p:cNvSpPr txBox="1"/>
          <p:nvPr/>
        </p:nvSpPr>
        <p:spPr>
          <a:xfrm>
            <a:off x="6896503" y="3096826"/>
            <a:ext cx="2070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GT Count: 83                          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107AC3-D8A2-F812-DFBA-85588765C6E0}"/>
              </a:ext>
            </a:extLst>
          </p:cNvPr>
          <p:cNvSpPr txBox="1"/>
          <p:nvPr/>
        </p:nvSpPr>
        <p:spPr>
          <a:xfrm>
            <a:off x="9524600" y="3096826"/>
            <a:ext cx="2070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Rep: 107, Pred: 83                              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91F63C-2CF7-BB9F-E682-F9F789F827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4974" y="3946348"/>
            <a:ext cx="2766525" cy="1554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C16156D-B9F0-6751-3D7D-5EDB7F7E27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411" y="3946348"/>
            <a:ext cx="2766526" cy="155448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9E2F2D3-3044-1017-3B6C-EC0F3359A254}"/>
              </a:ext>
            </a:extLst>
          </p:cNvPr>
          <p:cNvSpPr txBox="1"/>
          <p:nvPr/>
        </p:nvSpPr>
        <p:spPr>
          <a:xfrm>
            <a:off x="754783" y="5680721"/>
            <a:ext cx="2070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GT Count: 55                           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2694EF-A4E6-27D3-AFF6-21A9CDDF45BC}"/>
              </a:ext>
            </a:extLst>
          </p:cNvPr>
          <p:cNvSpPr txBox="1"/>
          <p:nvPr/>
        </p:nvSpPr>
        <p:spPr>
          <a:xfrm>
            <a:off x="3382880" y="5680721"/>
            <a:ext cx="2070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Rep: 69, Pred: 61                              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CC42E0-D873-517F-857C-99B7E7F971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0875" y="3941067"/>
            <a:ext cx="2766524" cy="15544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B18E207-87CD-D3E4-559B-E8B4F2E046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6312" y="3941067"/>
            <a:ext cx="2766525" cy="15544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4FD9596-8F6F-F093-921B-0E5E189AB912}"/>
              </a:ext>
            </a:extLst>
          </p:cNvPr>
          <p:cNvSpPr txBox="1"/>
          <p:nvPr/>
        </p:nvSpPr>
        <p:spPr>
          <a:xfrm>
            <a:off x="6896503" y="5680721"/>
            <a:ext cx="2070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GT Count: 206                             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4949D4-7607-F8EB-8526-0FDFA03F8184}"/>
              </a:ext>
            </a:extLst>
          </p:cNvPr>
          <p:cNvSpPr txBox="1"/>
          <p:nvPr/>
        </p:nvSpPr>
        <p:spPr>
          <a:xfrm>
            <a:off x="9524600" y="5680721"/>
            <a:ext cx="2070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Rep: 31, Pred: 10                           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8780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205"/>
    </mc:Choice>
    <mc:Fallback>
      <p:transition spd="slow" advTm="692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BBC93D-8DD5-434C-AC59-4893CF381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2DA7D8-51D5-EA4E-8092-F822C344D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548" y="2484716"/>
            <a:ext cx="10972801" cy="1143000"/>
          </a:xfrm>
        </p:spPr>
        <p:txBody>
          <a:bodyPr/>
          <a:lstStyle/>
          <a:p>
            <a:r>
              <a:rPr lang="en-US" dirty="0"/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2922052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24"/>
    </mc:Choice>
    <mc:Fallback>
      <p:transition spd="slow" advTm="582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040FC-BC7E-C546-B67E-9A4B7711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DD89D4-5823-0F43-AD9C-421BCF9CA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4166C5-B4B9-FD4E-B4EF-96E263420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8585" y="2758283"/>
            <a:ext cx="1689329" cy="1261625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9D8052D-4FC6-464E-8A92-AF03E321FC85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6419268" y="3386156"/>
            <a:ext cx="456795" cy="244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25">
            <a:extLst>
              <a:ext uri="{FF2B5EF4-FFF2-40B4-BE49-F238E27FC236}">
                <a16:creationId xmlns:a16="http://schemas.microsoft.com/office/drawing/2014/main" id="{88EDB23A-A476-4A48-97BB-470994E4154F}"/>
              </a:ext>
            </a:extLst>
          </p:cNvPr>
          <p:cNvSpPr txBox="1"/>
          <p:nvPr/>
        </p:nvSpPr>
        <p:spPr>
          <a:xfrm>
            <a:off x="6876063" y="3111651"/>
            <a:ext cx="716704" cy="5538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Feature Extraction</a:t>
            </a:r>
            <a:endParaRPr lang="en-US" sz="1000" dirty="0">
              <a:cs typeface="Calibri"/>
            </a:endParaRPr>
          </a:p>
          <a:p>
            <a:pPr algn="ctr"/>
            <a:r>
              <a:rPr lang="en-US" sz="1000" dirty="0">
                <a:cs typeface="Calibri"/>
              </a:rPr>
              <a:t>Module</a:t>
            </a:r>
          </a:p>
        </p:txBody>
      </p:sp>
      <p:sp>
        <p:nvSpPr>
          <p:cNvPr id="49" name="TextBox 30">
            <a:extLst>
              <a:ext uri="{FF2B5EF4-FFF2-40B4-BE49-F238E27FC236}">
                <a16:creationId xmlns:a16="http://schemas.microsoft.com/office/drawing/2014/main" id="{4868B770-E069-6E47-BFA6-86E4918E034D}"/>
              </a:ext>
            </a:extLst>
          </p:cNvPr>
          <p:cNvSpPr txBox="1"/>
          <p:nvPr/>
        </p:nvSpPr>
        <p:spPr>
          <a:xfrm>
            <a:off x="6742531" y="4609161"/>
            <a:ext cx="983768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Exemplar Boxes</a:t>
            </a:r>
          </a:p>
        </p:txBody>
      </p:sp>
      <p:sp>
        <p:nvSpPr>
          <p:cNvPr id="59" name="TextBox 25">
            <a:extLst>
              <a:ext uri="{FF2B5EF4-FFF2-40B4-BE49-F238E27FC236}">
                <a16:creationId xmlns:a16="http://schemas.microsoft.com/office/drawing/2014/main" id="{9A2AF305-1A32-BF41-842F-27EF6FD82B28}"/>
              </a:ext>
            </a:extLst>
          </p:cNvPr>
          <p:cNvSpPr txBox="1"/>
          <p:nvPr/>
        </p:nvSpPr>
        <p:spPr>
          <a:xfrm>
            <a:off x="7987919" y="3111651"/>
            <a:ext cx="783409" cy="5538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Feature Correlation</a:t>
            </a:r>
            <a:endParaRPr lang="en-US" sz="1000" dirty="0">
              <a:cs typeface="Calibri"/>
            </a:endParaRPr>
          </a:p>
          <a:p>
            <a:pPr algn="ctr"/>
            <a:r>
              <a:rPr lang="en-US" sz="1000" dirty="0">
                <a:cs typeface="Calibri"/>
              </a:rPr>
              <a:t>Module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286F1FE-1A35-FA40-ABD9-FEB194720E66}"/>
              </a:ext>
            </a:extLst>
          </p:cNvPr>
          <p:cNvCxnSpPr>
            <a:cxnSpLocks/>
            <a:stCxn id="45" idx="3"/>
            <a:endCxn id="59" idx="1"/>
          </p:cNvCxnSpPr>
          <p:nvPr/>
        </p:nvCxnSpPr>
        <p:spPr>
          <a:xfrm>
            <a:off x="7592767" y="3388596"/>
            <a:ext cx="395152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25">
            <a:extLst>
              <a:ext uri="{FF2B5EF4-FFF2-40B4-BE49-F238E27FC236}">
                <a16:creationId xmlns:a16="http://schemas.microsoft.com/office/drawing/2014/main" id="{2EFCDB97-3298-4E4B-9E74-2BE7BC1EC8F7}"/>
              </a:ext>
            </a:extLst>
          </p:cNvPr>
          <p:cNvSpPr txBox="1"/>
          <p:nvPr/>
        </p:nvSpPr>
        <p:spPr>
          <a:xfrm>
            <a:off x="9214411" y="3113180"/>
            <a:ext cx="783409" cy="553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Density Prediction Module</a:t>
            </a:r>
            <a:endParaRPr lang="en-US" sz="1000" dirty="0">
              <a:cs typeface="Calibri"/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890398A-75AB-3346-8F72-837A6CFE06D4}"/>
              </a:ext>
            </a:extLst>
          </p:cNvPr>
          <p:cNvCxnSpPr>
            <a:cxnSpLocks/>
            <a:stCxn id="59" idx="3"/>
            <a:endCxn id="67" idx="1"/>
          </p:cNvCxnSpPr>
          <p:nvPr/>
        </p:nvCxnSpPr>
        <p:spPr>
          <a:xfrm>
            <a:off x="8771329" y="3388596"/>
            <a:ext cx="443082" cy="1528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>
            <a:extLst>
              <a:ext uri="{FF2B5EF4-FFF2-40B4-BE49-F238E27FC236}">
                <a16:creationId xmlns:a16="http://schemas.microsoft.com/office/drawing/2014/main" id="{0E6C5B81-94D2-1A4F-8602-D1E4FEDC4283}"/>
              </a:ext>
            </a:extLst>
          </p:cNvPr>
          <p:cNvCxnSpPr>
            <a:cxnSpLocks/>
            <a:endCxn id="59" idx="2"/>
          </p:cNvCxnSpPr>
          <p:nvPr/>
        </p:nvCxnSpPr>
        <p:spPr>
          <a:xfrm flipV="1">
            <a:off x="5553475" y="3665541"/>
            <a:ext cx="2826149" cy="902736"/>
          </a:xfrm>
          <a:prstGeom prst="bentConnector2">
            <a:avLst/>
          </a:prstGeom>
          <a:ln w="190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7BCD597-516D-C54F-A2E5-79770C37FBAA}"/>
              </a:ext>
            </a:extLst>
          </p:cNvPr>
          <p:cNvCxnSpPr>
            <a:cxnSpLocks/>
            <a:stCxn id="67" idx="3"/>
            <a:endCxn id="2" idx="1"/>
          </p:cNvCxnSpPr>
          <p:nvPr/>
        </p:nvCxnSpPr>
        <p:spPr>
          <a:xfrm flipV="1">
            <a:off x="9997820" y="3389096"/>
            <a:ext cx="410765" cy="1029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C53AF6-A0C1-B41C-494F-11862B718A09}"/>
              </a:ext>
            </a:extLst>
          </p:cNvPr>
          <p:cNvCxnSpPr>
            <a:cxnSpLocks/>
          </p:cNvCxnSpPr>
          <p:nvPr/>
        </p:nvCxnSpPr>
        <p:spPr>
          <a:xfrm flipV="1">
            <a:off x="2063703" y="3440697"/>
            <a:ext cx="470507" cy="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1CFC37-3A54-2F0C-5B3C-3A0150CCE50B}"/>
              </a:ext>
            </a:extLst>
          </p:cNvPr>
          <p:cNvCxnSpPr>
            <a:cxnSpLocks/>
          </p:cNvCxnSpPr>
          <p:nvPr/>
        </p:nvCxnSpPr>
        <p:spPr>
          <a:xfrm flipV="1">
            <a:off x="3840130" y="3428999"/>
            <a:ext cx="470507" cy="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1DEAD442-4B0D-3B38-64A1-6E2F501C8EFC}"/>
              </a:ext>
            </a:extLst>
          </p:cNvPr>
          <p:cNvSpPr/>
          <p:nvPr/>
        </p:nvSpPr>
        <p:spPr>
          <a:xfrm>
            <a:off x="2700068" y="2242868"/>
            <a:ext cx="957532" cy="2191109"/>
          </a:xfrm>
          <a:prstGeom prst="ellipse">
            <a:avLst/>
          </a:prstGeom>
          <a:noFill/>
          <a:ln w="190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57532"/>
                      <a:gd name="connsiteY0" fmla="*/ 1095555 h 2191109"/>
                      <a:gd name="connsiteX1" fmla="*/ 478766 w 957532"/>
                      <a:gd name="connsiteY1" fmla="*/ 0 h 2191109"/>
                      <a:gd name="connsiteX2" fmla="*/ 957532 w 957532"/>
                      <a:gd name="connsiteY2" fmla="*/ 1095555 h 2191109"/>
                      <a:gd name="connsiteX3" fmla="*/ 478766 w 957532"/>
                      <a:gd name="connsiteY3" fmla="*/ 2191110 h 2191109"/>
                      <a:gd name="connsiteX4" fmla="*/ 0 w 957532"/>
                      <a:gd name="connsiteY4" fmla="*/ 1095555 h 2191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7532" h="2191109" extrusionOk="0">
                        <a:moveTo>
                          <a:pt x="0" y="1095555"/>
                        </a:moveTo>
                        <a:cubicBezTo>
                          <a:pt x="-62776" y="451776"/>
                          <a:pt x="189171" y="9450"/>
                          <a:pt x="478766" y="0"/>
                        </a:cubicBezTo>
                        <a:cubicBezTo>
                          <a:pt x="895448" y="32056"/>
                          <a:pt x="874625" y="493133"/>
                          <a:pt x="957532" y="1095555"/>
                        </a:cubicBezTo>
                        <a:cubicBezTo>
                          <a:pt x="939406" y="1718314"/>
                          <a:pt x="739727" y="2210202"/>
                          <a:pt x="478766" y="2191110"/>
                        </a:cubicBezTo>
                        <a:cubicBezTo>
                          <a:pt x="190320" y="2177962"/>
                          <a:pt x="43338" y="1721320"/>
                          <a:pt x="0" y="109555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F6ED5D-5815-A8B6-E506-92AB8F446066}"/>
              </a:ext>
            </a:extLst>
          </p:cNvPr>
          <p:cNvSpPr txBox="1"/>
          <p:nvPr/>
        </p:nvSpPr>
        <p:spPr>
          <a:xfrm>
            <a:off x="2736028" y="1799890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Human</a:t>
            </a:r>
          </a:p>
        </p:txBody>
      </p:sp>
      <p:pic>
        <p:nvPicPr>
          <p:cNvPr id="7" name="Graphic 6" descr="Female Profile outline">
            <a:extLst>
              <a:ext uri="{FF2B5EF4-FFF2-40B4-BE49-F238E27FC236}">
                <a16:creationId xmlns:a16="http://schemas.microsoft.com/office/drawing/2014/main" id="{70AC0535-1ABF-5A79-2EA8-4E5E9D0C61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6740" y="2881222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72435F-9344-A175-38F8-6D02D95D7A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31" y="2757286"/>
            <a:ext cx="1704160" cy="12577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750FFD-3BF5-A560-D25A-30E7BC53B5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1395" y="2757286"/>
            <a:ext cx="1704160" cy="1257741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77227ED1-D05E-4643-9FA6-66CCEF05DD4F}"/>
              </a:ext>
            </a:extLst>
          </p:cNvPr>
          <p:cNvSpPr/>
          <p:nvPr/>
        </p:nvSpPr>
        <p:spPr>
          <a:xfrm>
            <a:off x="5475685" y="3455016"/>
            <a:ext cx="210876" cy="1428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CB9177-DD52-BAF6-A559-D15333F61EB5}"/>
              </a:ext>
            </a:extLst>
          </p:cNvPr>
          <p:cNvCxnSpPr>
            <a:cxnSpLocks/>
          </p:cNvCxnSpPr>
          <p:nvPr/>
        </p:nvCxnSpPr>
        <p:spPr>
          <a:xfrm>
            <a:off x="5559245" y="3597863"/>
            <a:ext cx="0" cy="9704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312E0D2-F0F5-FBD7-1E5C-D676D96EEC28}"/>
              </a:ext>
            </a:extLst>
          </p:cNvPr>
          <p:cNvSpPr txBox="1"/>
          <p:nvPr/>
        </p:nvSpPr>
        <p:spPr>
          <a:xfrm>
            <a:off x="6248415" y="1800432"/>
            <a:ext cx="1868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Few-Shot Counter</a:t>
            </a:r>
          </a:p>
        </p:txBody>
      </p:sp>
    </p:spTree>
    <p:extLst>
      <p:ext uri="{BB962C8B-B14F-4D97-AF65-F5344CB8AC3E}">
        <p14:creationId xmlns:p14="http://schemas.microsoft.com/office/powerpoint/2010/main" val="464324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49"/>
    </mc:Choice>
    <mc:Fallback>
      <p:transition spd="slow" advTm="814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040FC-BC7E-C546-B67E-9A4B7711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DD89D4-5823-0F43-AD9C-421BCF9CA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4166C5-B4B9-FD4E-B4EF-96E263420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8585" y="2758283"/>
            <a:ext cx="1689329" cy="1261625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9D8052D-4FC6-464E-8A92-AF03E321FC85}"/>
              </a:ext>
            </a:extLst>
          </p:cNvPr>
          <p:cNvCxnSpPr>
            <a:cxnSpLocks/>
            <a:endCxn id="45" idx="1"/>
          </p:cNvCxnSpPr>
          <p:nvPr/>
        </p:nvCxnSpPr>
        <p:spPr>
          <a:xfrm flipV="1">
            <a:off x="6405556" y="3388597"/>
            <a:ext cx="470507" cy="1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25">
            <a:extLst>
              <a:ext uri="{FF2B5EF4-FFF2-40B4-BE49-F238E27FC236}">
                <a16:creationId xmlns:a16="http://schemas.microsoft.com/office/drawing/2014/main" id="{88EDB23A-A476-4A48-97BB-470994E4154F}"/>
              </a:ext>
            </a:extLst>
          </p:cNvPr>
          <p:cNvSpPr txBox="1"/>
          <p:nvPr/>
        </p:nvSpPr>
        <p:spPr>
          <a:xfrm>
            <a:off x="6876063" y="3111651"/>
            <a:ext cx="716704" cy="5538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Feature Extraction</a:t>
            </a:r>
            <a:endParaRPr lang="en-US" sz="1000" dirty="0">
              <a:cs typeface="Calibri"/>
            </a:endParaRPr>
          </a:p>
          <a:p>
            <a:pPr algn="ctr"/>
            <a:r>
              <a:rPr lang="en-US" sz="1000" dirty="0">
                <a:cs typeface="Calibri"/>
              </a:rPr>
              <a:t>Module</a:t>
            </a:r>
          </a:p>
        </p:txBody>
      </p:sp>
      <p:sp>
        <p:nvSpPr>
          <p:cNvPr id="49" name="TextBox 30">
            <a:extLst>
              <a:ext uri="{FF2B5EF4-FFF2-40B4-BE49-F238E27FC236}">
                <a16:creationId xmlns:a16="http://schemas.microsoft.com/office/drawing/2014/main" id="{4868B770-E069-6E47-BFA6-86E4918E034D}"/>
              </a:ext>
            </a:extLst>
          </p:cNvPr>
          <p:cNvSpPr txBox="1"/>
          <p:nvPr/>
        </p:nvSpPr>
        <p:spPr>
          <a:xfrm>
            <a:off x="6742531" y="4609161"/>
            <a:ext cx="983768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Exemplar Boxes</a:t>
            </a:r>
          </a:p>
        </p:txBody>
      </p:sp>
      <p:sp>
        <p:nvSpPr>
          <p:cNvPr id="59" name="TextBox 25">
            <a:extLst>
              <a:ext uri="{FF2B5EF4-FFF2-40B4-BE49-F238E27FC236}">
                <a16:creationId xmlns:a16="http://schemas.microsoft.com/office/drawing/2014/main" id="{9A2AF305-1A32-BF41-842F-27EF6FD82B28}"/>
              </a:ext>
            </a:extLst>
          </p:cNvPr>
          <p:cNvSpPr txBox="1"/>
          <p:nvPr/>
        </p:nvSpPr>
        <p:spPr>
          <a:xfrm>
            <a:off x="7987919" y="3111651"/>
            <a:ext cx="783409" cy="5538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Feature Correlation</a:t>
            </a:r>
            <a:endParaRPr lang="en-US" sz="1000" dirty="0">
              <a:cs typeface="Calibri"/>
            </a:endParaRPr>
          </a:p>
          <a:p>
            <a:pPr algn="ctr"/>
            <a:r>
              <a:rPr lang="en-US" sz="1000" dirty="0">
                <a:cs typeface="Calibri"/>
              </a:rPr>
              <a:t>Module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286F1FE-1A35-FA40-ABD9-FEB194720E66}"/>
              </a:ext>
            </a:extLst>
          </p:cNvPr>
          <p:cNvCxnSpPr>
            <a:cxnSpLocks/>
            <a:stCxn id="45" idx="3"/>
            <a:endCxn id="59" idx="1"/>
          </p:cNvCxnSpPr>
          <p:nvPr/>
        </p:nvCxnSpPr>
        <p:spPr>
          <a:xfrm>
            <a:off x="7592767" y="3388596"/>
            <a:ext cx="395152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25">
            <a:extLst>
              <a:ext uri="{FF2B5EF4-FFF2-40B4-BE49-F238E27FC236}">
                <a16:creationId xmlns:a16="http://schemas.microsoft.com/office/drawing/2014/main" id="{2EFCDB97-3298-4E4B-9E74-2BE7BC1EC8F7}"/>
              </a:ext>
            </a:extLst>
          </p:cNvPr>
          <p:cNvSpPr txBox="1"/>
          <p:nvPr/>
        </p:nvSpPr>
        <p:spPr>
          <a:xfrm>
            <a:off x="9214411" y="3113180"/>
            <a:ext cx="783409" cy="553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Density Prediction Module</a:t>
            </a:r>
            <a:endParaRPr lang="en-US" sz="1000" dirty="0">
              <a:cs typeface="Calibri"/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890398A-75AB-3346-8F72-837A6CFE06D4}"/>
              </a:ext>
            </a:extLst>
          </p:cNvPr>
          <p:cNvCxnSpPr>
            <a:cxnSpLocks/>
            <a:stCxn id="59" idx="3"/>
            <a:endCxn id="67" idx="1"/>
          </p:cNvCxnSpPr>
          <p:nvPr/>
        </p:nvCxnSpPr>
        <p:spPr>
          <a:xfrm>
            <a:off x="8771329" y="3388596"/>
            <a:ext cx="443082" cy="1528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7BCD597-516D-C54F-A2E5-79770C37FBAA}"/>
              </a:ext>
            </a:extLst>
          </p:cNvPr>
          <p:cNvCxnSpPr>
            <a:cxnSpLocks/>
            <a:stCxn id="67" idx="3"/>
            <a:endCxn id="2" idx="1"/>
          </p:cNvCxnSpPr>
          <p:nvPr/>
        </p:nvCxnSpPr>
        <p:spPr>
          <a:xfrm flipV="1">
            <a:off x="9997820" y="3389096"/>
            <a:ext cx="410765" cy="1029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C53AF6-A0C1-B41C-494F-11862B718A09}"/>
              </a:ext>
            </a:extLst>
          </p:cNvPr>
          <p:cNvCxnSpPr>
            <a:cxnSpLocks/>
          </p:cNvCxnSpPr>
          <p:nvPr/>
        </p:nvCxnSpPr>
        <p:spPr>
          <a:xfrm flipV="1">
            <a:off x="2063703" y="3440697"/>
            <a:ext cx="470507" cy="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1CFC37-3A54-2F0C-5B3C-3A0150CCE50B}"/>
              </a:ext>
            </a:extLst>
          </p:cNvPr>
          <p:cNvCxnSpPr>
            <a:cxnSpLocks/>
          </p:cNvCxnSpPr>
          <p:nvPr/>
        </p:nvCxnSpPr>
        <p:spPr>
          <a:xfrm flipV="1">
            <a:off x="3840130" y="3428999"/>
            <a:ext cx="470507" cy="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1DEAD442-4B0D-3B38-64A1-6E2F501C8EFC}"/>
              </a:ext>
            </a:extLst>
          </p:cNvPr>
          <p:cNvSpPr/>
          <p:nvPr/>
        </p:nvSpPr>
        <p:spPr>
          <a:xfrm>
            <a:off x="2700068" y="2242868"/>
            <a:ext cx="957532" cy="2191109"/>
          </a:xfrm>
          <a:prstGeom prst="ellipse">
            <a:avLst/>
          </a:prstGeom>
          <a:noFill/>
          <a:ln w="190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57532"/>
                      <a:gd name="connsiteY0" fmla="*/ 1095555 h 2191109"/>
                      <a:gd name="connsiteX1" fmla="*/ 478766 w 957532"/>
                      <a:gd name="connsiteY1" fmla="*/ 0 h 2191109"/>
                      <a:gd name="connsiteX2" fmla="*/ 957532 w 957532"/>
                      <a:gd name="connsiteY2" fmla="*/ 1095555 h 2191109"/>
                      <a:gd name="connsiteX3" fmla="*/ 478766 w 957532"/>
                      <a:gd name="connsiteY3" fmla="*/ 2191110 h 2191109"/>
                      <a:gd name="connsiteX4" fmla="*/ 0 w 957532"/>
                      <a:gd name="connsiteY4" fmla="*/ 1095555 h 2191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7532" h="2191109" extrusionOk="0">
                        <a:moveTo>
                          <a:pt x="0" y="1095555"/>
                        </a:moveTo>
                        <a:cubicBezTo>
                          <a:pt x="-62776" y="451776"/>
                          <a:pt x="189171" y="9450"/>
                          <a:pt x="478766" y="0"/>
                        </a:cubicBezTo>
                        <a:cubicBezTo>
                          <a:pt x="895448" y="32056"/>
                          <a:pt x="874625" y="493133"/>
                          <a:pt x="957532" y="1095555"/>
                        </a:cubicBezTo>
                        <a:cubicBezTo>
                          <a:pt x="939406" y="1718314"/>
                          <a:pt x="739727" y="2210202"/>
                          <a:pt x="478766" y="2191110"/>
                        </a:cubicBezTo>
                        <a:cubicBezTo>
                          <a:pt x="190320" y="2177962"/>
                          <a:pt x="43338" y="1721320"/>
                          <a:pt x="0" y="109555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90850D-A260-BFD6-835B-9AE89B14DE3E}"/>
              </a:ext>
            </a:extLst>
          </p:cNvPr>
          <p:cNvSpPr txBox="1"/>
          <p:nvPr/>
        </p:nvSpPr>
        <p:spPr>
          <a:xfrm>
            <a:off x="8095687" y="1799890"/>
            <a:ext cx="380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Cannot work in an automated setting !</a:t>
            </a:r>
          </a:p>
        </p:txBody>
      </p:sp>
      <p:pic>
        <p:nvPicPr>
          <p:cNvPr id="6" name="Graphic 5" descr="Female Profile outline">
            <a:extLst>
              <a:ext uri="{FF2B5EF4-FFF2-40B4-BE49-F238E27FC236}">
                <a16:creationId xmlns:a16="http://schemas.microsoft.com/office/drawing/2014/main" id="{C9FDFB50-ECC7-0948-AC40-23B23A331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6740" y="2881222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48EED8-670B-8E43-1DF4-302AA5FB009B}"/>
              </a:ext>
            </a:extLst>
          </p:cNvPr>
          <p:cNvSpPr txBox="1"/>
          <p:nvPr/>
        </p:nvSpPr>
        <p:spPr>
          <a:xfrm>
            <a:off x="2736028" y="1799890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Human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D0BA313E-4FD0-1B91-A9DB-647D8653B9FC}"/>
              </a:ext>
            </a:extLst>
          </p:cNvPr>
          <p:cNvCxnSpPr>
            <a:cxnSpLocks/>
          </p:cNvCxnSpPr>
          <p:nvPr/>
        </p:nvCxnSpPr>
        <p:spPr>
          <a:xfrm flipV="1">
            <a:off x="5553475" y="3665541"/>
            <a:ext cx="2826149" cy="902736"/>
          </a:xfrm>
          <a:prstGeom prst="bentConnector2">
            <a:avLst/>
          </a:prstGeom>
          <a:ln w="190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38C9B82-C576-EF0E-07A2-1401D4F57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31" y="2757286"/>
            <a:ext cx="1704160" cy="12577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416C11-FE37-A288-E7AB-8DCD8C6554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1395" y="2757286"/>
            <a:ext cx="1704160" cy="125774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82FECC1-865F-8538-D16D-F547F56B0D99}"/>
              </a:ext>
            </a:extLst>
          </p:cNvPr>
          <p:cNvSpPr/>
          <p:nvPr/>
        </p:nvSpPr>
        <p:spPr>
          <a:xfrm>
            <a:off x="5475685" y="3455016"/>
            <a:ext cx="210876" cy="1428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B904E87-6E79-F2DA-9517-7C1938EB6007}"/>
              </a:ext>
            </a:extLst>
          </p:cNvPr>
          <p:cNvCxnSpPr>
            <a:cxnSpLocks/>
          </p:cNvCxnSpPr>
          <p:nvPr/>
        </p:nvCxnSpPr>
        <p:spPr>
          <a:xfrm>
            <a:off x="5559245" y="3597863"/>
            <a:ext cx="0" cy="9704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B5EC91F-BE56-85D6-61E3-923C55A30389}"/>
              </a:ext>
            </a:extLst>
          </p:cNvPr>
          <p:cNvSpPr txBox="1"/>
          <p:nvPr/>
        </p:nvSpPr>
        <p:spPr>
          <a:xfrm>
            <a:off x="6248415" y="1800432"/>
            <a:ext cx="1868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Few-Shot Counter</a:t>
            </a:r>
          </a:p>
        </p:txBody>
      </p:sp>
    </p:spTree>
    <p:extLst>
      <p:ext uri="{BB962C8B-B14F-4D97-AF65-F5344CB8AC3E}">
        <p14:creationId xmlns:p14="http://schemas.microsoft.com/office/powerpoint/2010/main" val="2342051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813"/>
    </mc:Choice>
    <mc:Fallback>
      <p:transition spd="slow" advTm="1781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040FC-BC7E-C546-B67E-9A4B7711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DD89D4-5823-0F43-AD9C-421BCF9CA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4166C5-B4B9-FD4E-B4EF-96E263420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8585" y="2758283"/>
            <a:ext cx="1689329" cy="1261625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9D8052D-4FC6-464E-8A92-AF03E321FC85}"/>
              </a:ext>
            </a:extLst>
          </p:cNvPr>
          <p:cNvCxnSpPr>
            <a:cxnSpLocks/>
            <a:endCxn id="45" idx="1"/>
          </p:cNvCxnSpPr>
          <p:nvPr/>
        </p:nvCxnSpPr>
        <p:spPr>
          <a:xfrm flipV="1">
            <a:off x="6405556" y="3388597"/>
            <a:ext cx="470507" cy="1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25">
            <a:extLst>
              <a:ext uri="{FF2B5EF4-FFF2-40B4-BE49-F238E27FC236}">
                <a16:creationId xmlns:a16="http://schemas.microsoft.com/office/drawing/2014/main" id="{88EDB23A-A476-4A48-97BB-470994E4154F}"/>
              </a:ext>
            </a:extLst>
          </p:cNvPr>
          <p:cNvSpPr txBox="1"/>
          <p:nvPr/>
        </p:nvSpPr>
        <p:spPr>
          <a:xfrm>
            <a:off x="6876063" y="3111651"/>
            <a:ext cx="716704" cy="5538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Feature Extraction</a:t>
            </a:r>
            <a:endParaRPr lang="en-US" sz="1000" dirty="0">
              <a:cs typeface="Calibri"/>
            </a:endParaRPr>
          </a:p>
          <a:p>
            <a:pPr algn="ctr"/>
            <a:r>
              <a:rPr lang="en-US" sz="1000" dirty="0">
                <a:cs typeface="Calibri"/>
              </a:rPr>
              <a:t>Module</a:t>
            </a:r>
          </a:p>
        </p:txBody>
      </p:sp>
      <p:sp>
        <p:nvSpPr>
          <p:cNvPr id="49" name="TextBox 30">
            <a:extLst>
              <a:ext uri="{FF2B5EF4-FFF2-40B4-BE49-F238E27FC236}">
                <a16:creationId xmlns:a16="http://schemas.microsoft.com/office/drawing/2014/main" id="{4868B770-E069-6E47-BFA6-86E4918E034D}"/>
              </a:ext>
            </a:extLst>
          </p:cNvPr>
          <p:cNvSpPr txBox="1"/>
          <p:nvPr/>
        </p:nvSpPr>
        <p:spPr>
          <a:xfrm>
            <a:off x="6742531" y="4609161"/>
            <a:ext cx="983768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Exemplar Boxes</a:t>
            </a:r>
          </a:p>
        </p:txBody>
      </p:sp>
      <p:sp>
        <p:nvSpPr>
          <p:cNvPr id="59" name="TextBox 25">
            <a:extLst>
              <a:ext uri="{FF2B5EF4-FFF2-40B4-BE49-F238E27FC236}">
                <a16:creationId xmlns:a16="http://schemas.microsoft.com/office/drawing/2014/main" id="{9A2AF305-1A32-BF41-842F-27EF6FD82B28}"/>
              </a:ext>
            </a:extLst>
          </p:cNvPr>
          <p:cNvSpPr txBox="1"/>
          <p:nvPr/>
        </p:nvSpPr>
        <p:spPr>
          <a:xfrm>
            <a:off x="7987919" y="3111651"/>
            <a:ext cx="783409" cy="5538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Feature Correlation</a:t>
            </a:r>
            <a:endParaRPr lang="en-US" sz="1000" dirty="0">
              <a:cs typeface="Calibri"/>
            </a:endParaRPr>
          </a:p>
          <a:p>
            <a:pPr algn="ctr"/>
            <a:r>
              <a:rPr lang="en-US" sz="1000" dirty="0">
                <a:cs typeface="Calibri"/>
              </a:rPr>
              <a:t>Module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286F1FE-1A35-FA40-ABD9-FEB194720E66}"/>
              </a:ext>
            </a:extLst>
          </p:cNvPr>
          <p:cNvCxnSpPr>
            <a:cxnSpLocks/>
            <a:stCxn id="45" idx="3"/>
            <a:endCxn id="59" idx="1"/>
          </p:cNvCxnSpPr>
          <p:nvPr/>
        </p:nvCxnSpPr>
        <p:spPr>
          <a:xfrm>
            <a:off x="7592767" y="3388596"/>
            <a:ext cx="395152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25">
            <a:extLst>
              <a:ext uri="{FF2B5EF4-FFF2-40B4-BE49-F238E27FC236}">
                <a16:creationId xmlns:a16="http://schemas.microsoft.com/office/drawing/2014/main" id="{2EFCDB97-3298-4E4B-9E74-2BE7BC1EC8F7}"/>
              </a:ext>
            </a:extLst>
          </p:cNvPr>
          <p:cNvSpPr txBox="1"/>
          <p:nvPr/>
        </p:nvSpPr>
        <p:spPr>
          <a:xfrm>
            <a:off x="9214411" y="3113180"/>
            <a:ext cx="783409" cy="553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Density Prediction Module</a:t>
            </a:r>
            <a:endParaRPr lang="en-US" sz="1000" dirty="0">
              <a:cs typeface="Calibri"/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890398A-75AB-3346-8F72-837A6CFE06D4}"/>
              </a:ext>
            </a:extLst>
          </p:cNvPr>
          <p:cNvCxnSpPr>
            <a:cxnSpLocks/>
            <a:stCxn id="59" idx="3"/>
            <a:endCxn id="67" idx="1"/>
          </p:cNvCxnSpPr>
          <p:nvPr/>
        </p:nvCxnSpPr>
        <p:spPr>
          <a:xfrm>
            <a:off x="8771329" y="3388596"/>
            <a:ext cx="443082" cy="1528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7BCD597-516D-C54F-A2E5-79770C37FBAA}"/>
              </a:ext>
            </a:extLst>
          </p:cNvPr>
          <p:cNvCxnSpPr>
            <a:cxnSpLocks/>
            <a:stCxn id="67" idx="3"/>
            <a:endCxn id="2" idx="1"/>
          </p:cNvCxnSpPr>
          <p:nvPr/>
        </p:nvCxnSpPr>
        <p:spPr>
          <a:xfrm flipV="1">
            <a:off x="9997820" y="3389096"/>
            <a:ext cx="410765" cy="1029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EB9C10B-3B74-5CD3-83CB-66C6345B08E0}"/>
              </a:ext>
            </a:extLst>
          </p:cNvPr>
          <p:cNvCxnSpPr>
            <a:cxnSpLocks/>
          </p:cNvCxnSpPr>
          <p:nvPr/>
        </p:nvCxnSpPr>
        <p:spPr>
          <a:xfrm flipV="1">
            <a:off x="2063703" y="3440697"/>
            <a:ext cx="470507" cy="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1C2C04C-08A1-1C0C-FB8A-ECB404009D14}"/>
              </a:ext>
            </a:extLst>
          </p:cNvPr>
          <p:cNvCxnSpPr>
            <a:cxnSpLocks/>
          </p:cNvCxnSpPr>
          <p:nvPr/>
        </p:nvCxnSpPr>
        <p:spPr>
          <a:xfrm flipV="1">
            <a:off x="3840130" y="3428999"/>
            <a:ext cx="470507" cy="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5A902F8-6266-661C-2F92-DAE096CE16E8}"/>
              </a:ext>
            </a:extLst>
          </p:cNvPr>
          <p:cNvSpPr txBox="1"/>
          <p:nvPr/>
        </p:nvSpPr>
        <p:spPr>
          <a:xfrm>
            <a:off x="1130649" y="1782523"/>
            <a:ext cx="4173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Replace the human with a Neural Network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BA90E5-9558-77AD-E6FE-B44EACD2E54F}"/>
              </a:ext>
            </a:extLst>
          </p:cNvPr>
          <p:cNvSpPr/>
          <p:nvPr/>
        </p:nvSpPr>
        <p:spPr>
          <a:xfrm>
            <a:off x="2577402" y="2777568"/>
            <a:ext cx="279669" cy="13067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0A3EAF-EBAF-D0FC-A4E5-410B688D34E1}"/>
              </a:ext>
            </a:extLst>
          </p:cNvPr>
          <p:cNvSpPr/>
          <p:nvPr/>
        </p:nvSpPr>
        <p:spPr>
          <a:xfrm>
            <a:off x="3018420" y="2894564"/>
            <a:ext cx="279669" cy="105087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834D0A-9F70-FA1E-E0A5-49528F95A71F}"/>
              </a:ext>
            </a:extLst>
          </p:cNvPr>
          <p:cNvSpPr/>
          <p:nvPr/>
        </p:nvSpPr>
        <p:spPr>
          <a:xfrm>
            <a:off x="3465392" y="3116586"/>
            <a:ext cx="279669" cy="6117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cs typeface="Calibri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B27FDC-FCDA-C3A7-F37F-07F0F4AD39FA}"/>
              </a:ext>
            </a:extLst>
          </p:cNvPr>
          <p:cNvCxnSpPr>
            <a:cxnSpLocks/>
          </p:cNvCxnSpPr>
          <p:nvPr/>
        </p:nvCxnSpPr>
        <p:spPr>
          <a:xfrm flipV="1">
            <a:off x="2858397" y="3420138"/>
            <a:ext cx="160743" cy="394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0DE2F92-E700-55EF-D02D-C7F8FE1CD614}"/>
              </a:ext>
            </a:extLst>
          </p:cNvPr>
          <p:cNvCxnSpPr>
            <a:cxnSpLocks/>
          </p:cNvCxnSpPr>
          <p:nvPr/>
        </p:nvCxnSpPr>
        <p:spPr>
          <a:xfrm flipV="1">
            <a:off x="3298166" y="3420137"/>
            <a:ext cx="160743" cy="3945"/>
          </a:xfrm>
          <a:prstGeom prst="straightConnector1">
            <a:avLst/>
          </a:prstGeom>
          <a:ln w="19050">
            <a:solidFill>
              <a:srgbClr val="00206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9AF89E8A-9A7F-2D86-835A-EA59F2B4C69E}"/>
              </a:ext>
            </a:extLst>
          </p:cNvPr>
          <p:cNvCxnSpPr>
            <a:cxnSpLocks/>
          </p:cNvCxnSpPr>
          <p:nvPr/>
        </p:nvCxnSpPr>
        <p:spPr>
          <a:xfrm flipV="1">
            <a:off x="5553475" y="3665541"/>
            <a:ext cx="2826149" cy="902736"/>
          </a:xfrm>
          <a:prstGeom prst="bentConnector2">
            <a:avLst/>
          </a:prstGeom>
          <a:ln w="190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550E246-720E-4B17-ABBF-0244DBA83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31" y="2757286"/>
            <a:ext cx="1704160" cy="12577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17DE37-4174-558B-519F-876A30B03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1395" y="2757286"/>
            <a:ext cx="1704160" cy="12577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59D3696-ECCC-AF68-4E52-48ED63E245FB}"/>
              </a:ext>
            </a:extLst>
          </p:cNvPr>
          <p:cNvSpPr/>
          <p:nvPr/>
        </p:nvSpPr>
        <p:spPr>
          <a:xfrm>
            <a:off x="5475685" y="3455016"/>
            <a:ext cx="210876" cy="1428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70B64D-B071-E623-332C-79A8189D1BF6}"/>
              </a:ext>
            </a:extLst>
          </p:cNvPr>
          <p:cNvCxnSpPr>
            <a:cxnSpLocks/>
          </p:cNvCxnSpPr>
          <p:nvPr/>
        </p:nvCxnSpPr>
        <p:spPr>
          <a:xfrm>
            <a:off x="5559245" y="3597863"/>
            <a:ext cx="0" cy="9704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190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06"/>
    </mc:Choice>
    <mc:Fallback>
      <p:transition spd="slow" advTm="1450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040FC-BC7E-C546-B67E-9A4B7711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DD89D4-5823-0F43-AD9C-421BCF9CA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Approach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4166C5-B4B9-FD4E-B4EF-96E263420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8585" y="2758283"/>
            <a:ext cx="1689329" cy="1261625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9D8052D-4FC6-464E-8A92-AF03E321FC85}"/>
              </a:ext>
            </a:extLst>
          </p:cNvPr>
          <p:cNvCxnSpPr>
            <a:cxnSpLocks/>
            <a:endCxn id="45" idx="1"/>
          </p:cNvCxnSpPr>
          <p:nvPr/>
        </p:nvCxnSpPr>
        <p:spPr>
          <a:xfrm flipV="1">
            <a:off x="6405556" y="3388597"/>
            <a:ext cx="470507" cy="1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25">
            <a:extLst>
              <a:ext uri="{FF2B5EF4-FFF2-40B4-BE49-F238E27FC236}">
                <a16:creationId xmlns:a16="http://schemas.microsoft.com/office/drawing/2014/main" id="{88EDB23A-A476-4A48-97BB-470994E4154F}"/>
              </a:ext>
            </a:extLst>
          </p:cNvPr>
          <p:cNvSpPr txBox="1"/>
          <p:nvPr/>
        </p:nvSpPr>
        <p:spPr>
          <a:xfrm>
            <a:off x="6876063" y="3111651"/>
            <a:ext cx="716704" cy="5538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Feature Extraction</a:t>
            </a:r>
            <a:endParaRPr lang="en-US" sz="1000" dirty="0">
              <a:cs typeface="Calibri"/>
            </a:endParaRPr>
          </a:p>
          <a:p>
            <a:pPr algn="ctr"/>
            <a:r>
              <a:rPr lang="en-US" sz="1000" dirty="0">
                <a:cs typeface="Calibri"/>
              </a:rPr>
              <a:t>Module</a:t>
            </a:r>
          </a:p>
        </p:txBody>
      </p:sp>
      <p:sp>
        <p:nvSpPr>
          <p:cNvPr id="49" name="TextBox 30">
            <a:extLst>
              <a:ext uri="{FF2B5EF4-FFF2-40B4-BE49-F238E27FC236}">
                <a16:creationId xmlns:a16="http://schemas.microsoft.com/office/drawing/2014/main" id="{4868B770-E069-6E47-BFA6-86E4918E034D}"/>
              </a:ext>
            </a:extLst>
          </p:cNvPr>
          <p:cNvSpPr txBox="1"/>
          <p:nvPr/>
        </p:nvSpPr>
        <p:spPr>
          <a:xfrm>
            <a:off x="6742531" y="4609161"/>
            <a:ext cx="983768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Exemplar Boxes</a:t>
            </a:r>
          </a:p>
        </p:txBody>
      </p:sp>
      <p:sp>
        <p:nvSpPr>
          <p:cNvPr id="59" name="TextBox 25">
            <a:extLst>
              <a:ext uri="{FF2B5EF4-FFF2-40B4-BE49-F238E27FC236}">
                <a16:creationId xmlns:a16="http://schemas.microsoft.com/office/drawing/2014/main" id="{9A2AF305-1A32-BF41-842F-27EF6FD82B28}"/>
              </a:ext>
            </a:extLst>
          </p:cNvPr>
          <p:cNvSpPr txBox="1"/>
          <p:nvPr/>
        </p:nvSpPr>
        <p:spPr>
          <a:xfrm>
            <a:off x="7987919" y="3111651"/>
            <a:ext cx="783409" cy="5538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Feature Correlation</a:t>
            </a:r>
            <a:endParaRPr lang="en-US" sz="1000" dirty="0">
              <a:cs typeface="Calibri"/>
            </a:endParaRPr>
          </a:p>
          <a:p>
            <a:pPr algn="ctr"/>
            <a:r>
              <a:rPr lang="en-US" sz="1000" dirty="0">
                <a:cs typeface="Calibri"/>
              </a:rPr>
              <a:t>Module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286F1FE-1A35-FA40-ABD9-FEB194720E66}"/>
              </a:ext>
            </a:extLst>
          </p:cNvPr>
          <p:cNvCxnSpPr>
            <a:cxnSpLocks/>
            <a:stCxn id="45" idx="3"/>
            <a:endCxn id="59" idx="1"/>
          </p:cNvCxnSpPr>
          <p:nvPr/>
        </p:nvCxnSpPr>
        <p:spPr>
          <a:xfrm>
            <a:off x="7592767" y="3388596"/>
            <a:ext cx="395152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25">
            <a:extLst>
              <a:ext uri="{FF2B5EF4-FFF2-40B4-BE49-F238E27FC236}">
                <a16:creationId xmlns:a16="http://schemas.microsoft.com/office/drawing/2014/main" id="{2EFCDB97-3298-4E4B-9E74-2BE7BC1EC8F7}"/>
              </a:ext>
            </a:extLst>
          </p:cNvPr>
          <p:cNvSpPr txBox="1"/>
          <p:nvPr/>
        </p:nvSpPr>
        <p:spPr>
          <a:xfrm>
            <a:off x="9214411" y="3113180"/>
            <a:ext cx="783409" cy="553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Density Prediction Module</a:t>
            </a:r>
            <a:endParaRPr lang="en-US" sz="1000" dirty="0">
              <a:cs typeface="Calibri"/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890398A-75AB-3346-8F72-837A6CFE06D4}"/>
              </a:ext>
            </a:extLst>
          </p:cNvPr>
          <p:cNvCxnSpPr>
            <a:cxnSpLocks/>
            <a:stCxn id="59" idx="3"/>
            <a:endCxn id="67" idx="1"/>
          </p:cNvCxnSpPr>
          <p:nvPr/>
        </p:nvCxnSpPr>
        <p:spPr>
          <a:xfrm>
            <a:off x="8771329" y="3388596"/>
            <a:ext cx="443082" cy="1528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7BCD597-516D-C54F-A2E5-79770C37FBAA}"/>
              </a:ext>
            </a:extLst>
          </p:cNvPr>
          <p:cNvCxnSpPr>
            <a:cxnSpLocks/>
            <a:stCxn id="67" idx="3"/>
            <a:endCxn id="2" idx="1"/>
          </p:cNvCxnSpPr>
          <p:nvPr/>
        </p:nvCxnSpPr>
        <p:spPr>
          <a:xfrm flipV="1">
            <a:off x="9997820" y="3389096"/>
            <a:ext cx="410765" cy="1029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EB9C10B-3B74-5CD3-83CB-66C6345B08E0}"/>
              </a:ext>
            </a:extLst>
          </p:cNvPr>
          <p:cNvCxnSpPr>
            <a:cxnSpLocks/>
          </p:cNvCxnSpPr>
          <p:nvPr/>
        </p:nvCxnSpPr>
        <p:spPr>
          <a:xfrm flipV="1">
            <a:off x="2063703" y="3440697"/>
            <a:ext cx="470507" cy="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1C2C04C-08A1-1C0C-FB8A-ECB404009D14}"/>
              </a:ext>
            </a:extLst>
          </p:cNvPr>
          <p:cNvCxnSpPr>
            <a:cxnSpLocks/>
          </p:cNvCxnSpPr>
          <p:nvPr/>
        </p:nvCxnSpPr>
        <p:spPr>
          <a:xfrm flipV="1">
            <a:off x="3840130" y="3428999"/>
            <a:ext cx="470507" cy="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5A902F8-6266-661C-2F92-DAE096CE16E8}"/>
              </a:ext>
            </a:extLst>
          </p:cNvPr>
          <p:cNvSpPr txBox="1"/>
          <p:nvPr/>
        </p:nvSpPr>
        <p:spPr>
          <a:xfrm>
            <a:off x="2153254" y="1800432"/>
            <a:ext cx="1975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Exemplar Proposal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BA90E5-9558-77AD-E6FE-B44EACD2E54F}"/>
              </a:ext>
            </a:extLst>
          </p:cNvPr>
          <p:cNvSpPr/>
          <p:nvPr/>
        </p:nvSpPr>
        <p:spPr>
          <a:xfrm>
            <a:off x="2577402" y="2777568"/>
            <a:ext cx="279669" cy="13067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0A3EAF-EBAF-D0FC-A4E5-410B688D34E1}"/>
              </a:ext>
            </a:extLst>
          </p:cNvPr>
          <p:cNvSpPr/>
          <p:nvPr/>
        </p:nvSpPr>
        <p:spPr>
          <a:xfrm>
            <a:off x="3018420" y="2894564"/>
            <a:ext cx="279669" cy="105087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834D0A-9F70-FA1E-E0A5-49528F95A71F}"/>
              </a:ext>
            </a:extLst>
          </p:cNvPr>
          <p:cNvSpPr/>
          <p:nvPr/>
        </p:nvSpPr>
        <p:spPr>
          <a:xfrm>
            <a:off x="3465392" y="3116586"/>
            <a:ext cx="279669" cy="6117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cs typeface="Calibri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B27FDC-FCDA-C3A7-F37F-07F0F4AD39FA}"/>
              </a:ext>
            </a:extLst>
          </p:cNvPr>
          <p:cNvCxnSpPr>
            <a:cxnSpLocks/>
          </p:cNvCxnSpPr>
          <p:nvPr/>
        </p:nvCxnSpPr>
        <p:spPr>
          <a:xfrm flipV="1">
            <a:off x="2858397" y="3420138"/>
            <a:ext cx="160743" cy="394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0DE2F92-E700-55EF-D02D-C7F8FE1CD614}"/>
              </a:ext>
            </a:extLst>
          </p:cNvPr>
          <p:cNvCxnSpPr>
            <a:cxnSpLocks/>
          </p:cNvCxnSpPr>
          <p:nvPr/>
        </p:nvCxnSpPr>
        <p:spPr>
          <a:xfrm flipV="1">
            <a:off x="3298166" y="3420137"/>
            <a:ext cx="160743" cy="3945"/>
          </a:xfrm>
          <a:prstGeom prst="straightConnector1">
            <a:avLst/>
          </a:prstGeom>
          <a:ln w="19050">
            <a:solidFill>
              <a:srgbClr val="00206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9AF89E8A-9A7F-2D86-835A-EA59F2B4C69E}"/>
              </a:ext>
            </a:extLst>
          </p:cNvPr>
          <p:cNvCxnSpPr>
            <a:cxnSpLocks/>
          </p:cNvCxnSpPr>
          <p:nvPr/>
        </p:nvCxnSpPr>
        <p:spPr>
          <a:xfrm flipV="1">
            <a:off x="5553475" y="3665541"/>
            <a:ext cx="2826149" cy="902736"/>
          </a:xfrm>
          <a:prstGeom prst="bentConnector2">
            <a:avLst/>
          </a:prstGeom>
          <a:ln w="190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550E246-720E-4B17-ABBF-0244DBA83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31" y="2757286"/>
            <a:ext cx="1704160" cy="12577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17DE37-4174-558B-519F-876A30B03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1395" y="2757286"/>
            <a:ext cx="1704160" cy="12577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59D3696-ECCC-AF68-4E52-48ED63E245FB}"/>
              </a:ext>
            </a:extLst>
          </p:cNvPr>
          <p:cNvSpPr/>
          <p:nvPr/>
        </p:nvSpPr>
        <p:spPr>
          <a:xfrm>
            <a:off x="5475685" y="3455016"/>
            <a:ext cx="210876" cy="1428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70B64D-B071-E623-332C-79A8189D1BF6}"/>
              </a:ext>
            </a:extLst>
          </p:cNvPr>
          <p:cNvCxnSpPr>
            <a:cxnSpLocks/>
          </p:cNvCxnSpPr>
          <p:nvPr/>
        </p:nvCxnSpPr>
        <p:spPr>
          <a:xfrm>
            <a:off x="5559245" y="3597863"/>
            <a:ext cx="0" cy="9704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6781B17-5295-71F8-419B-E35A498C66DC}"/>
              </a:ext>
            </a:extLst>
          </p:cNvPr>
          <p:cNvSpPr txBox="1"/>
          <p:nvPr/>
        </p:nvSpPr>
        <p:spPr>
          <a:xfrm>
            <a:off x="6248415" y="1800432"/>
            <a:ext cx="1868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Few-Shot Counter</a:t>
            </a:r>
          </a:p>
        </p:txBody>
      </p:sp>
    </p:spTree>
    <p:extLst>
      <p:ext uri="{BB962C8B-B14F-4D97-AF65-F5344CB8AC3E}">
        <p14:creationId xmlns:p14="http://schemas.microsoft.com/office/powerpoint/2010/main" val="2598177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389"/>
    </mc:Choice>
    <mc:Fallback>
      <p:transition spd="slow" advTm="1838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040FC-BC7E-C546-B67E-9A4B7711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DD89D4-5823-0F43-AD9C-421BCF9CA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9D8052D-4FC6-464E-8A92-AF03E321FC85}"/>
              </a:ext>
            </a:extLst>
          </p:cNvPr>
          <p:cNvCxnSpPr>
            <a:cxnSpLocks/>
            <a:endCxn id="45" idx="1"/>
          </p:cNvCxnSpPr>
          <p:nvPr/>
        </p:nvCxnSpPr>
        <p:spPr>
          <a:xfrm flipV="1">
            <a:off x="6405556" y="3388597"/>
            <a:ext cx="470507" cy="1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25">
            <a:extLst>
              <a:ext uri="{FF2B5EF4-FFF2-40B4-BE49-F238E27FC236}">
                <a16:creationId xmlns:a16="http://schemas.microsoft.com/office/drawing/2014/main" id="{88EDB23A-A476-4A48-97BB-470994E4154F}"/>
              </a:ext>
            </a:extLst>
          </p:cNvPr>
          <p:cNvSpPr txBox="1"/>
          <p:nvPr/>
        </p:nvSpPr>
        <p:spPr>
          <a:xfrm>
            <a:off x="6876063" y="3111651"/>
            <a:ext cx="716704" cy="5538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Feature Extraction</a:t>
            </a:r>
            <a:endParaRPr lang="en-US" sz="1000" dirty="0">
              <a:cs typeface="Calibri"/>
            </a:endParaRPr>
          </a:p>
          <a:p>
            <a:pPr algn="ctr"/>
            <a:r>
              <a:rPr lang="en-US" sz="1000" dirty="0">
                <a:cs typeface="Calibri"/>
              </a:rPr>
              <a:t>Module</a:t>
            </a:r>
          </a:p>
        </p:txBody>
      </p:sp>
      <p:sp>
        <p:nvSpPr>
          <p:cNvPr id="59" name="TextBox 25">
            <a:extLst>
              <a:ext uri="{FF2B5EF4-FFF2-40B4-BE49-F238E27FC236}">
                <a16:creationId xmlns:a16="http://schemas.microsoft.com/office/drawing/2014/main" id="{9A2AF305-1A32-BF41-842F-27EF6FD82B28}"/>
              </a:ext>
            </a:extLst>
          </p:cNvPr>
          <p:cNvSpPr txBox="1"/>
          <p:nvPr/>
        </p:nvSpPr>
        <p:spPr>
          <a:xfrm>
            <a:off x="7987919" y="3111651"/>
            <a:ext cx="783409" cy="5538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Feature Correlation</a:t>
            </a:r>
            <a:endParaRPr lang="en-US" sz="1000" dirty="0">
              <a:cs typeface="Calibri"/>
            </a:endParaRPr>
          </a:p>
          <a:p>
            <a:pPr algn="ctr"/>
            <a:r>
              <a:rPr lang="en-US" sz="1000" dirty="0">
                <a:cs typeface="Calibri"/>
              </a:rPr>
              <a:t>Module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286F1FE-1A35-FA40-ABD9-FEB194720E66}"/>
              </a:ext>
            </a:extLst>
          </p:cNvPr>
          <p:cNvCxnSpPr>
            <a:cxnSpLocks/>
            <a:stCxn id="45" idx="3"/>
            <a:endCxn id="59" idx="1"/>
          </p:cNvCxnSpPr>
          <p:nvPr/>
        </p:nvCxnSpPr>
        <p:spPr>
          <a:xfrm>
            <a:off x="7592767" y="3388596"/>
            <a:ext cx="395152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25">
            <a:extLst>
              <a:ext uri="{FF2B5EF4-FFF2-40B4-BE49-F238E27FC236}">
                <a16:creationId xmlns:a16="http://schemas.microsoft.com/office/drawing/2014/main" id="{2EFCDB97-3298-4E4B-9E74-2BE7BC1EC8F7}"/>
              </a:ext>
            </a:extLst>
          </p:cNvPr>
          <p:cNvSpPr txBox="1"/>
          <p:nvPr/>
        </p:nvSpPr>
        <p:spPr>
          <a:xfrm>
            <a:off x="9214411" y="3113180"/>
            <a:ext cx="783409" cy="553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Density Prediction Module</a:t>
            </a:r>
            <a:endParaRPr lang="en-US" sz="1000" dirty="0">
              <a:cs typeface="Calibri"/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890398A-75AB-3346-8F72-837A6CFE06D4}"/>
              </a:ext>
            </a:extLst>
          </p:cNvPr>
          <p:cNvCxnSpPr>
            <a:cxnSpLocks/>
            <a:stCxn id="59" idx="3"/>
            <a:endCxn id="67" idx="1"/>
          </p:cNvCxnSpPr>
          <p:nvPr/>
        </p:nvCxnSpPr>
        <p:spPr>
          <a:xfrm>
            <a:off x="8771329" y="3388596"/>
            <a:ext cx="443082" cy="1528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69219928-3D27-3F73-8ACD-55D480B54618}"/>
              </a:ext>
            </a:extLst>
          </p:cNvPr>
          <p:cNvGrpSpPr/>
          <p:nvPr/>
        </p:nvGrpSpPr>
        <p:grpSpPr>
          <a:xfrm>
            <a:off x="2063703" y="2777568"/>
            <a:ext cx="2246934" cy="1306732"/>
            <a:chOff x="2063703" y="2777568"/>
            <a:chExt cx="2246934" cy="130673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EB9C10B-3B74-5CD3-83CB-66C6345B08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3703" y="3440697"/>
              <a:ext cx="470507" cy="1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1C2C04C-08A1-1C0C-FB8A-ECB404009D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0130" y="3428999"/>
              <a:ext cx="470507" cy="1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BA90E5-9558-77AD-E6FE-B44EACD2E54F}"/>
                </a:ext>
              </a:extLst>
            </p:cNvPr>
            <p:cNvSpPr/>
            <p:nvPr/>
          </p:nvSpPr>
          <p:spPr>
            <a:xfrm>
              <a:off x="2577402" y="2777568"/>
              <a:ext cx="279669" cy="13067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cs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0A3EAF-EBAF-D0FC-A4E5-410B688D34E1}"/>
                </a:ext>
              </a:extLst>
            </p:cNvPr>
            <p:cNvSpPr/>
            <p:nvPr/>
          </p:nvSpPr>
          <p:spPr>
            <a:xfrm>
              <a:off x="3018420" y="2894564"/>
              <a:ext cx="279669" cy="105087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cs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834D0A-9F70-FA1E-E0A5-49528F95A71F}"/>
                </a:ext>
              </a:extLst>
            </p:cNvPr>
            <p:cNvSpPr/>
            <p:nvPr/>
          </p:nvSpPr>
          <p:spPr>
            <a:xfrm>
              <a:off x="3465392" y="3116586"/>
              <a:ext cx="279669" cy="61174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cs typeface="Calibri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3B27FDC-FCDA-C3A7-F37F-07F0F4AD39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8397" y="3420138"/>
              <a:ext cx="160743" cy="3945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0DE2F92-E700-55EF-D02D-C7F8FE1CD6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8166" y="3420137"/>
              <a:ext cx="160743" cy="3945"/>
            </a:xfrm>
            <a:prstGeom prst="straightConnector1">
              <a:avLst/>
            </a:prstGeom>
            <a:ln w="19050">
              <a:solidFill>
                <a:srgbClr val="00206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CA71EED-23F8-D68D-AD05-6056BDC49A54}"/>
              </a:ext>
            </a:extLst>
          </p:cNvPr>
          <p:cNvSpPr txBox="1"/>
          <p:nvPr/>
        </p:nvSpPr>
        <p:spPr>
          <a:xfrm>
            <a:off x="2054193" y="1782523"/>
            <a:ext cx="2424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object to count 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5FB50D-868B-9AA4-BFAF-87DB7C6BA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31" y="2757286"/>
            <a:ext cx="1704160" cy="12577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EC9BE8-5185-B0D2-D7DC-0AF20ED8D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1395" y="2757286"/>
            <a:ext cx="1704160" cy="12577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C1A6288-01EF-A1EC-30CC-5D6C3A4B279B}"/>
              </a:ext>
            </a:extLst>
          </p:cNvPr>
          <p:cNvSpPr/>
          <p:nvPr/>
        </p:nvSpPr>
        <p:spPr>
          <a:xfrm>
            <a:off x="5475685" y="3455016"/>
            <a:ext cx="210876" cy="1428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1315E7-FED3-14E4-DD0E-00267CB75146}"/>
              </a:ext>
            </a:extLst>
          </p:cNvPr>
          <p:cNvSpPr/>
          <p:nvPr/>
        </p:nvSpPr>
        <p:spPr>
          <a:xfrm>
            <a:off x="5309327" y="2875563"/>
            <a:ext cx="300976" cy="32457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08891C-E58B-3DD5-7D92-6E47AD6196AC}"/>
              </a:ext>
            </a:extLst>
          </p:cNvPr>
          <p:cNvSpPr/>
          <p:nvPr/>
        </p:nvSpPr>
        <p:spPr>
          <a:xfrm>
            <a:off x="5752409" y="2804139"/>
            <a:ext cx="300976" cy="307512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7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69"/>
    </mc:Choice>
    <mc:Fallback>
      <p:transition spd="slow" advTm="1326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040FC-BC7E-C546-B67E-9A4B7711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DD89D4-5823-0F43-AD9C-421BCF9CA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9D8052D-4FC6-464E-8A92-AF03E321FC85}"/>
              </a:ext>
            </a:extLst>
          </p:cNvPr>
          <p:cNvCxnSpPr>
            <a:cxnSpLocks/>
            <a:endCxn id="45" idx="1"/>
          </p:cNvCxnSpPr>
          <p:nvPr/>
        </p:nvCxnSpPr>
        <p:spPr>
          <a:xfrm flipV="1">
            <a:off x="6405556" y="3388597"/>
            <a:ext cx="470507" cy="1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25">
            <a:extLst>
              <a:ext uri="{FF2B5EF4-FFF2-40B4-BE49-F238E27FC236}">
                <a16:creationId xmlns:a16="http://schemas.microsoft.com/office/drawing/2014/main" id="{88EDB23A-A476-4A48-97BB-470994E4154F}"/>
              </a:ext>
            </a:extLst>
          </p:cNvPr>
          <p:cNvSpPr txBox="1"/>
          <p:nvPr/>
        </p:nvSpPr>
        <p:spPr>
          <a:xfrm>
            <a:off x="6876063" y="3111651"/>
            <a:ext cx="716704" cy="5538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Feature Extraction</a:t>
            </a:r>
            <a:endParaRPr lang="en-US" sz="1000" dirty="0">
              <a:cs typeface="Calibri"/>
            </a:endParaRPr>
          </a:p>
          <a:p>
            <a:pPr algn="ctr"/>
            <a:r>
              <a:rPr lang="en-US" sz="1000" dirty="0">
                <a:cs typeface="Calibri"/>
              </a:rPr>
              <a:t>Module</a:t>
            </a:r>
          </a:p>
        </p:txBody>
      </p:sp>
      <p:sp>
        <p:nvSpPr>
          <p:cNvPr id="59" name="TextBox 25">
            <a:extLst>
              <a:ext uri="{FF2B5EF4-FFF2-40B4-BE49-F238E27FC236}">
                <a16:creationId xmlns:a16="http://schemas.microsoft.com/office/drawing/2014/main" id="{9A2AF305-1A32-BF41-842F-27EF6FD82B28}"/>
              </a:ext>
            </a:extLst>
          </p:cNvPr>
          <p:cNvSpPr txBox="1"/>
          <p:nvPr/>
        </p:nvSpPr>
        <p:spPr>
          <a:xfrm>
            <a:off x="7987919" y="3111651"/>
            <a:ext cx="783409" cy="5538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Feature Correlation</a:t>
            </a:r>
            <a:endParaRPr lang="en-US" sz="1000" dirty="0">
              <a:cs typeface="Calibri"/>
            </a:endParaRPr>
          </a:p>
          <a:p>
            <a:pPr algn="ctr"/>
            <a:r>
              <a:rPr lang="en-US" sz="1000" dirty="0">
                <a:cs typeface="Calibri"/>
              </a:rPr>
              <a:t>Module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286F1FE-1A35-FA40-ABD9-FEB194720E66}"/>
              </a:ext>
            </a:extLst>
          </p:cNvPr>
          <p:cNvCxnSpPr>
            <a:cxnSpLocks/>
            <a:stCxn id="45" idx="3"/>
            <a:endCxn id="59" idx="1"/>
          </p:cNvCxnSpPr>
          <p:nvPr/>
        </p:nvCxnSpPr>
        <p:spPr>
          <a:xfrm>
            <a:off x="7592767" y="3388596"/>
            <a:ext cx="395152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25">
            <a:extLst>
              <a:ext uri="{FF2B5EF4-FFF2-40B4-BE49-F238E27FC236}">
                <a16:creationId xmlns:a16="http://schemas.microsoft.com/office/drawing/2014/main" id="{2EFCDB97-3298-4E4B-9E74-2BE7BC1EC8F7}"/>
              </a:ext>
            </a:extLst>
          </p:cNvPr>
          <p:cNvSpPr txBox="1"/>
          <p:nvPr/>
        </p:nvSpPr>
        <p:spPr>
          <a:xfrm>
            <a:off x="9214411" y="3113180"/>
            <a:ext cx="783409" cy="553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Density Prediction Module</a:t>
            </a:r>
            <a:endParaRPr lang="en-US" sz="1000" dirty="0">
              <a:cs typeface="Calibri"/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890398A-75AB-3346-8F72-837A6CFE06D4}"/>
              </a:ext>
            </a:extLst>
          </p:cNvPr>
          <p:cNvCxnSpPr>
            <a:cxnSpLocks/>
            <a:stCxn id="59" idx="3"/>
            <a:endCxn id="67" idx="1"/>
          </p:cNvCxnSpPr>
          <p:nvPr/>
        </p:nvCxnSpPr>
        <p:spPr>
          <a:xfrm>
            <a:off x="8771329" y="3388596"/>
            <a:ext cx="443082" cy="1528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69219928-3D27-3F73-8ACD-55D480B54618}"/>
              </a:ext>
            </a:extLst>
          </p:cNvPr>
          <p:cNvGrpSpPr/>
          <p:nvPr/>
        </p:nvGrpSpPr>
        <p:grpSpPr>
          <a:xfrm>
            <a:off x="2063703" y="2777568"/>
            <a:ext cx="2246934" cy="1306732"/>
            <a:chOff x="2063703" y="2777568"/>
            <a:chExt cx="2246934" cy="130673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EB9C10B-3B74-5CD3-83CB-66C6345B08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3703" y="3440697"/>
              <a:ext cx="470507" cy="1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1C2C04C-08A1-1C0C-FB8A-ECB404009D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0130" y="3428999"/>
              <a:ext cx="470507" cy="1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BA90E5-9558-77AD-E6FE-B44EACD2E54F}"/>
                </a:ext>
              </a:extLst>
            </p:cNvPr>
            <p:cNvSpPr/>
            <p:nvPr/>
          </p:nvSpPr>
          <p:spPr>
            <a:xfrm>
              <a:off x="2577402" y="2777568"/>
              <a:ext cx="279669" cy="13067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cs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0A3EAF-EBAF-D0FC-A4E5-410B688D34E1}"/>
                </a:ext>
              </a:extLst>
            </p:cNvPr>
            <p:cNvSpPr/>
            <p:nvPr/>
          </p:nvSpPr>
          <p:spPr>
            <a:xfrm>
              <a:off x="3018420" y="2894564"/>
              <a:ext cx="279669" cy="105087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cs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834D0A-9F70-FA1E-E0A5-49528F95A71F}"/>
                </a:ext>
              </a:extLst>
            </p:cNvPr>
            <p:cNvSpPr/>
            <p:nvPr/>
          </p:nvSpPr>
          <p:spPr>
            <a:xfrm>
              <a:off x="3465392" y="3116586"/>
              <a:ext cx="279669" cy="61174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cs typeface="Calibri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3B27FDC-FCDA-C3A7-F37F-07F0F4AD39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8397" y="3420138"/>
              <a:ext cx="160743" cy="3945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0DE2F92-E700-55EF-D02D-C7F8FE1CD6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8166" y="3420137"/>
              <a:ext cx="160743" cy="3945"/>
            </a:xfrm>
            <a:prstGeom prst="straightConnector1">
              <a:avLst/>
            </a:prstGeom>
            <a:ln w="19050">
              <a:solidFill>
                <a:srgbClr val="00206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05FB50D-868B-9AA4-BFAF-87DB7C6BA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31" y="2757286"/>
            <a:ext cx="1704160" cy="12577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EC9BE8-5185-B0D2-D7DC-0AF20ED8D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1395" y="2757286"/>
            <a:ext cx="1704160" cy="12577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C1A6288-01EF-A1EC-30CC-5D6C3A4B279B}"/>
              </a:ext>
            </a:extLst>
          </p:cNvPr>
          <p:cNvSpPr/>
          <p:nvPr/>
        </p:nvSpPr>
        <p:spPr>
          <a:xfrm>
            <a:off x="5475685" y="3455016"/>
            <a:ext cx="210876" cy="1428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1315E7-FED3-14E4-DD0E-00267CB75146}"/>
              </a:ext>
            </a:extLst>
          </p:cNvPr>
          <p:cNvSpPr/>
          <p:nvPr/>
        </p:nvSpPr>
        <p:spPr>
          <a:xfrm>
            <a:off x="5309327" y="2875563"/>
            <a:ext cx="300976" cy="32457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08891C-E58B-3DD5-7D92-6E47AD6196AC}"/>
              </a:ext>
            </a:extLst>
          </p:cNvPr>
          <p:cNvSpPr/>
          <p:nvPr/>
        </p:nvSpPr>
        <p:spPr>
          <a:xfrm>
            <a:off x="5752409" y="2804139"/>
            <a:ext cx="300976" cy="307512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B89787-ED80-2F53-B240-0DF98D1F59ED}"/>
              </a:ext>
            </a:extLst>
          </p:cNvPr>
          <p:cNvSpPr txBox="1"/>
          <p:nvPr/>
        </p:nvSpPr>
        <p:spPr>
          <a:xfrm>
            <a:off x="2054193" y="1782523"/>
            <a:ext cx="2437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 repetitive objects</a:t>
            </a:r>
          </a:p>
        </p:txBody>
      </p:sp>
    </p:spTree>
    <p:extLst>
      <p:ext uri="{BB962C8B-B14F-4D97-AF65-F5344CB8AC3E}">
        <p14:creationId xmlns:p14="http://schemas.microsoft.com/office/powerpoint/2010/main" val="4154644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186"/>
    </mc:Choice>
    <mc:Fallback>
      <p:transition spd="slow" advTm="2218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040FC-BC7E-C546-B67E-9A4B7711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DD89D4-5823-0F43-AD9C-421BCF9CA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9D8052D-4FC6-464E-8A92-AF03E321FC85}"/>
              </a:ext>
            </a:extLst>
          </p:cNvPr>
          <p:cNvCxnSpPr>
            <a:cxnSpLocks/>
            <a:endCxn id="45" idx="1"/>
          </p:cNvCxnSpPr>
          <p:nvPr/>
        </p:nvCxnSpPr>
        <p:spPr>
          <a:xfrm flipV="1">
            <a:off x="6405556" y="3388597"/>
            <a:ext cx="470507" cy="1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25">
            <a:extLst>
              <a:ext uri="{FF2B5EF4-FFF2-40B4-BE49-F238E27FC236}">
                <a16:creationId xmlns:a16="http://schemas.microsoft.com/office/drawing/2014/main" id="{88EDB23A-A476-4A48-97BB-470994E4154F}"/>
              </a:ext>
            </a:extLst>
          </p:cNvPr>
          <p:cNvSpPr txBox="1"/>
          <p:nvPr/>
        </p:nvSpPr>
        <p:spPr>
          <a:xfrm>
            <a:off x="6876063" y="3111651"/>
            <a:ext cx="716704" cy="5538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Feature Extraction</a:t>
            </a:r>
            <a:endParaRPr lang="en-US" sz="1000" dirty="0">
              <a:cs typeface="Calibri"/>
            </a:endParaRPr>
          </a:p>
          <a:p>
            <a:pPr algn="ctr"/>
            <a:r>
              <a:rPr lang="en-US" sz="1000" dirty="0">
                <a:cs typeface="Calibri"/>
              </a:rPr>
              <a:t>Module</a:t>
            </a:r>
          </a:p>
        </p:txBody>
      </p:sp>
      <p:sp>
        <p:nvSpPr>
          <p:cNvPr id="59" name="TextBox 25">
            <a:extLst>
              <a:ext uri="{FF2B5EF4-FFF2-40B4-BE49-F238E27FC236}">
                <a16:creationId xmlns:a16="http://schemas.microsoft.com/office/drawing/2014/main" id="{9A2AF305-1A32-BF41-842F-27EF6FD82B28}"/>
              </a:ext>
            </a:extLst>
          </p:cNvPr>
          <p:cNvSpPr txBox="1"/>
          <p:nvPr/>
        </p:nvSpPr>
        <p:spPr>
          <a:xfrm>
            <a:off x="7987919" y="3111651"/>
            <a:ext cx="783409" cy="5538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Feature Correlation</a:t>
            </a:r>
            <a:endParaRPr lang="en-US" sz="1000" dirty="0">
              <a:cs typeface="Calibri"/>
            </a:endParaRPr>
          </a:p>
          <a:p>
            <a:pPr algn="ctr"/>
            <a:r>
              <a:rPr lang="en-US" sz="1000" dirty="0">
                <a:cs typeface="Calibri"/>
              </a:rPr>
              <a:t>Module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286F1FE-1A35-FA40-ABD9-FEB194720E66}"/>
              </a:ext>
            </a:extLst>
          </p:cNvPr>
          <p:cNvCxnSpPr>
            <a:cxnSpLocks/>
            <a:stCxn id="45" idx="3"/>
            <a:endCxn id="59" idx="1"/>
          </p:cNvCxnSpPr>
          <p:nvPr/>
        </p:nvCxnSpPr>
        <p:spPr>
          <a:xfrm>
            <a:off x="7592767" y="3388596"/>
            <a:ext cx="395152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25">
            <a:extLst>
              <a:ext uri="{FF2B5EF4-FFF2-40B4-BE49-F238E27FC236}">
                <a16:creationId xmlns:a16="http://schemas.microsoft.com/office/drawing/2014/main" id="{2EFCDB97-3298-4E4B-9E74-2BE7BC1EC8F7}"/>
              </a:ext>
            </a:extLst>
          </p:cNvPr>
          <p:cNvSpPr txBox="1"/>
          <p:nvPr/>
        </p:nvSpPr>
        <p:spPr>
          <a:xfrm>
            <a:off x="9214411" y="3113180"/>
            <a:ext cx="783409" cy="553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Density Prediction Module</a:t>
            </a:r>
            <a:endParaRPr lang="en-US" sz="1000" dirty="0">
              <a:cs typeface="Calibri"/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890398A-75AB-3346-8F72-837A6CFE06D4}"/>
              </a:ext>
            </a:extLst>
          </p:cNvPr>
          <p:cNvCxnSpPr>
            <a:cxnSpLocks/>
            <a:stCxn id="59" idx="3"/>
            <a:endCxn id="67" idx="1"/>
          </p:cNvCxnSpPr>
          <p:nvPr/>
        </p:nvCxnSpPr>
        <p:spPr>
          <a:xfrm>
            <a:off x="8771329" y="3388596"/>
            <a:ext cx="443082" cy="1528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69219928-3D27-3F73-8ACD-55D480B54618}"/>
              </a:ext>
            </a:extLst>
          </p:cNvPr>
          <p:cNvGrpSpPr/>
          <p:nvPr/>
        </p:nvGrpSpPr>
        <p:grpSpPr>
          <a:xfrm>
            <a:off x="2063703" y="2777568"/>
            <a:ext cx="2246934" cy="1306732"/>
            <a:chOff x="2063703" y="2777568"/>
            <a:chExt cx="2246934" cy="130673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EB9C10B-3B74-5CD3-83CB-66C6345B08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3703" y="3440697"/>
              <a:ext cx="470507" cy="1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1C2C04C-08A1-1C0C-FB8A-ECB404009D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0130" y="3428999"/>
              <a:ext cx="470507" cy="1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BA90E5-9558-77AD-E6FE-B44EACD2E54F}"/>
                </a:ext>
              </a:extLst>
            </p:cNvPr>
            <p:cNvSpPr/>
            <p:nvPr/>
          </p:nvSpPr>
          <p:spPr>
            <a:xfrm>
              <a:off x="2577402" y="2777568"/>
              <a:ext cx="279669" cy="13067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cs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0A3EAF-EBAF-D0FC-A4E5-410B688D34E1}"/>
                </a:ext>
              </a:extLst>
            </p:cNvPr>
            <p:cNvSpPr/>
            <p:nvPr/>
          </p:nvSpPr>
          <p:spPr>
            <a:xfrm>
              <a:off x="3018420" y="2894564"/>
              <a:ext cx="279669" cy="105087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cs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834D0A-9F70-FA1E-E0A5-49528F95A71F}"/>
                </a:ext>
              </a:extLst>
            </p:cNvPr>
            <p:cNvSpPr/>
            <p:nvPr/>
          </p:nvSpPr>
          <p:spPr>
            <a:xfrm>
              <a:off x="3465392" y="3116586"/>
              <a:ext cx="279669" cy="61174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cs typeface="Calibri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3B27FDC-FCDA-C3A7-F37F-07F0F4AD39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8397" y="3420138"/>
              <a:ext cx="160743" cy="3945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0DE2F92-E700-55EF-D02D-C7F8FE1CD6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8166" y="3420137"/>
              <a:ext cx="160743" cy="3945"/>
            </a:xfrm>
            <a:prstGeom prst="straightConnector1">
              <a:avLst/>
            </a:prstGeom>
            <a:ln w="19050">
              <a:solidFill>
                <a:srgbClr val="00206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05FB50D-868B-9AA4-BFAF-87DB7C6BA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31" y="2757286"/>
            <a:ext cx="1704160" cy="12577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EC9BE8-5185-B0D2-D7DC-0AF20ED8D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1395" y="2757286"/>
            <a:ext cx="1704160" cy="12577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C1A6288-01EF-A1EC-30CC-5D6C3A4B279B}"/>
              </a:ext>
            </a:extLst>
          </p:cNvPr>
          <p:cNvSpPr/>
          <p:nvPr/>
        </p:nvSpPr>
        <p:spPr>
          <a:xfrm>
            <a:off x="5475685" y="3455016"/>
            <a:ext cx="210876" cy="1428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1315E7-FED3-14E4-DD0E-00267CB75146}"/>
              </a:ext>
            </a:extLst>
          </p:cNvPr>
          <p:cNvSpPr/>
          <p:nvPr/>
        </p:nvSpPr>
        <p:spPr>
          <a:xfrm>
            <a:off x="5309327" y="2875563"/>
            <a:ext cx="300976" cy="32457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08891C-E58B-3DD5-7D92-6E47AD6196AC}"/>
              </a:ext>
            </a:extLst>
          </p:cNvPr>
          <p:cNvSpPr/>
          <p:nvPr/>
        </p:nvSpPr>
        <p:spPr>
          <a:xfrm>
            <a:off x="5752409" y="2804139"/>
            <a:ext cx="300976" cy="307512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B89787-ED80-2F53-B240-0DF98D1F59ED}"/>
              </a:ext>
            </a:extLst>
          </p:cNvPr>
          <p:cNvSpPr txBox="1"/>
          <p:nvPr/>
        </p:nvSpPr>
        <p:spPr>
          <a:xfrm>
            <a:off x="2054193" y="1782523"/>
            <a:ext cx="2437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 repetitive objects</a:t>
            </a:r>
          </a:p>
        </p:txBody>
      </p:sp>
    </p:spTree>
    <p:extLst>
      <p:ext uri="{BB962C8B-B14F-4D97-AF65-F5344CB8AC3E}">
        <p14:creationId xmlns:p14="http://schemas.microsoft.com/office/powerpoint/2010/main" val="16151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30"/>
    </mc:Choice>
    <mc:Fallback>
      <p:transition spd="slow" advTm="753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38.1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4|1.9|3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21966</TotalTime>
  <Words>1027</Words>
  <Application>Microsoft Macintosh PowerPoint</Application>
  <PresentationFormat>Widescreen</PresentationFormat>
  <Paragraphs>266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Exemplar Free Class Agnostic Counting</vt:lpstr>
      <vt:lpstr>Motivation</vt:lpstr>
      <vt:lpstr>Motivation</vt:lpstr>
      <vt:lpstr>Motivation</vt:lpstr>
      <vt:lpstr>Motivation</vt:lpstr>
      <vt:lpstr>Proposed Approach</vt:lpstr>
      <vt:lpstr>Motivation</vt:lpstr>
      <vt:lpstr>Motivation</vt:lpstr>
      <vt:lpstr>Motivation</vt:lpstr>
      <vt:lpstr>Motivation</vt:lpstr>
      <vt:lpstr>Motivation</vt:lpstr>
      <vt:lpstr>RepRPN-Counter</vt:lpstr>
      <vt:lpstr>Proposed Approach</vt:lpstr>
      <vt:lpstr>Proposed Approach</vt:lpstr>
      <vt:lpstr>Experiments</vt:lpstr>
      <vt:lpstr>Experiments</vt:lpstr>
      <vt:lpstr>Experiments</vt:lpstr>
      <vt:lpstr>Experiments</vt:lpstr>
      <vt:lpstr>Experiments</vt:lpstr>
      <vt:lpstr>Experiments</vt:lpstr>
      <vt:lpstr>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To Count Everything</dc:title>
  <dc:creator>Viresh Ranjan</dc:creator>
  <cp:lastModifiedBy>Viresh  Ranjan</cp:lastModifiedBy>
  <cp:revision>226</cp:revision>
  <dcterms:created xsi:type="dcterms:W3CDTF">2021-06-08T20:32:33Z</dcterms:created>
  <dcterms:modified xsi:type="dcterms:W3CDTF">2022-11-14T03:29:52Z</dcterms:modified>
</cp:coreProperties>
</file>