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320" r:id="rId3"/>
    <p:sldId id="322" r:id="rId4"/>
    <p:sldId id="317" r:id="rId5"/>
    <p:sldId id="259" r:id="rId6"/>
    <p:sldId id="323" r:id="rId7"/>
    <p:sldId id="260" r:id="rId8"/>
    <p:sldId id="318" r:id="rId9"/>
    <p:sldId id="330" r:id="rId10"/>
    <p:sldId id="325" r:id="rId11"/>
    <p:sldId id="319" r:id="rId12"/>
    <p:sldId id="321" r:id="rId13"/>
    <p:sldId id="324" r:id="rId14"/>
    <p:sldId id="326" r:id="rId15"/>
    <p:sldId id="327" r:id="rId16"/>
    <p:sldId id="328" r:id="rId17"/>
    <p:sldId id="32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572" userDrawn="1">
          <p15:clr>
            <a:srgbClr val="A4A3A4"/>
          </p15:clr>
        </p15:guide>
        <p15:guide id="4" orient="horz" pos="3748" userDrawn="1">
          <p15:clr>
            <a:srgbClr val="A4A3A4"/>
          </p15:clr>
        </p15:guide>
        <p15:guide id="5" pos="1572" userDrawn="1">
          <p15:clr>
            <a:srgbClr val="A4A3A4"/>
          </p15:clr>
        </p15:guide>
        <p15:guide id="6" pos="610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CC99FF"/>
    <a:srgbClr val="FF99FF"/>
    <a:srgbClr val="FFCC00"/>
    <a:srgbClr val="2DAE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555"/>
    <p:restoredTop sz="96208"/>
  </p:normalViewPr>
  <p:slideViewPr>
    <p:cSldViewPr snapToGrid="0" snapToObjects="1" showGuides="1">
      <p:cViewPr varScale="1">
        <p:scale>
          <a:sx n="108" d="100"/>
          <a:sy n="108" d="100"/>
        </p:scale>
        <p:origin x="252" y="102"/>
      </p:cViewPr>
      <p:guideLst>
        <p:guide orient="horz" pos="2160"/>
        <p:guide pos="3840"/>
        <p:guide orient="horz" pos="572"/>
        <p:guide orient="horz" pos="3748"/>
        <p:guide pos="1572"/>
        <p:guide pos="610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915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bello, Nobel Sanjay" userId="98481883-3967-4336-80cb-b736a2a12f3a" providerId="ADAL" clId="{51F1F48C-B4E7-4422-B253-B18761DC8397}"/>
    <pc:docChg chg="undo custSel addSld modSld">
      <pc:chgData name="Rebello, Nobel Sanjay" userId="98481883-3967-4336-80cb-b736a2a12f3a" providerId="ADAL" clId="{51F1F48C-B4E7-4422-B253-B18761DC8397}" dt="2024-09-30T18:25:49.380" v="30" actId="478"/>
      <pc:docMkLst>
        <pc:docMk/>
      </pc:docMkLst>
      <pc:sldChg chg="addSp delSp mod addAnim delAnim">
        <pc:chgData name="Rebello, Nobel Sanjay" userId="98481883-3967-4336-80cb-b736a2a12f3a" providerId="ADAL" clId="{51F1F48C-B4E7-4422-B253-B18761DC8397}" dt="2024-09-30T18:25:34.325" v="19" actId="478"/>
        <pc:sldMkLst>
          <pc:docMk/>
          <pc:sldMk cId="1959197155" sldId="318"/>
        </pc:sldMkLst>
        <pc:spChg chg="add del">
          <ac:chgData name="Rebello, Nobel Sanjay" userId="98481883-3967-4336-80cb-b736a2a12f3a" providerId="ADAL" clId="{51F1F48C-B4E7-4422-B253-B18761DC8397}" dt="2024-09-30T18:25:32.965" v="15" actId="478"/>
          <ac:spMkLst>
            <pc:docMk/>
            <pc:sldMk cId="1959197155" sldId="318"/>
            <ac:spMk id="5" creationId="{406614A3-2290-0A8C-2E48-346363DDBA24}"/>
          </ac:spMkLst>
        </pc:spChg>
        <pc:spChg chg="add del">
          <ac:chgData name="Rebello, Nobel Sanjay" userId="98481883-3967-4336-80cb-b736a2a12f3a" providerId="ADAL" clId="{51F1F48C-B4E7-4422-B253-B18761DC8397}" dt="2024-09-30T18:25:33.958" v="18" actId="478"/>
          <ac:spMkLst>
            <pc:docMk/>
            <pc:sldMk cId="1959197155" sldId="318"/>
            <ac:spMk id="6" creationId="{74B74E48-4196-BBE0-BCF9-2563C29BBF2D}"/>
          </ac:spMkLst>
        </pc:spChg>
        <pc:spChg chg="add del">
          <ac:chgData name="Rebello, Nobel Sanjay" userId="98481883-3967-4336-80cb-b736a2a12f3a" providerId="ADAL" clId="{51F1F48C-B4E7-4422-B253-B18761DC8397}" dt="2024-09-30T18:25:32.276" v="13" actId="478"/>
          <ac:spMkLst>
            <pc:docMk/>
            <pc:sldMk cId="1959197155" sldId="318"/>
            <ac:spMk id="7" creationId="{97EECAB4-C58E-A22B-F724-3D78F81D4AE6}"/>
          </ac:spMkLst>
        </pc:spChg>
        <pc:spChg chg="add del">
          <ac:chgData name="Rebello, Nobel Sanjay" userId="98481883-3967-4336-80cb-b736a2a12f3a" providerId="ADAL" clId="{51F1F48C-B4E7-4422-B253-B18761DC8397}" dt="2024-09-30T18:25:33.621" v="17" actId="478"/>
          <ac:spMkLst>
            <pc:docMk/>
            <pc:sldMk cId="1959197155" sldId="318"/>
            <ac:spMk id="8" creationId="{8BC92898-1543-F625-9310-CA9646516AF3}"/>
          </ac:spMkLst>
        </pc:spChg>
        <pc:spChg chg="add del">
          <ac:chgData name="Rebello, Nobel Sanjay" userId="98481883-3967-4336-80cb-b736a2a12f3a" providerId="ADAL" clId="{51F1F48C-B4E7-4422-B253-B18761DC8397}" dt="2024-09-30T18:25:32.614" v="14" actId="478"/>
          <ac:spMkLst>
            <pc:docMk/>
            <pc:sldMk cId="1959197155" sldId="318"/>
            <ac:spMk id="9" creationId="{A4C012C4-E716-D764-B941-E89467666BE4}"/>
          </ac:spMkLst>
        </pc:spChg>
        <pc:spChg chg="add del">
          <ac:chgData name="Rebello, Nobel Sanjay" userId="98481883-3967-4336-80cb-b736a2a12f3a" providerId="ADAL" clId="{51F1F48C-B4E7-4422-B253-B18761DC8397}" dt="2024-09-30T18:25:31.956" v="12" actId="478"/>
          <ac:spMkLst>
            <pc:docMk/>
            <pc:sldMk cId="1959197155" sldId="318"/>
            <ac:spMk id="10" creationId="{06D5E7EF-FFE9-4A20-77FB-857D354B1EB1}"/>
          </ac:spMkLst>
        </pc:spChg>
        <pc:spChg chg="add del">
          <ac:chgData name="Rebello, Nobel Sanjay" userId="98481883-3967-4336-80cb-b736a2a12f3a" providerId="ADAL" clId="{51F1F48C-B4E7-4422-B253-B18761DC8397}" dt="2024-09-30T18:25:31.621" v="11" actId="478"/>
          <ac:spMkLst>
            <pc:docMk/>
            <pc:sldMk cId="1959197155" sldId="318"/>
            <ac:spMk id="11" creationId="{22965FDB-49DC-3EDB-77F9-183813A9B366}"/>
          </ac:spMkLst>
        </pc:spChg>
        <pc:spChg chg="add del">
          <ac:chgData name="Rebello, Nobel Sanjay" userId="98481883-3967-4336-80cb-b736a2a12f3a" providerId="ADAL" clId="{51F1F48C-B4E7-4422-B253-B18761DC8397}" dt="2024-09-30T18:25:31.193" v="10" actId="478"/>
          <ac:spMkLst>
            <pc:docMk/>
            <pc:sldMk cId="1959197155" sldId="318"/>
            <ac:spMk id="12" creationId="{4FB11F35-AABC-3490-527E-21087B88AA37}"/>
          </ac:spMkLst>
        </pc:spChg>
        <pc:spChg chg="add del">
          <ac:chgData name="Rebello, Nobel Sanjay" userId="98481883-3967-4336-80cb-b736a2a12f3a" providerId="ADAL" clId="{51F1F48C-B4E7-4422-B253-B18761DC8397}" dt="2024-09-30T18:25:33.293" v="16" actId="478"/>
          <ac:spMkLst>
            <pc:docMk/>
            <pc:sldMk cId="1959197155" sldId="318"/>
            <ac:spMk id="13" creationId="{8B4198B5-0FC8-B5F7-DE9E-F428394FB4E2}"/>
          </ac:spMkLst>
        </pc:spChg>
        <pc:spChg chg="add del">
          <ac:chgData name="Rebello, Nobel Sanjay" userId="98481883-3967-4336-80cb-b736a2a12f3a" providerId="ADAL" clId="{51F1F48C-B4E7-4422-B253-B18761DC8397}" dt="2024-09-30T18:25:34.325" v="19" actId="478"/>
          <ac:spMkLst>
            <pc:docMk/>
            <pc:sldMk cId="1959197155" sldId="318"/>
            <ac:spMk id="14" creationId="{5049B904-5B4C-B441-94A5-D03F5CA45CF1}"/>
          </ac:spMkLst>
        </pc:spChg>
      </pc:sldChg>
      <pc:sldChg chg="delSp add mod delAnim">
        <pc:chgData name="Rebello, Nobel Sanjay" userId="98481883-3967-4336-80cb-b736a2a12f3a" providerId="ADAL" clId="{51F1F48C-B4E7-4422-B253-B18761DC8397}" dt="2024-09-30T18:25:49.380" v="30" actId="478"/>
        <pc:sldMkLst>
          <pc:docMk/>
          <pc:sldMk cId="346975714" sldId="330"/>
        </pc:sldMkLst>
        <pc:spChg chg="del">
          <ac:chgData name="Rebello, Nobel Sanjay" userId="98481883-3967-4336-80cb-b736a2a12f3a" providerId="ADAL" clId="{51F1F48C-B4E7-4422-B253-B18761DC8397}" dt="2024-09-30T18:25:42.852" v="21" actId="478"/>
          <ac:spMkLst>
            <pc:docMk/>
            <pc:sldMk cId="346975714" sldId="330"/>
            <ac:spMk id="5" creationId="{406614A3-2290-0A8C-2E48-346363DDBA24}"/>
          </ac:spMkLst>
        </pc:spChg>
        <pc:spChg chg="del">
          <ac:chgData name="Rebello, Nobel Sanjay" userId="98481883-3967-4336-80cb-b736a2a12f3a" providerId="ADAL" clId="{51F1F48C-B4E7-4422-B253-B18761DC8397}" dt="2024-09-30T18:25:45.019" v="24" actId="478"/>
          <ac:spMkLst>
            <pc:docMk/>
            <pc:sldMk cId="346975714" sldId="330"/>
            <ac:spMk id="6" creationId="{74B74E48-4196-BBE0-BCF9-2563C29BBF2D}"/>
          </ac:spMkLst>
        </pc:spChg>
        <pc:spChg chg="del">
          <ac:chgData name="Rebello, Nobel Sanjay" userId="98481883-3967-4336-80cb-b736a2a12f3a" providerId="ADAL" clId="{51F1F48C-B4E7-4422-B253-B18761DC8397}" dt="2024-09-30T18:25:48.010" v="28" actId="478"/>
          <ac:spMkLst>
            <pc:docMk/>
            <pc:sldMk cId="346975714" sldId="330"/>
            <ac:spMk id="7" creationId="{97EECAB4-C58E-A22B-F724-3D78F81D4AE6}"/>
          </ac:spMkLst>
        </pc:spChg>
        <pc:spChg chg="del">
          <ac:chgData name="Rebello, Nobel Sanjay" userId="98481883-3967-4336-80cb-b736a2a12f3a" providerId="ADAL" clId="{51F1F48C-B4E7-4422-B253-B18761DC8397}" dt="2024-09-30T18:25:45.635" v="25" actId="478"/>
          <ac:spMkLst>
            <pc:docMk/>
            <pc:sldMk cId="346975714" sldId="330"/>
            <ac:spMk id="8" creationId="{8BC92898-1543-F625-9310-CA9646516AF3}"/>
          </ac:spMkLst>
        </pc:spChg>
        <pc:spChg chg="del">
          <ac:chgData name="Rebello, Nobel Sanjay" userId="98481883-3967-4336-80cb-b736a2a12f3a" providerId="ADAL" clId="{51F1F48C-B4E7-4422-B253-B18761DC8397}" dt="2024-09-30T18:25:46.195" v="26" actId="478"/>
          <ac:spMkLst>
            <pc:docMk/>
            <pc:sldMk cId="346975714" sldId="330"/>
            <ac:spMk id="9" creationId="{A4C012C4-E716-D764-B941-E89467666BE4}"/>
          </ac:spMkLst>
        </pc:spChg>
        <pc:spChg chg="del">
          <ac:chgData name="Rebello, Nobel Sanjay" userId="98481883-3967-4336-80cb-b736a2a12f3a" providerId="ADAL" clId="{51F1F48C-B4E7-4422-B253-B18761DC8397}" dt="2024-09-30T18:25:47.531" v="27" actId="478"/>
          <ac:spMkLst>
            <pc:docMk/>
            <pc:sldMk cId="346975714" sldId="330"/>
            <ac:spMk id="10" creationId="{06D5E7EF-FFE9-4A20-77FB-857D354B1EB1}"/>
          </ac:spMkLst>
        </pc:spChg>
        <pc:spChg chg="del">
          <ac:chgData name="Rebello, Nobel Sanjay" userId="98481883-3967-4336-80cb-b736a2a12f3a" providerId="ADAL" clId="{51F1F48C-B4E7-4422-B253-B18761DC8397}" dt="2024-09-30T18:25:48.747" v="29" actId="478"/>
          <ac:spMkLst>
            <pc:docMk/>
            <pc:sldMk cId="346975714" sldId="330"/>
            <ac:spMk id="11" creationId="{22965FDB-49DC-3EDB-77F9-183813A9B366}"/>
          </ac:spMkLst>
        </pc:spChg>
        <pc:spChg chg="del">
          <ac:chgData name="Rebello, Nobel Sanjay" userId="98481883-3967-4336-80cb-b736a2a12f3a" providerId="ADAL" clId="{51F1F48C-B4E7-4422-B253-B18761DC8397}" dt="2024-09-30T18:25:49.380" v="30" actId="478"/>
          <ac:spMkLst>
            <pc:docMk/>
            <pc:sldMk cId="346975714" sldId="330"/>
            <ac:spMk id="12" creationId="{4FB11F35-AABC-3490-527E-21087B88AA37}"/>
          </ac:spMkLst>
        </pc:spChg>
        <pc:spChg chg="del">
          <ac:chgData name="Rebello, Nobel Sanjay" userId="98481883-3967-4336-80cb-b736a2a12f3a" providerId="ADAL" clId="{51F1F48C-B4E7-4422-B253-B18761DC8397}" dt="2024-09-30T18:25:43.851" v="22" actId="478"/>
          <ac:spMkLst>
            <pc:docMk/>
            <pc:sldMk cId="346975714" sldId="330"/>
            <ac:spMk id="13" creationId="{8B4198B5-0FC8-B5F7-DE9E-F428394FB4E2}"/>
          </ac:spMkLst>
        </pc:spChg>
        <pc:spChg chg="del">
          <ac:chgData name="Rebello, Nobel Sanjay" userId="98481883-3967-4336-80cb-b736a2a12f3a" providerId="ADAL" clId="{51F1F48C-B4E7-4422-B253-B18761DC8397}" dt="2024-09-30T18:25:44.435" v="23" actId="478"/>
          <ac:spMkLst>
            <pc:docMk/>
            <pc:sldMk cId="346975714" sldId="330"/>
            <ac:spMk id="14" creationId="{5049B904-5B4C-B441-94A5-D03F5CA45CF1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0D8660-3594-0349-BD55-A76CA2B9FFA2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2FB8E3-2771-6541-9351-ACB7F857DA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53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However, there is a big problem with online learning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Unlike in face-to-face learning, teachers have no idea of their students’ attentional state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 cannot easily tell who is paying attention, and who is not.  In the classroom, this is easier to do.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2FB8E3-2771-6541-9351-ACB7F857DAC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7856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However, there is a big problem with online learning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Unlike in face-to-face learning, teachers have no idea of their students’ attentional state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 cannot easily tell who is paying attention, and who is not.  In the classroom, this is easier to do.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2FB8E3-2771-6541-9351-ACB7F857DAC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8567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However, there is a big problem with online learning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Unlike in face-to-face learning, teachers have no idea of their students’ attentional state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 cannot easily tell who is paying attention, and who is not.  In the classroom, this is easier to do.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2FB8E3-2771-6541-9351-ACB7F857DAC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0809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Conversely, online learning can provide far more information about students’ attentional states than could ever be possible in the classroom.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Laptops have webcams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 can capture facial expressions, and even track users’ eyes. 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 of a mouse also provides useful information (what was clicked, etc.)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b="1" i="0" u="none" strike="noStrike" baseline="0" dirty="0">
                <a:latin typeface="Calibri Light" panose="020F0302020204030204" pitchFamily="34" charset="0"/>
              </a:rPr>
              <a:t>…and mice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 of that information: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b="1" i="0" u="none" strike="noStrike" baseline="0" dirty="0">
                <a:latin typeface="Calibri Light" panose="020F0302020204030204" pitchFamily="34" charset="0"/>
              </a:rPr>
              <a:t>produces recordable data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b="1" dirty="0">
                <a:latin typeface="Calibri Light" panose="020F0302020204030204" pitchFamily="34" charset="0"/>
              </a:rPr>
              <a:t>can be analyzed using machine learning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try to infer the student’s attentional and cognitive states. </a:t>
            </a:r>
            <a:endParaRPr lang="en-US" altLang="ja-JP" b="1" i="0" u="none" strike="noStrike" baseline="0" dirty="0">
              <a:latin typeface="Calibri Light" panose="020F03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2FB8E3-2771-6541-9351-ACB7F857DAC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3892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2FB8E3-2771-6541-9351-ACB7F857DAC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305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2FB8E3-2771-6541-9351-ACB7F857DAC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599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FE645B-38F2-3A41-8823-D54091ADC4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A67366-FD28-E141-B66F-6C507F3D74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BA672F-0FB9-024C-944C-C8B25BD85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F9FC2-2FFD-B540-ABAC-740DD246A17D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5F22B1-41A8-0048-B10B-081D36F60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30D5AA-4AA1-5D4E-96C7-F2908A636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481C4-E6DB-864E-95A0-2A4441BF2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574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C8929-6428-F24B-A310-B8BC463B3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7345DC-B39F-DA4F-BE69-E22E1600D6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28D8CD-0D3F-C44E-8F92-CA8BAB4CE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F9FC2-2FFD-B540-ABAC-740DD246A17D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2372D3-E96F-5B42-82E8-E9AC8C2A4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E8D799-1878-C646-80D9-2CD4B9996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481C4-E6DB-864E-95A0-2A4441BF2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080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62BAF40-289B-9A4C-AF44-60F8D1423E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1D3085-E991-DC47-AE27-5F0F9D91FF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675670-31F3-8A4A-9D12-880EB307FF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F9FC2-2FFD-B540-ABAC-740DD246A17D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DBA8B4-4DD0-C043-9D0D-EEE2290E9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D373F1-9C5F-1A48-BE00-4E9C69406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481C4-E6DB-864E-95A0-2A4441BF2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2215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3DA43-2EE7-7D49-AA11-90C39CB70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875F25-806C-C94D-936C-686EE69534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49564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07D9CD-A703-A744-9047-6C8BFE8F3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6F1665-4905-4D40-876F-70D7740162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E6DA6B-44D9-B147-8865-A138C5EFD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F9FC2-2FFD-B540-ABAC-740DD246A17D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786926-33FC-9E4E-B0A7-3837BE43D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A78182-2717-874B-A879-A7E533C45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481C4-E6DB-864E-95A0-2A4441BF2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069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3D500-EEED-334B-BE81-F57B21B42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74F5C9-7B06-FC44-B0C2-935E018077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887967-3588-3D4E-9660-1AC5E9BE6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F9FC2-2FFD-B540-ABAC-740DD246A17D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E6DB53-AA5B-164D-9C80-91FCA620B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21A63A-49CF-814D-ABC6-A7C9FB583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481C4-E6DB-864E-95A0-2A4441BF2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333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0278D6-38DD-3E4B-B150-FD79BBB55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664C26-8F05-AD49-B896-FE0AC6C5CD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2E8326-B61D-CA44-8257-4CF3CBFBC0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4FF173-3727-9243-BD80-C9F9AE722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F9FC2-2FFD-B540-ABAC-740DD246A17D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2FBEC2-33B8-3541-BD84-18702E107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6B9A95-EF8D-1E46-BE6D-B5516BDC0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481C4-E6DB-864E-95A0-2A4441BF2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348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6E6E3-8D44-E643-B449-407A978BE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38C19A-26FD-3149-9CE9-259B8BB65D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18C912-DFFB-8B46-8826-C3FFF323C6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9071CEC-F8FE-D641-8CA8-5920A8C529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93BA0E-9909-A94E-99D1-B1B2759A9F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5C578A3-3CD0-AB40-A791-71CAD725F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F9FC2-2FFD-B540-ABAC-740DD246A17D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02EE78-F052-D04A-AE26-62F83F919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4C594B4-31C7-A94B-BD34-CA9445139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481C4-E6DB-864E-95A0-2A4441BF2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101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62FF8D-A81A-3542-A48B-DFE61F625A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DE0165B-8A13-294B-9BB2-EF87F8FAB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F9FC2-2FFD-B540-ABAC-740DD246A17D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4A0740-FFFC-8D45-9BA4-5D73DE075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00FB52-4D41-434B-B783-B098A2428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481C4-E6DB-864E-95A0-2A4441BF2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917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8EC6BD5-F5AD-634C-B7AC-F8D2F25AE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F9FC2-2FFD-B540-ABAC-740DD246A17D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D72388-FEC0-7F4A-A857-4622DF1BD4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17D5F9-BD72-8641-940B-B5E8D9DD8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481C4-E6DB-864E-95A0-2A4441BF2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500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8D4D30-0E8D-FE4C-9F81-822A825E1E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D5F142-4C64-9247-995F-1C8BB94D91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04084F-8D70-E245-A07B-36EC81F218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D74D41-E03D-AE47-83D0-834229071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F9FC2-2FFD-B540-ABAC-740DD246A17D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0A3D9B-E95D-854E-A2C1-389BB15CD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AFF80F-EECB-8945-8AAE-047049548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481C4-E6DB-864E-95A0-2A4441BF2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051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D71F6D-2006-6848-8957-290B54C93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F908EE-3A9D-B343-A3AB-05F4057562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DC9F1B-C3C9-3E40-9C51-E693CEFBF1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E80442-7E94-D043-AEB3-1DFB7DA6F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F9FC2-2FFD-B540-ABAC-740DD246A17D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EF0AF6-D278-F344-AE80-D6DA6D3EA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7926A2-CA76-7C47-AFFC-05A48DB53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481C4-E6DB-864E-95A0-2A4441BF2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115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2728C4C-8F2A-534D-8B2C-987C49182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47BB94-35F4-6C4A-9A61-5B95DA4CB7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BB1530-CF02-E544-8134-9F594FB86B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BF9FC2-2FFD-B540-ABAC-740DD246A17D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8089B4-25C0-3C47-A820-5B3C59E5C7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B29BD2-940E-294B-B5FE-26C9D53FC7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7481C4-E6DB-864E-95A0-2A4441BF2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7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376704-50F5-B148-BC4E-F8995F5876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2672" y="407744"/>
            <a:ext cx="11396039" cy="2387600"/>
          </a:xfrm>
        </p:spPr>
        <p:txBody>
          <a:bodyPr>
            <a:noAutofit/>
          </a:bodyPr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Characterizing Learners’ Complex Attentional States During Online Multimedia Learning </a:t>
            </a:r>
            <a:b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Using Eye-tracking, Egocentric Camera, Webcam, </a:t>
            </a:r>
            <a:b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Retrospective recalls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B027D5-F13F-1B45-85E2-6323C9F3A0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2673" y="3157178"/>
            <a:ext cx="11180617" cy="1995266"/>
          </a:xfrm>
        </p:spPr>
        <p:txBody>
          <a:bodyPr>
            <a:normAutofit fontScale="92500"/>
          </a:bodyPr>
          <a:lstStyle/>
          <a:p>
            <a:r>
              <a:rPr lang="en-US" sz="2800" b="0" u="none" strike="noStrike" baseline="0" dirty="0"/>
              <a:t>Prasanth Chandran</a:t>
            </a:r>
            <a:r>
              <a:rPr lang="en-US" sz="2800" b="0" u="none" strike="noStrike" baseline="30000" dirty="0"/>
              <a:t>1</a:t>
            </a:r>
            <a:r>
              <a:rPr lang="en-US" sz="2800" b="0" u="none" strike="noStrike" baseline="0" dirty="0"/>
              <a:t>, </a:t>
            </a:r>
            <a:r>
              <a:rPr lang="en-US" sz="2800" b="0" u="none" strike="noStrike" baseline="0" dirty="0" err="1"/>
              <a:t>Yifeng</a:t>
            </a:r>
            <a:r>
              <a:rPr lang="en-US" sz="2800" b="0" u="none" strike="noStrike" baseline="0" dirty="0"/>
              <a:t> Huang</a:t>
            </a:r>
            <a:r>
              <a:rPr lang="en-US" sz="2800" b="0" u="none" strike="noStrike" baseline="30000" dirty="0"/>
              <a:t>2</a:t>
            </a:r>
            <a:r>
              <a:rPr lang="en-US" sz="2800" b="0" u="none" strike="noStrike" baseline="0" dirty="0"/>
              <a:t>, Jeremy Munsell</a:t>
            </a:r>
            <a:r>
              <a:rPr lang="en-US" sz="2800" b="0" u="none" strike="noStrike" baseline="30000" dirty="0"/>
              <a:t>3</a:t>
            </a:r>
            <a:r>
              <a:rPr lang="en-US" sz="2800" b="0" u="none" strike="noStrike" baseline="0" dirty="0"/>
              <a:t>, Brian Howatt</a:t>
            </a:r>
            <a:r>
              <a:rPr lang="en-US" sz="2800" b="0" u="none" strike="noStrike" baseline="30000" dirty="0"/>
              <a:t>1</a:t>
            </a:r>
            <a:r>
              <a:rPr lang="en-US" sz="2800" b="0" u="none" strike="noStrike" baseline="0" dirty="0"/>
              <a:t>, Brayden Wallace</a:t>
            </a:r>
            <a:r>
              <a:rPr lang="en-US" sz="2800" b="0" u="none" strike="noStrike" baseline="30000" dirty="0"/>
              <a:t>1</a:t>
            </a:r>
            <a:r>
              <a:rPr lang="en-US" sz="2800" b="0" u="none" strike="noStrike" baseline="0" dirty="0"/>
              <a:t>, Lindsey Wilson</a:t>
            </a:r>
            <a:r>
              <a:rPr lang="en-US" sz="2800" b="0" u="none" strike="noStrike" baseline="30000" dirty="0"/>
              <a:t>1</a:t>
            </a:r>
            <a:r>
              <a:rPr lang="en-US" sz="2800" b="0" u="none" strike="noStrike" baseline="0" dirty="0"/>
              <a:t>, Sidney D’Mello, Minh Hoai</a:t>
            </a:r>
            <a:r>
              <a:rPr lang="en-US" sz="2800" b="0" u="none" strike="noStrike" baseline="30000" dirty="0"/>
              <a:t>2</a:t>
            </a:r>
            <a:r>
              <a:rPr lang="en-US" sz="2800" b="0" u="none" strike="noStrike" baseline="0" dirty="0"/>
              <a:t>, N. Sanjay Rebello</a:t>
            </a:r>
            <a:r>
              <a:rPr lang="en-US" sz="2800" baseline="30000" dirty="0"/>
              <a:t>3</a:t>
            </a:r>
            <a:endParaRPr lang="en-US" sz="2800" b="0" u="none" strike="noStrike" baseline="0" dirty="0"/>
          </a:p>
          <a:p>
            <a:r>
              <a:rPr lang="en-US" sz="2800" b="0" u="none" strike="noStrike" baseline="0" dirty="0"/>
              <a:t>Lester C Loschky</a:t>
            </a:r>
            <a:r>
              <a:rPr lang="en-US" sz="2800" b="0" u="none" strike="noStrike" baseline="30000" dirty="0"/>
              <a:t>1</a:t>
            </a:r>
          </a:p>
          <a:p>
            <a:r>
              <a:rPr lang="en-US" sz="3200" baseline="30000" dirty="0"/>
              <a:t>1 Kansas State University, 2 SUNY Stonybrook, 3 Purdue University</a:t>
            </a:r>
            <a:endParaRPr lang="en-US" sz="3200" b="0" u="none" strike="noStrike" baseline="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D2ED60-D006-294D-BCEC-FF7139ABD8B6}"/>
              </a:ext>
            </a:extLst>
          </p:cNvPr>
          <p:cNvSpPr txBox="1"/>
          <p:nvPr/>
        </p:nvSpPr>
        <p:spPr>
          <a:xfrm>
            <a:off x="1143000" y="5174774"/>
            <a:ext cx="918918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Supported by: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National Science Foundation under grant numbers 2100071, 2055406 &amp; 2100218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Cognitive and Neurobiological Approaches to Plasticity (CNAP) </a:t>
            </a:r>
          </a:p>
          <a:p>
            <a:r>
              <a:rPr lang="en-US" dirty="0"/>
              <a:t>	Center of Biomedical Research Excellence (COBRE) of the National Institutes of Health </a:t>
            </a:r>
          </a:p>
          <a:p>
            <a:r>
              <a:rPr lang="en-US" dirty="0"/>
              <a:t>	under grant number P20GM113109.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5F6D16C-29BE-CA4C-B7F2-08F59F3679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0976" y="6130977"/>
            <a:ext cx="1636047" cy="49879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03CA8E4-33F6-C849-B948-65C1AF3EB3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4231" y="5209400"/>
            <a:ext cx="820469" cy="820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556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6A95F-5B82-57A0-AE44-328A7F8E8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6814" y="245268"/>
            <a:ext cx="5178371" cy="1010095"/>
          </a:xfrm>
        </p:spPr>
        <p:txBody>
          <a:bodyPr/>
          <a:lstStyle/>
          <a:p>
            <a:r>
              <a:rPr lang="en-US" b="1" dirty="0"/>
              <a:t>Research Questions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170153-1D69-425B-D848-307DCC6B0B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6174"/>
            <a:ext cx="10515600" cy="4730157"/>
          </a:xfrm>
        </p:spPr>
        <p:txBody>
          <a:bodyPr>
            <a:normAutofit/>
          </a:bodyPr>
          <a:lstStyle/>
          <a:p>
            <a:r>
              <a:rPr lang="en-US" dirty="0"/>
              <a:t>Can we categorize participants into each of </a:t>
            </a:r>
            <a:r>
              <a:rPr lang="en-US" dirty="0" err="1"/>
              <a:t>D’Mello’s</a:t>
            </a:r>
            <a:r>
              <a:rPr lang="en-US" dirty="0"/>
              <a:t> 4 quadrants, for an entire 20 min learning module, at 2-seconds level of precision?</a:t>
            </a:r>
          </a:p>
          <a:p>
            <a:pPr lvl="1"/>
            <a:r>
              <a:rPr lang="en-US" dirty="0"/>
              <a:t>Looking at vs. away has been done before</a:t>
            </a:r>
          </a:p>
          <a:p>
            <a:pPr lvl="1"/>
            <a:r>
              <a:rPr lang="en-US" dirty="0"/>
              <a:t>On-task vs. off-task has been done before</a:t>
            </a:r>
          </a:p>
          <a:p>
            <a:pPr lvl="1"/>
            <a:r>
              <a:rPr lang="en-US" dirty="0"/>
              <a:t>But not all 4 quadrants simultaneously</a:t>
            </a:r>
          </a:p>
          <a:p>
            <a:pPr lvl="2"/>
            <a:r>
              <a:rPr lang="en-US" dirty="0"/>
              <a:t>Tricky for the quadrants in which the learners are looking away from the screen </a:t>
            </a:r>
          </a:p>
          <a:p>
            <a:r>
              <a:rPr lang="en-US" dirty="0"/>
              <a:t>Can we determine the effects of spending time in each of the quadrants on their learning? </a:t>
            </a:r>
          </a:p>
        </p:txBody>
      </p:sp>
    </p:spTree>
    <p:extLst>
      <p:ext uri="{BB962C8B-B14F-4D97-AF65-F5344CB8AC3E}">
        <p14:creationId xmlns:p14="http://schemas.microsoft.com/office/powerpoint/2010/main" val="3324465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98716-622F-E7B8-A253-0EBC932A0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7262" y="286102"/>
            <a:ext cx="2137475" cy="542925"/>
          </a:xfrm>
        </p:spPr>
        <p:txBody>
          <a:bodyPr>
            <a:normAutofit fontScale="90000"/>
          </a:bodyPr>
          <a:lstStyle/>
          <a:p>
            <a:r>
              <a:rPr lang="en-US" dirty="0"/>
              <a:t>Method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87BD67-E1F5-FC00-E3F2-FCC5CEEE5F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3724" y="868538"/>
            <a:ext cx="6844552" cy="512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5399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17">
            <a:extLst>
              <a:ext uri="{FF2B5EF4-FFF2-40B4-BE49-F238E27FC236}">
                <a16:creationId xmlns:a16="http://schemas.microsoft.com/office/drawing/2014/main" id="{37950519-6B3C-4501-21CF-196F1708109C}"/>
              </a:ext>
            </a:extLst>
          </p:cNvPr>
          <p:cNvSpPr/>
          <p:nvPr/>
        </p:nvSpPr>
        <p:spPr>
          <a:xfrm>
            <a:off x="5560880" y="2620804"/>
            <a:ext cx="2070324" cy="1875634"/>
          </a:xfrm>
          <a:prstGeom prst="roundRect">
            <a:avLst/>
          </a:prstGeom>
          <a:solidFill>
            <a:srgbClr val="998AF3">
              <a:alpha val="43137"/>
            </a:srgbClr>
          </a:solidFill>
          <a:ln w="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n w="0"/>
                <a:solidFill>
                  <a:schemeClr val="tx1"/>
                </a:solidFill>
              </a:rPr>
              <a:t>RETROSPECTIVE RECALL INTERVIEW</a:t>
            </a:r>
          </a:p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(Participant views each clip &amp; RA labels Quadrant)</a:t>
            </a:r>
            <a:endParaRPr lang="en-US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</a:endParaRPr>
          </a:p>
        </p:txBody>
      </p:sp>
      <p:sp>
        <p:nvSpPr>
          <p:cNvPr id="5" name="Rectangle: Rounded Corners 2">
            <a:extLst>
              <a:ext uri="{FF2B5EF4-FFF2-40B4-BE49-F238E27FC236}">
                <a16:creationId xmlns:a16="http://schemas.microsoft.com/office/drawing/2014/main" id="{67668099-F5DF-C68A-87CB-4DA43180A455}"/>
              </a:ext>
            </a:extLst>
          </p:cNvPr>
          <p:cNvSpPr/>
          <p:nvPr/>
        </p:nvSpPr>
        <p:spPr>
          <a:xfrm>
            <a:off x="109114" y="2600326"/>
            <a:ext cx="1227002" cy="1873248"/>
          </a:xfrm>
          <a:prstGeom prst="roundRect">
            <a:avLst/>
          </a:prstGeom>
          <a:solidFill>
            <a:schemeClr val="tx2">
              <a:alpha val="20000"/>
            </a:schemeClr>
          </a:solidFill>
          <a:ln w="38100" cmpd="sng">
            <a:solidFill>
              <a:srgbClr val="00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</a:rPr>
              <a:t>PRE-TEST</a:t>
            </a:r>
          </a:p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(26 items)</a:t>
            </a:r>
          </a:p>
        </p:txBody>
      </p:sp>
      <p:sp>
        <p:nvSpPr>
          <p:cNvPr id="6" name="Rectangle: Rounded Corners 3">
            <a:extLst>
              <a:ext uri="{FF2B5EF4-FFF2-40B4-BE49-F238E27FC236}">
                <a16:creationId xmlns:a16="http://schemas.microsoft.com/office/drawing/2014/main" id="{E77FF8A5-22CB-6C64-AFEF-EF6B37DB7C53}"/>
              </a:ext>
            </a:extLst>
          </p:cNvPr>
          <p:cNvSpPr/>
          <p:nvPr/>
        </p:nvSpPr>
        <p:spPr>
          <a:xfrm>
            <a:off x="1493051" y="2600325"/>
            <a:ext cx="2189428" cy="1875435"/>
          </a:xfrm>
          <a:prstGeom prst="roundRect">
            <a:avLst/>
          </a:prstGeom>
          <a:solidFill>
            <a:srgbClr val="FBB3FF">
              <a:alpha val="43000"/>
            </a:srgb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n w="0"/>
                <a:solidFill>
                  <a:schemeClr val="tx1"/>
                </a:solidFill>
              </a:rPr>
              <a:t>MODULE</a:t>
            </a:r>
          </a:p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(Newton’s II Law)</a:t>
            </a:r>
            <a:endParaRPr lang="en-US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</a:endParaRPr>
          </a:p>
        </p:txBody>
      </p:sp>
      <p:sp>
        <p:nvSpPr>
          <p:cNvPr id="7" name="Rectangle: Rounded Corners 5">
            <a:extLst>
              <a:ext uri="{FF2B5EF4-FFF2-40B4-BE49-F238E27FC236}">
                <a16:creationId xmlns:a16="http://schemas.microsoft.com/office/drawing/2014/main" id="{E1108735-B6E8-B720-DF43-99DBB9166803}"/>
              </a:ext>
            </a:extLst>
          </p:cNvPr>
          <p:cNvSpPr/>
          <p:nvPr/>
        </p:nvSpPr>
        <p:spPr>
          <a:xfrm>
            <a:off x="9322165" y="2600325"/>
            <a:ext cx="1197722" cy="1875435"/>
          </a:xfrm>
          <a:prstGeom prst="roundRect">
            <a:avLst/>
          </a:prstGeom>
          <a:solidFill>
            <a:srgbClr val="FF002C">
              <a:alpha val="29020"/>
            </a:srgb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</a:rPr>
              <a:t>SPAN TESTS </a:t>
            </a:r>
          </a:p>
          <a:p>
            <a:pPr algn="ctr"/>
            <a:r>
              <a:rPr lang="en-US" dirty="0">
                <a:ln w="0"/>
                <a:solidFill>
                  <a:schemeClr val="tx1"/>
                </a:solidFill>
              </a:rPr>
              <a:t>(O-Span, </a:t>
            </a:r>
          </a:p>
          <a:p>
            <a:pPr algn="ctr"/>
            <a:r>
              <a:rPr lang="en-US" dirty="0">
                <a:ln w="0"/>
                <a:solidFill>
                  <a:schemeClr val="tx1"/>
                </a:solidFill>
              </a:rPr>
              <a:t>L-Span)</a:t>
            </a:r>
          </a:p>
        </p:txBody>
      </p:sp>
      <p:sp>
        <p:nvSpPr>
          <p:cNvPr id="8" name="Arrow: Right 6">
            <a:extLst>
              <a:ext uri="{FF2B5EF4-FFF2-40B4-BE49-F238E27FC236}">
                <a16:creationId xmlns:a16="http://schemas.microsoft.com/office/drawing/2014/main" id="{7A232304-4FF0-7988-114B-3609AE537662}"/>
              </a:ext>
            </a:extLst>
          </p:cNvPr>
          <p:cNvSpPr/>
          <p:nvPr/>
        </p:nvSpPr>
        <p:spPr>
          <a:xfrm>
            <a:off x="1166419" y="3275067"/>
            <a:ext cx="585502" cy="516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BCBD9F-83BF-F86A-53F8-370FF3D6C9B4}"/>
              </a:ext>
            </a:extLst>
          </p:cNvPr>
          <p:cNvSpPr txBox="1"/>
          <p:nvPr/>
        </p:nvSpPr>
        <p:spPr>
          <a:xfrm>
            <a:off x="2008555" y="1982976"/>
            <a:ext cx="1225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15-20 mins</a:t>
            </a:r>
          </a:p>
        </p:txBody>
      </p:sp>
      <p:sp>
        <p:nvSpPr>
          <p:cNvPr id="10" name="Right Brace 9">
            <a:extLst>
              <a:ext uri="{FF2B5EF4-FFF2-40B4-BE49-F238E27FC236}">
                <a16:creationId xmlns:a16="http://schemas.microsoft.com/office/drawing/2014/main" id="{AA8D80ED-C660-3082-CC32-B8350B330A04}"/>
              </a:ext>
            </a:extLst>
          </p:cNvPr>
          <p:cNvSpPr/>
          <p:nvPr/>
        </p:nvSpPr>
        <p:spPr>
          <a:xfrm rot="16200000">
            <a:off x="8278981" y="1785531"/>
            <a:ext cx="358217" cy="1350556"/>
          </a:xfrm>
          <a:prstGeom prst="rightBrace">
            <a:avLst>
              <a:gd name="adj1" fmla="val 15476"/>
              <a:gd name="adj2" fmla="val 50000"/>
            </a:avLst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5D4BE6D-76ED-D9A8-9B7A-ED484DC1FD44}"/>
              </a:ext>
            </a:extLst>
          </p:cNvPr>
          <p:cNvSpPr txBox="1"/>
          <p:nvPr/>
        </p:nvSpPr>
        <p:spPr>
          <a:xfrm>
            <a:off x="6014251" y="1988172"/>
            <a:ext cx="1225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15-20 mins</a:t>
            </a:r>
          </a:p>
        </p:txBody>
      </p:sp>
      <p:sp>
        <p:nvSpPr>
          <p:cNvPr id="12" name="Rectangle: Rounded Corners 5">
            <a:extLst>
              <a:ext uri="{FF2B5EF4-FFF2-40B4-BE49-F238E27FC236}">
                <a16:creationId xmlns:a16="http://schemas.microsoft.com/office/drawing/2014/main" id="{B058B60F-3B15-8A5E-1DF4-0D3073ED91B3}"/>
              </a:ext>
            </a:extLst>
          </p:cNvPr>
          <p:cNvSpPr/>
          <p:nvPr/>
        </p:nvSpPr>
        <p:spPr>
          <a:xfrm>
            <a:off x="3854118" y="2620803"/>
            <a:ext cx="1557196" cy="1845205"/>
          </a:xfrm>
          <a:prstGeom prst="roundRect">
            <a:avLst/>
          </a:prstGeom>
          <a:solidFill>
            <a:srgbClr val="EF7A5C">
              <a:alpha val="42000"/>
            </a:srgb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</a:rPr>
              <a:t>QUESTION-</a:t>
            </a:r>
          </a:p>
          <a:p>
            <a:pPr algn="ctr"/>
            <a:r>
              <a:rPr lang="en-US" dirty="0">
                <a:ln w="0"/>
                <a:solidFill>
                  <a:schemeClr val="tx1"/>
                </a:solidFill>
              </a:rPr>
              <a:t>NAIRES</a:t>
            </a:r>
          </a:p>
          <a:p>
            <a:pPr algn="ctr"/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2DAE7F"/>
              </a:solidFill>
            </a:endParaRPr>
          </a:p>
          <a:p>
            <a:pPr algn="ctr"/>
            <a:r>
              <a:rPr lang="en-US" sz="1400" dirty="0">
                <a:solidFill>
                  <a:sysClr val="windowText" lastClr="000000"/>
                </a:solidFill>
              </a:rPr>
              <a:t>-Cognitive load</a:t>
            </a:r>
          </a:p>
          <a:p>
            <a:pPr algn="ctr"/>
            <a:r>
              <a:rPr lang="en-US" sz="1400" dirty="0">
                <a:solidFill>
                  <a:sysClr val="windowText" lastClr="000000"/>
                </a:solidFill>
              </a:rPr>
              <a:t>-Engagement</a:t>
            </a:r>
          </a:p>
          <a:p>
            <a:pPr algn="ctr"/>
            <a:r>
              <a:rPr lang="en-US" sz="1400" dirty="0">
                <a:solidFill>
                  <a:sysClr val="windowText" lastClr="000000"/>
                </a:solidFill>
              </a:rPr>
              <a:t>-User Experience</a:t>
            </a:r>
          </a:p>
        </p:txBody>
      </p:sp>
      <p:sp>
        <p:nvSpPr>
          <p:cNvPr id="13" name="Arrow: Right 7">
            <a:extLst>
              <a:ext uri="{FF2B5EF4-FFF2-40B4-BE49-F238E27FC236}">
                <a16:creationId xmlns:a16="http://schemas.microsoft.com/office/drawing/2014/main" id="{3387D71E-D23A-728B-EEED-1F4F07C0F4B1}"/>
              </a:ext>
            </a:extLst>
          </p:cNvPr>
          <p:cNvSpPr/>
          <p:nvPr/>
        </p:nvSpPr>
        <p:spPr>
          <a:xfrm>
            <a:off x="5225024" y="3274111"/>
            <a:ext cx="613363" cy="5531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348798E-B982-1485-72B0-9128E342F1F8}"/>
              </a:ext>
            </a:extLst>
          </p:cNvPr>
          <p:cNvSpPr txBox="1"/>
          <p:nvPr/>
        </p:nvSpPr>
        <p:spPr>
          <a:xfrm>
            <a:off x="4170368" y="1981484"/>
            <a:ext cx="920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 mins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29AE41E-74E8-FBF1-715A-45DF4F35EE22}"/>
              </a:ext>
            </a:extLst>
          </p:cNvPr>
          <p:cNvSpPr txBox="1"/>
          <p:nvPr/>
        </p:nvSpPr>
        <p:spPr>
          <a:xfrm>
            <a:off x="7907061" y="1984693"/>
            <a:ext cx="1225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20-45 mins</a:t>
            </a:r>
          </a:p>
        </p:txBody>
      </p:sp>
      <p:sp>
        <p:nvSpPr>
          <p:cNvPr id="16" name="Right Brace 15">
            <a:extLst>
              <a:ext uri="{FF2B5EF4-FFF2-40B4-BE49-F238E27FC236}">
                <a16:creationId xmlns:a16="http://schemas.microsoft.com/office/drawing/2014/main" id="{50433D2F-BE55-0C28-38CD-4243364462C6}"/>
              </a:ext>
            </a:extLst>
          </p:cNvPr>
          <p:cNvSpPr/>
          <p:nvPr/>
        </p:nvSpPr>
        <p:spPr>
          <a:xfrm rot="16200000">
            <a:off x="6462363" y="1424767"/>
            <a:ext cx="269843" cy="2067839"/>
          </a:xfrm>
          <a:prstGeom prst="rightBrace">
            <a:avLst>
              <a:gd name="adj1" fmla="val 15476"/>
              <a:gd name="adj2" fmla="val 50000"/>
            </a:avLst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Brace 16">
            <a:extLst>
              <a:ext uri="{FF2B5EF4-FFF2-40B4-BE49-F238E27FC236}">
                <a16:creationId xmlns:a16="http://schemas.microsoft.com/office/drawing/2014/main" id="{690AFC63-F4ED-7195-7CFA-839016AA08A4}"/>
              </a:ext>
            </a:extLst>
          </p:cNvPr>
          <p:cNvSpPr/>
          <p:nvPr/>
        </p:nvSpPr>
        <p:spPr>
          <a:xfrm rot="16200000">
            <a:off x="4495393" y="1677574"/>
            <a:ext cx="269843" cy="1557195"/>
          </a:xfrm>
          <a:prstGeom prst="rightBrace">
            <a:avLst>
              <a:gd name="adj1" fmla="val 15476"/>
              <a:gd name="adj2" fmla="val 50000"/>
            </a:avLst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: Rounded Corners 2">
            <a:extLst>
              <a:ext uri="{FF2B5EF4-FFF2-40B4-BE49-F238E27FC236}">
                <a16:creationId xmlns:a16="http://schemas.microsoft.com/office/drawing/2014/main" id="{C4EBBA17-DA34-3EEB-E8B3-D5F9E14C3A23}"/>
              </a:ext>
            </a:extLst>
          </p:cNvPr>
          <p:cNvSpPr/>
          <p:nvPr/>
        </p:nvSpPr>
        <p:spPr>
          <a:xfrm>
            <a:off x="7793828" y="2620804"/>
            <a:ext cx="1330133" cy="1845204"/>
          </a:xfrm>
          <a:prstGeom prst="roundRect">
            <a:avLst/>
          </a:prstGeom>
          <a:solidFill>
            <a:schemeClr val="tx2">
              <a:alpha val="20000"/>
            </a:schemeClr>
          </a:solidFill>
          <a:ln w="38100" cmpd="sng">
            <a:solidFill>
              <a:srgbClr val="00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</a:rPr>
              <a:t>POST-TEST</a:t>
            </a:r>
          </a:p>
          <a:p>
            <a:pPr algn="ctr"/>
            <a:r>
              <a:rPr lang="en-US" dirty="0">
                <a:ln w="0"/>
                <a:solidFill>
                  <a:schemeClr val="tx1"/>
                </a:solidFill>
              </a:rPr>
              <a:t>(26 same</a:t>
            </a:r>
          </a:p>
          <a:p>
            <a:pPr algn="ctr"/>
            <a:r>
              <a:rPr lang="en-US" dirty="0">
                <a:ln w="0"/>
                <a:solidFill>
                  <a:schemeClr val="tx1"/>
                </a:solidFill>
              </a:rPr>
              <a:t>items)</a:t>
            </a:r>
          </a:p>
        </p:txBody>
      </p:sp>
      <p:sp>
        <p:nvSpPr>
          <p:cNvPr id="19" name="Rectangle: Rounded Corners 2">
            <a:extLst>
              <a:ext uri="{FF2B5EF4-FFF2-40B4-BE49-F238E27FC236}">
                <a16:creationId xmlns:a16="http://schemas.microsoft.com/office/drawing/2014/main" id="{474D1134-4CFF-EF79-1636-6B14083637C6}"/>
              </a:ext>
            </a:extLst>
          </p:cNvPr>
          <p:cNvSpPr/>
          <p:nvPr/>
        </p:nvSpPr>
        <p:spPr>
          <a:xfrm>
            <a:off x="10682821" y="2615483"/>
            <a:ext cx="1421984" cy="1858091"/>
          </a:xfrm>
          <a:prstGeom prst="roundRect">
            <a:avLst/>
          </a:prstGeom>
          <a:solidFill>
            <a:schemeClr val="tx2">
              <a:alpha val="20000"/>
            </a:schemeClr>
          </a:solidFill>
          <a:ln w="38100" cmpd="sng">
            <a:solidFill>
              <a:srgbClr val="00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</a:rPr>
              <a:t>1-Week RETENTION</a:t>
            </a:r>
          </a:p>
          <a:p>
            <a:pPr algn="ctr"/>
            <a:r>
              <a:rPr lang="en-US" dirty="0">
                <a:ln w="0"/>
                <a:solidFill>
                  <a:schemeClr val="tx1"/>
                </a:solidFill>
              </a:rPr>
              <a:t>TEST</a:t>
            </a:r>
          </a:p>
          <a:p>
            <a:pPr algn="ctr"/>
            <a:r>
              <a:rPr lang="en-US" dirty="0">
                <a:ln w="0"/>
                <a:solidFill>
                  <a:schemeClr val="tx1"/>
                </a:solidFill>
              </a:rPr>
              <a:t>(26 same</a:t>
            </a:r>
          </a:p>
          <a:p>
            <a:pPr algn="ctr"/>
            <a:r>
              <a:rPr lang="en-US" dirty="0">
                <a:ln w="0"/>
                <a:solidFill>
                  <a:schemeClr val="tx1"/>
                </a:solidFill>
              </a:rPr>
              <a:t>items)</a:t>
            </a:r>
          </a:p>
        </p:txBody>
      </p:sp>
      <p:sp>
        <p:nvSpPr>
          <p:cNvPr id="20" name="Arrow: Right 7">
            <a:extLst>
              <a:ext uri="{FF2B5EF4-FFF2-40B4-BE49-F238E27FC236}">
                <a16:creationId xmlns:a16="http://schemas.microsoft.com/office/drawing/2014/main" id="{DD5030D3-0386-17FA-8EF7-150AB5AC2BDE}"/>
              </a:ext>
            </a:extLst>
          </p:cNvPr>
          <p:cNvSpPr/>
          <p:nvPr/>
        </p:nvSpPr>
        <p:spPr>
          <a:xfrm>
            <a:off x="9030048" y="3285608"/>
            <a:ext cx="551651" cy="516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row: Right 7">
            <a:extLst>
              <a:ext uri="{FF2B5EF4-FFF2-40B4-BE49-F238E27FC236}">
                <a16:creationId xmlns:a16="http://schemas.microsoft.com/office/drawing/2014/main" id="{77AED02E-7DC9-E5A1-33CF-47C76D229E22}"/>
              </a:ext>
            </a:extLst>
          </p:cNvPr>
          <p:cNvSpPr/>
          <p:nvPr/>
        </p:nvSpPr>
        <p:spPr>
          <a:xfrm>
            <a:off x="10448711" y="3288235"/>
            <a:ext cx="472032" cy="516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Brace 21">
            <a:extLst>
              <a:ext uri="{FF2B5EF4-FFF2-40B4-BE49-F238E27FC236}">
                <a16:creationId xmlns:a16="http://schemas.microsoft.com/office/drawing/2014/main" id="{BAFE64F5-3F2B-80AC-74F8-C4200C29161B}"/>
              </a:ext>
            </a:extLst>
          </p:cNvPr>
          <p:cNvSpPr/>
          <p:nvPr/>
        </p:nvSpPr>
        <p:spPr>
          <a:xfrm rot="16200000">
            <a:off x="9721139" y="1835846"/>
            <a:ext cx="358217" cy="1239278"/>
          </a:xfrm>
          <a:prstGeom prst="rightBrace">
            <a:avLst>
              <a:gd name="adj1" fmla="val 15476"/>
              <a:gd name="adj2" fmla="val 50000"/>
            </a:avLst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DD3A1AB-1ABA-F3C8-F55F-25574222E2A8}"/>
              </a:ext>
            </a:extLst>
          </p:cNvPr>
          <p:cNvSpPr txBox="1"/>
          <p:nvPr/>
        </p:nvSpPr>
        <p:spPr>
          <a:xfrm>
            <a:off x="9346674" y="1983525"/>
            <a:ext cx="1225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20-45 mins</a:t>
            </a:r>
          </a:p>
        </p:txBody>
      </p:sp>
      <p:sp>
        <p:nvSpPr>
          <p:cNvPr id="24" name="Right Brace 23">
            <a:extLst>
              <a:ext uri="{FF2B5EF4-FFF2-40B4-BE49-F238E27FC236}">
                <a16:creationId xmlns:a16="http://schemas.microsoft.com/office/drawing/2014/main" id="{044B7961-7758-4E9F-D00D-4E95C2A5BD8F}"/>
              </a:ext>
            </a:extLst>
          </p:cNvPr>
          <p:cNvSpPr/>
          <p:nvPr/>
        </p:nvSpPr>
        <p:spPr>
          <a:xfrm rot="16200000">
            <a:off x="11209147" y="1742172"/>
            <a:ext cx="369333" cy="1421982"/>
          </a:xfrm>
          <a:prstGeom prst="rightBrace">
            <a:avLst>
              <a:gd name="adj1" fmla="val 15476"/>
              <a:gd name="adj2" fmla="val 50000"/>
            </a:avLst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8A62A08-7ECD-B9A8-8D01-34BD7856350E}"/>
              </a:ext>
            </a:extLst>
          </p:cNvPr>
          <p:cNvSpPr txBox="1"/>
          <p:nvPr/>
        </p:nvSpPr>
        <p:spPr>
          <a:xfrm>
            <a:off x="10754761" y="1979801"/>
            <a:ext cx="12742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20-45 mins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65C4918-8C8F-EFB9-EAF0-D073FCF99863}"/>
              </a:ext>
            </a:extLst>
          </p:cNvPr>
          <p:cNvCxnSpPr>
            <a:cxnSpLocks/>
          </p:cNvCxnSpPr>
          <p:nvPr/>
        </p:nvCxnSpPr>
        <p:spPr>
          <a:xfrm>
            <a:off x="9207915" y="1415447"/>
            <a:ext cx="0" cy="3943953"/>
          </a:xfrm>
          <a:prstGeom prst="line">
            <a:avLst/>
          </a:prstGeom>
          <a:ln w="762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63083D5D-DA55-BE3E-96B4-0B26C0987932}"/>
              </a:ext>
            </a:extLst>
          </p:cNvPr>
          <p:cNvSpPr txBox="1"/>
          <p:nvPr/>
        </p:nvSpPr>
        <p:spPr>
          <a:xfrm>
            <a:off x="9200067" y="1530057"/>
            <a:ext cx="308437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u="sng" dirty="0"/>
              <a:t>Online (Zoom-Proctored)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7AB42B1-C96D-A63C-FF3E-93BD62A5434C}"/>
              </a:ext>
            </a:extLst>
          </p:cNvPr>
          <p:cNvSpPr txBox="1"/>
          <p:nvPr/>
        </p:nvSpPr>
        <p:spPr>
          <a:xfrm>
            <a:off x="3021653" y="1538270"/>
            <a:ext cx="281442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u="sng" dirty="0"/>
              <a:t>Laboratory (In-Person)</a:t>
            </a:r>
          </a:p>
        </p:txBody>
      </p:sp>
      <p:sp>
        <p:nvSpPr>
          <p:cNvPr id="29" name="Right Brace 28">
            <a:extLst>
              <a:ext uri="{FF2B5EF4-FFF2-40B4-BE49-F238E27FC236}">
                <a16:creationId xmlns:a16="http://schemas.microsoft.com/office/drawing/2014/main" id="{26CF84C5-A00F-57EE-CADE-8EF7E689AB75}"/>
              </a:ext>
            </a:extLst>
          </p:cNvPr>
          <p:cNvSpPr/>
          <p:nvPr/>
        </p:nvSpPr>
        <p:spPr>
          <a:xfrm rot="16200000">
            <a:off x="527579" y="1835996"/>
            <a:ext cx="362158" cy="1242921"/>
          </a:xfrm>
          <a:prstGeom prst="rightBrace">
            <a:avLst>
              <a:gd name="adj1" fmla="val 15476"/>
              <a:gd name="adj2" fmla="val 50000"/>
            </a:avLst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11DBC9E-97F5-84C7-2F63-4184677F2B22}"/>
              </a:ext>
            </a:extLst>
          </p:cNvPr>
          <p:cNvSpPr txBox="1"/>
          <p:nvPr/>
        </p:nvSpPr>
        <p:spPr>
          <a:xfrm>
            <a:off x="145208" y="1984784"/>
            <a:ext cx="1228754" cy="379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20-45 mins</a:t>
            </a:r>
          </a:p>
        </p:txBody>
      </p:sp>
      <p:sp>
        <p:nvSpPr>
          <p:cNvPr id="31" name="Right Brace 30">
            <a:extLst>
              <a:ext uri="{FF2B5EF4-FFF2-40B4-BE49-F238E27FC236}">
                <a16:creationId xmlns:a16="http://schemas.microsoft.com/office/drawing/2014/main" id="{A4F7F554-7D65-2431-4A55-ECD09F2463F5}"/>
              </a:ext>
            </a:extLst>
          </p:cNvPr>
          <p:cNvSpPr/>
          <p:nvPr/>
        </p:nvSpPr>
        <p:spPr>
          <a:xfrm rot="16200000">
            <a:off x="2386421" y="1377742"/>
            <a:ext cx="396062" cy="2168390"/>
          </a:xfrm>
          <a:prstGeom prst="rightBrace">
            <a:avLst>
              <a:gd name="adj1" fmla="val 15476"/>
              <a:gd name="adj2" fmla="val 50191"/>
            </a:avLst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Up Arrow 31">
            <a:extLst>
              <a:ext uri="{FF2B5EF4-FFF2-40B4-BE49-F238E27FC236}">
                <a16:creationId xmlns:a16="http://schemas.microsoft.com/office/drawing/2014/main" id="{62393059-C883-A7CF-A3BD-85C3F94014BD}"/>
              </a:ext>
            </a:extLst>
          </p:cNvPr>
          <p:cNvSpPr/>
          <p:nvPr/>
        </p:nvSpPr>
        <p:spPr>
          <a:xfrm flipH="1">
            <a:off x="1757033" y="4199458"/>
            <a:ext cx="175709" cy="413696"/>
          </a:xfrm>
          <a:prstGeom prst="upArrow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Up Arrow 32">
            <a:extLst>
              <a:ext uri="{FF2B5EF4-FFF2-40B4-BE49-F238E27FC236}">
                <a16:creationId xmlns:a16="http://schemas.microsoft.com/office/drawing/2014/main" id="{4963BBF8-3BBE-93CF-EE73-F7CEDBBBFA70}"/>
              </a:ext>
            </a:extLst>
          </p:cNvPr>
          <p:cNvSpPr/>
          <p:nvPr/>
        </p:nvSpPr>
        <p:spPr>
          <a:xfrm flipH="1">
            <a:off x="2034427" y="4199458"/>
            <a:ext cx="175709" cy="413696"/>
          </a:xfrm>
          <a:prstGeom prst="upArrow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Up Arrow 33">
            <a:extLst>
              <a:ext uri="{FF2B5EF4-FFF2-40B4-BE49-F238E27FC236}">
                <a16:creationId xmlns:a16="http://schemas.microsoft.com/office/drawing/2014/main" id="{96DCE3B4-B0C8-1D73-188D-71448C279D39}"/>
              </a:ext>
            </a:extLst>
          </p:cNvPr>
          <p:cNvSpPr/>
          <p:nvPr/>
        </p:nvSpPr>
        <p:spPr>
          <a:xfrm flipH="1">
            <a:off x="2261711" y="4199458"/>
            <a:ext cx="175709" cy="413696"/>
          </a:xfrm>
          <a:prstGeom prst="upArrow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Up Arrow 34">
            <a:extLst>
              <a:ext uri="{FF2B5EF4-FFF2-40B4-BE49-F238E27FC236}">
                <a16:creationId xmlns:a16="http://schemas.microsoft.com/office/drawing/2014/main" id="{9E0CFE06-FADD-1243-63BA-2C927AF2E739}"/>
              </a:ext>
            </a:extLst>
          </p:cNvPr>
          <p:cNvSpPr/>
          <p:nvPr/>
        </p:nvSpPr>
        <p:spPr>
          <a:xfrm flipH="1">
            <a:off x="2554337" y="4199458"/>
            <a:ext cx="175709" cy="413696"/>
          </a:xfrm>
          <a:prstGeom prst="upArrow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Up Arrow 35">
            <a:extLst>
              <a:ext uri="{FF2B5EF4-FFF2-40B4-BE49-F238E27FC236}">
                <a16:creationId xmlns:a16="http://schemas.microsoft.com/office/drawing/2014/main" id="{DCC458A1-024D-95B2-D687-146D2A376F67}"/>
              </a:ext>
            </a:extLst>
          </p:cNvPr>
          <p:cNvSpPr/>
          <p:nvPr/>
        </p:nvSpPr>
        <p:spPr>
          <a:xfrm flipH="1">
            <a:off x="2896949" y="4199749"/>
            <a:ext cx="175709" cy="413696"/>
          </a:xfrm>
          <a:prstGeom prst="upArrow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Up Arrow 36">
            <a:extLst>
              <a:ext uri="{FF2B5EF4-FFF2-40B4-BE49-F238E27FC236}">
                <a16:creationId xmlns:a16="http://schemas.microsoft.com/office/drawing/2014/main" id="{60110FF3-B557-758C-EC47-BD7A3D3A0DDB}"/>
              </a:ext>
            </a:extLst>
          </p:cNvPr>
          <p:cNvSpPr/>
          <p:nvPr/>
        </p:nvSpPr>
        <p:spPr>
          <a:xfrm flipH="1">
            <a:off x="3156442" y="4199072"/>
            <a:ext cx="175709" cy="413696"/>
          </a:xfrm>
          <a:prstGeom prst="upArrow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D08E5B7-4203-FD55-FB3B-C162906AC123}"/>
              </a:ext>
            </a:extLst>
          </p:cNvPr>
          <p:cNvSpPr txBox="1"/>
          <p:nvPr/>
        </p:nvSpPr>
        <p:spPr>
          <a:xfrm>
            <a:off x="1188440" y="4599037"/>
            <a:ext cx="27986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MIND-WANDERING PROBES</a:t>
            </a:r>
          </a:p>
          <a:p>
            <a:pPr algn="ctr"/>
            <a:r>
              <a:rPr lang="en-US" dirty="0"/>
              <a:t>(every 2.0-2.5 mins)</a:t>
            </a:r>
          </a:p>
        </p:txBody>
      </p:sp>
      <p:sp>
        <p:nvSpPr>
          <p:cNvPr id="39" name="Arrow: Right 7">
            <a:extLst>
              <a:ext uri="{FF2B5EF4-FFF2-40B4-BE49-F238E27FC236}">
                <a16:creationId xmlns:a16="http://schemas.microsoft.com/office/drawing/2014/main" id="{C4DBE847-A799-B633-2FF6-96A37DDD3839}"/>
              </a:ext>
            </a:extLst>
          </p:cNvPr>
          <p:cNvSpPr/>
          <p:nvPr/>
        </p:nvSpPr>
        <p:spPr>
          <a:xfrm>
            <a:off x="7441612" y="3288728"/>
            <a:ext cx="613363" cy="516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Arrow: Right 7">
            <a:extLst>
              <a:ext uri="{FF2B5EF4-FFF2-40B4-BE49-F238E27FC236}">
                <a16:creationId xmlns:a16="http://schemas.microsoft.com/office/drawing/2014/main" id="{69E88B87-43AC-2C8E-9D9F-04357421AD7E}"/>
              </a:ext>
            </a:extLst>
          </p:cNvPr>
          <p:cNvSpPr/>
          <p:nvPr/>
        </p:nvSpPr>
        <p:spPr>
          <a:xfrm>
            <a:off x="3527280" y="3286812"/>
            <a:ext cx="585502" cy="516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27B7587-3F02-536F-01CB-9FEEBC40D50D}"/>
              </a:ext>
            </a:extLst>
          </p:cNvPr>
          <p:cNvSpPr txBox="1"/>
          <p:nvPr/>
        </p:nvSpPr>
        <p:spPr>
          <a:xfrm>
            <a:off x="3490761" y="418927"/>
            <a:ext cx="52104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101 Participant Lab Study</a:t>
            </a:r>
          </a:p>
        </p:txBody>
      </p:sp>
    </p:spTree>
    <p:extLst>
      <p:ext uri="{BB962C8B-B14F-4D97-AF65-F5344CB8AC3E}">
        <p14:creationId xmlns:p14="http://schemas.microsoft.com/office/powerpoint/2010/main" val="1247194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/>
      <p:bldP spid="10" grpId="0" animBg="1"/>
      <p:bldP spid="11" grpId="0"/>
      <p:bldP spid="12" grpId="0" animBg="1"/>
      <p:bldP spid="13" grpId="0" animBg="1"/>
      <p:bldP spid="14" grpId="0"/>
      <p:bldP spid="15" grpId="0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/>
      <p:bldP spid="24" grpId="0" animBg="1"/>
      <p:bldP spid="25" grpId="0"/>
      <p:bldP spid="27" grpId="0"/>
      <p:bldP spid="28" grpId="0"/>
      <p:bldP spid="29" grpId="0" animBg="1"/>
      <p:bldP spid="30" grpId="0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/>
      <p:bldP spid="39" grpId="0" animBg="1"/>
      <p:bldP spid="4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C2FD2F7-E207-BCF3-A1CB-208DBA0CA1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5256"/>
          <a:stretch/>
        </p:blipFill>
        <p:spPr>
          <a:xfrm>
            <a:off x="2751124" y="920722"/>
            <a:ext cx="6689751" cy="144411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67D47AE-225D-455A-F5B8-D661EB5F20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743" b="50000"/>
          <a:stretch/>
        </p:blipFill>
        <p:spPr>
          <a:xfrm>
            <a:off x="2751124" y="2364840"/>
            <a:ext cx="6689751" cy="147407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EBF1744-4184-99AD-D170-D5FA510729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000" b="25284"/>
          <a:stretch/>
        </p:blipFill>
        <p:spPr>
          <a:xfrm>
            <a:off x="2751124" y="3823150"/>
            <a:ext cx="6689751" cy="144254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D03C009-A8B3-D802-73BC-D94DDBD8AA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5527"/>
          <a:stretch/>
        </p:blipFill>
        <p:spPr>
          <a:xfrm>
            <a:off x="2751124" y="5249926"/>
            <a:ext cx="6689751" cy="142835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175C30E-D00E-3996-F3CC-A91020AD5401}"/>
              </a:ext>
            </a:extLst>
          </p:cNvPr>
          <p:cNvSpPr txBox="1"/>
          <p:nvPr/>
        </p:nvSpPr>
        <p:spPr>
          <a:xfrm>
            <a:off x="409903" y="42427"/>
            <a:ext cx="116086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Multi-modal data used in the retrospective recall interview for categorizing on- vs. off-task while looking away from the learning materials</a:t>
            </a:r>
          </a:p>
        </p:txBody>
      </p:sp>
    </p:spTree>
    <p:extLst>
      <p:ext uri="{BB962C8B-B14F-4D97-AF65-F5344CB8AC3E}">
        <p14:creationId xmlns:p14="http://schemas.microsoft.com/office/powerpoint/2010/main" val="3606843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0FD7DD42-7D3C-BCF1-2169-602BB8804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0122" y="122095"/>
            <a:ext cx="2051756" cy="808919"/>
          </a:xfrm>
        </p:spPr>
        <p:txBody>
          <a:bodyPr/>
          <a:lstStyle/>
          <a:p>
            <a:r>
              <a:rPr lang="en-US" b="1" dirty="0"/>
              <a:t>Results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EAFA3AE-BDD3-1813-964C-EF8AB8DD79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664" b="47818"/>
          <a:stretch/>
        </p:blipFill>
        <p:spPr>
          <a:xfrm>
            <a:off x="2676341" y="1176757"/>
            <a:ext cx="3093031" cy="254358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0BB2270-E646-7EEE-71F1-62CEA506547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785" b="53634"/>
          <a:stretch/>
        </p:blipFill>
        <p:spPr>
          <a:xfrm>
            <a:off x="2671102" y="3649118"/>
            <a:ext cx="3135135" cy="254358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FF666BA-3325-F722-FA97-6A33423A680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9687" b="48040"/>
          <a:stretch/>
        </p:blipFill>
        <p:spPr>
          <a:xfrm>
            <a:off x="6677747" y="1050983"/>
            <a:ext cx="3089696" cy="266220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2CE0B06-3BB7-3ED5-8592-7E3CA32D000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0151" b="50535"/>
          <a:stretch/>
        </p:blipFill>
        <p:spPr>
          <a:xfrm>
            <a:off x="6710682" y="3643373"/>
            <a:ext cx="3023825" cy="2549327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1B3A8628-9DAE-03D2-2AB4-467968E33308}"/>
              </a:ext>
            </a:extLst>
          </p:cNvPr>
          <p:cNvSpPr txBox="1"/>
          <p:nvPr/>
        </p:nvSpPr>
        <p:spPr>
          <a:xfrm>
            <a:off x="4238670" y="2659998"/>
            <a:ext cx="1076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 = .154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7C1D56F-4028-7EC0-7AA0-9E4B670D7903}"/>
              </a:ext>
            </a:extLst>
          </p:cNvPr>
          <p:cNvSpPr txBox="1"/>
          <p:nvPr/>
        </p:nvSpPr>
        <p:spPr>
          <a:xfrm>
            <a:off x="8157476" y="2656818"/>
            <a:ext cx="1106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 = .784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D9B6C1F-7FEC-9310-7D9D-89327C9BB23D}"/>
              </a:ext>
            </a:extLst>
          </p:cNvPr>
          <p:cNvSpPr txBox="1"/>
          <p:nvPr/>
        </p:nvSpPr>
        <p:spPr>
          <a:xfrm>
            <a:off x="4280022" y="5298178"/>
            <a:ext cx="1076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 = .099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38C5C7D-1EAB-B295-EB36-A7A6E5864EC3}"/>
              </a:ext>
            </a:extLst>
          </p:cNvPr>
          <p:cNvSpPr txBox="1"/>
          <p:nvPr/>
        </p:nvSpPr>
        <p:spPr>
          <a:xfrm>
            <a:off x="8263302" y="4239362"/>
            <a:ext cx="1106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 = .004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B008C5F-6641-0B88-646F-519B1CC9BEAC}"/>
              </a:ext>
            </a:extLst>
          </p:cNvPr>
          <p:cNvSpPr txBox="1"/>
          <p:nvPr/>
        </p:nvSpPr>
        <p:spPr>
          <a:xfrm>
            <a:off x="3702390" y="897256"/>
            <a:ext cx="1155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Learning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945D5D8-BBC2-DA57-39BC-30F6AF962471}"/>
              </a:ext>
            </a:extLst>
          </p:cNvPr>
          <p:cNvSpPr txBox="1"/>
          <p:nvPr/>
        </p:nvSpPr>
        <p:spPr>
          <a:xfrm>
            <a:off x="7754443" y="879005"/>
            <a:ext cx="1187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Learning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18AC1EB-768E-1789-B6AD-C0F2ADB75AD8}"/>
              </a:ext>
            </a:extLst>
          </p:cNvPr>
          <p:cNvSpPr txBox="1"/>
          <p:nvPr/>
        </p:nvSpPr>
        <p:spPr>
          <a:xfrm rot="16200000">
            <a:off x="1317484" y="2084527"/>
            <a:ext cx="1973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Time in Quadrant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3900F9-5E40-CFF5-CC32-356EC52E18B7}"/>
              </a:ext>
            </a:extLst>
          </p:cNvPr>
          <p:cNvSpPr txBox="1"/>
          <p:nvPr/>
        </p:nvSpPr>
        <p:spPr>
          <a:xfrm rot="16200000">
            <a:off x="1323978" y="4522577"/>
            <a:ext cx="1973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Time in Quadrant</a:t>
            </a:r>
          </a:p>
        </p:txBody>
      </p:sp>
    </p:spTree>
    <p:extLst>
      <p:ext uri="{BB962C8B-B14F-4D97-AF65-F5344CB8AC3E}">
        <p14:creationId xmlns:p14="http://schemas.microsoft.com/office/powerpoint/2010/main" val="1876234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8" grpId="0"/>
      <p:bldP spid="29" grpId="0"/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CCB13-168E-C5A9-8E64-2383B0E0E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Discussion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E5E6B2-28E9-6D80-B42A-EF11CEDA79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9" y="1481959"/>
            <a:ext cx="11206655" cy="5202620"/>
          </a:xfrm>
        </p:spPr>
        <p:txBody>
          <a:bodyPr>
            <a:normAutofit/>
          </a:bodyPr>
          <a:lstStyle/>
          <a:p>
            <a:r>
              <a:rPr lang="en-US" dirty="0"/>
              <a:t>Can account for BOTH looking at vs. away from materials, AND on- vs. off-task behavior, with </a:t>
            </a:r>
            <a:r>
              <a:rPr lang="en-US" i="1" dirty="0"/>
              <a:t>2 seconds precision</a:t>
            </a:r>
            <a:r>
              <a:rPr lang="en-US" dirty="0"/>
              <a:t> for </a:t>
            </a:r>
            <a:r>
              <a:rPr lang="en-US" i="1" dirty="0"/>
              <a:t>entire</a:t>
            </a:r>
            <a:r>
              <a:rPr lang="en-US" dirty="0"/>
              <a:t> learning module</a:t>
            </a:r>
          </a:p>
          <a:p>
            <a:r>
              <a:rPr lang="en-US" dirty="0"/>
              <a:t>This produced a very rich ground truth data</a:t>
            </a:r>
          </a:p>
          <a:p>
            <a:pPr lvl="1"/>
            <a:r>
              <a:rPr lang="en-US" dirty="0"/>
              <a:t>Many more detailed analyses to come</a:t>
            </a:r>
          </a:p>
          <a:p>
            <a:pPr lvl="2"/>
            <a:r>
              <a:rPr lang="en-US" dirty="0"/>
              <a:t>Mediated relations between attention and learning (e.g., WM, engagement)</a:t>
            </a:r>
          </a:p>
          <a:p>
            <a:pPr lvl="2"/>
            <a:r>
              <a:rPr lang="en-US" dirty="0"/>
              <a:t>Characterizing learners’ attention spans over time</a:t>
            </a:r>
          </a:p>
          <a:p>
            <a:pPr lvl="2"/>
            <a:r>
              <a:rPr lang="en-US" dirty="0"/>
              <a:t>Effects of </a:t>
            </a:r>
            <a:r>
              <a:rPr lang="en-US" dirty="0" err="1"/>
              <a:t>Sweller’s</a:t>
            </a:r>
            <a:r>
              <a:rPr lang="en-US" dirty="0"/>
              <a:t> 3 types of cognitive load on learning</a:t>
            </a:r>
          </a:p>
          <a:p>
            <a:pPr lvl="1"/>
            <a:r>
              <a:rPr lang="en-US" dirty="0"/>
              <a:t>Training machine learning using ground truth</a:t>
            </a:r>
          </a:p>
          <a:p>
            <a:r>
              <a:rPr lang="en-US" dirty="0"/>
              <a:t>Limitation: very little off-task behavior</a:t>
            </a:r>
          </a:p>
          <a:p>
            <a:pPr lvl="1"/>
            <a:r>
              <a:rPr lang="en-US" dirty="0"/>
              <a:t>Awareness of being highly monitored (eye tracking, webcam, egocentric cam)</a:t>
            </a:r>
          </a:p>
          <a:p>
            <a:pPr lvl="1"/>
            <a:r>
              <a:rPr lang="en-US" dirty="0"/>
              <a:t>Fewer distractions than outside of the lab</a:t>
            </a:r>
          </a:p>
          <a:p>
            <a:pPr lvl="2"/>
            <a:r>
              <a:rPr lang="en-US" dirty="0"/>
              <a:t>Another study “in the wild” with ~900 participants, but no eye tracking, egocentric camera</a:t>
            </a:r>
          </a:p>
          <a:p>
            <a:pPr lvl="2"/>
            <a:r>
              <a:rPr lang="en-US" dirty="0"/>
              <a:t>Try to leverage ML from lab study, then fine-tune on “in the wild” data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597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27B93D6-62A6-5202-FAC4-B01D7C32CC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7674" b="47818"/>
          <a:stretch/>
        </p:blipFill>
        <p:spPr>
          <a:xfrm>
            <a:off x="3223649" y="1235649"/>
            <a:ext cx="2487772" cy="19289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6DC582A-08E3-BD0E-2C0D-E66D5F0AA0D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8732" b="48040"/>
          <a:stretch/>
        </p:blipFill>
        <p:spPr>
          <a:xfrm>
            <a:off x="6304001" y="1125711"/>
            <a:ext cx="2487772" cy="210364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DD8750F-F01C-B101-6AB0-81647A88004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7757" b="53634"/>
          <a:stretch/>
        </p:blipFill>
        <p:spPr>
          <a:xfrm>
            <a:off x="3135275" y="3716006"/>
            <a:ext cx="2576146" cy="192892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C427113-0E44-6ABC-6897-2D93665EADD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49064" b="50535"/>
          <a:stretch/>
        </p:blipFill>
        <p:spPr>
          <a:xfrm>
            <a:off x="6435379" y="3500218"/>
            <a:ext cx="2487773" cy="223024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0FD7DD42-7D3C-BCF1-2169-602BB8804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0122" y="122095"/>
            <a:ext cx="2051756" cy="808919"/>
          </a:xfrm>
        </p:spPr>
        <p:txBody>
          <a:bodyPr/>
          <a:lstStyle/>
          <a:p>
            <a:r>
              <a:rPr lang="en-US" b="1" dirty="0"/>
              <a:t>Results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2B54E23-D449-51C5-AF8D-8B1E7E4BF2EE}"/>
              </a:ext>
            </a:extLst>
          </p:cNvPr>
          <p:cNvSpPr txBox="1"/>
          <p:nvPr/>
        </p:nvSpPr>
        <p:spPr>
          <a:xfrm>
            <a:off x="3955110" y="3130885"/>
            <a:ext cx="936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 &lt; .001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F99CF3E-BB70-99FB-6AD2-B4CD7319F734}"/>
              </a:ext>
            </a:extLst>
          </p:cNvPr>
          <p:cNvSpPr txBox="1"/>
          <p:nvPr/>
        </p:nvSpPr>
        <p:spPr>
          <a:xfrm>
            <a:off x="7121878" y="3119114"/>
            <a:ext cx="936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 &lt; .001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ADFAC1F-5503-48A6-EDE4-8455C889E9C3}"/>
              </a:ext>
            </a:extLst>
          </p:cNvPr>
          <p:cNvSpPr txBox="1"/>
          <p:nvPr/>
        </p:nvSpPr>
        <p:spPr>
          <a:xfrm>
            <a:off x="4018696" y="5644930"/>
            <a:ext cx="936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 &lt; .001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24B376D-314B-B714-48D3-2B4E051F376C}"/>
              </a:ext>
            </a:extLst>
          </p:cNvPr>
          <p:cNvSpPr txBox="1"/>
          <p:nvPr/>
        </p:nvSpPr>
        <p:spPr>
          <a:xfrm>
            <a:off x="7121878" y="5644930"/>
            <a:ext cx="936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 &lt; .001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784263E-D42A-5214-C6AC-ACCAE67257C8}"/>
              </a:ext>
            </a:extLst>
          </p:cNvPr>
          <p:cNvSpPr txBox="1"/>
          <p:nvPr/>
        </p:nvSpPr>
        <p:spPr>
          <a:xfrm>
            <a:off x="3574844" y="908050"/>
            <a:ext cx="1854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Time in Quadrant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2E1D55A-DF2A-06B1-DE53-DB1754FC2E9D}"/>
              </a:ext>
            </a:extLst>
          </p:cNvPr>
          <p:cNvSpPr txBox="1"/>
          <p:nvPr/>
        </p:nvSpPr>
        <p:spPr>
          <a:xfrm>
            <a:off x="6739544" y="872063"/>
            <a:ext cx="1854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Time in Quadrant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1D330BB-2099-5102-CE35-13EAC1373AAF}"/>
              </a:ext>
            </a:extLst>
          </p:cNvPr>
          <p:cNvSpPr txBox="1"/>
          <p:nvPr/>
        </p:nvSpPr>
        <p:spPr>
          <a:xfrm rot="16200000">
            <a:off x="1661203" y="2064727"/>
            <a:ext cx="1762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Prior Knowledge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3D38B5D-10FC-EF64-D837-AD4B3F49D4FE}"/>
              </a:ext>
            </a:extLst>
          </p:cNvPr>
          <p:cNvSpPr txBox="1"/>
          <p:nvPr/>
        </p:nvSpPr>
        <p:spPr>
          <a:xfrm rot="16200000">
            <a:off x="1614058" y="4495801"/>
            <a:ext cx="1762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Prior Knowledge</a:t>
            </a:r>
          </a:p>
        </p:txBody>
      </p:sp>
    </p:spTree>
    <p:extLst>
      <p:ext uri="{BB962C8B-B14F-4D97-AF65-F5344CB8AC3E}">
        <p14:creationId xmlns:p14="http://schemas.microsoft.com/office/powerpoint/2010/main" val="2092346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6" grpId="0"/>
      <p:bldP spid="27" grpId="0"/>
      <p:bldP spid="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0FD7DD42-7D3C-BCF1-2169-602BB8804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0122" y="122095"/>
            <a:ext cx="2051756" cy="808919"/>
          </a:xfrm>
        </p:spPr>
        <p:txBody>
          <a:bodyPr/>
          <a:lstStyle/>
          <a:p>
            <a:r>
              <a:rPr lang="en-US" b="1" dirty="0"/>
              <a:t>Results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A1F4BA5-8386-305C-CC41-A6620060FC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6030" y="1010525"/>
            <a:ext cx="6819939" cy="5725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0931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6679E4C-5CA4-967F-74C2-3F57B8BCFE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5229" y="908050"/>
            <a:ext cx="8101542" cy="504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178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3D60434-59B7-D39C-0CF9-04F1D30EB7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4311" y="908050"/>
            <a:ext cx="8963378" cy="504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1953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374C0F1-D953-6344-AA2C-604EDBB626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4125" y="908050"/>
            <a:ext cx="8983749" cy="504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8686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F2D7C830-58E5-6F14-37C9-D79414D785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5417" y="768429"/>
            <a:ext cx="7821165" cy="518152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0F59E03-4523-990D-423F-2F987B410452}"/>
              </a:ext>
            </a:extLst>
          </p:cNvPr>
          <p:cNvSpPr txBox="1"/>
          <p:nvPr/>
        </p:nvSpPr>
        <p:spPr>
          <a:xfrm>
            <a:off x="1557933" y="6308209"/>
            <a:ext cx="104458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phspawprint.org</a:t>
            </a:r>
            <a:r>
              <a:rPr lang="en-US" dirty="0"/>
              <a:t>/587/news/black-muted-boxes-create-disconnect-within-virtual-learning-classrooms/</a:t>
            </a:r>
          </a:p>
        </p:txBody>
      </p:sp>
    </p:spTree>
    <p:extLst>
      <p:ext uri="{BB962C8B-B14F-4D97-AF65-F5344CB8AC3E}">
        <p14:creationId xmlns:p14="http://schemas.microsoft.com/office/powerpoint/2010/main" val="4255697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C61A453-9986-97A5-3508-2DDB69C79D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311" y="908050"/>
            <a:ext cx="8963378" cy="504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660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94D8F93-6D20-98AA-5BBE-97789BB309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3233" y="908050"/>
            <a:ext cx="7425533" cy="504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2318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100FD8F-C148-FEBC-A601-95A7665551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681" y="1412875"/>
            <a:ext cx="10604638" cy="377769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06614A3-2290-0A8C-2E48-346363DDBA24}"/>
              </a:ext>
            </a:extLst>
          </p:cNvPr>
          <p:cNvSpPr/>
          <p:nvPr/>
        </p:nvSpPr>
        <p:spPr>
          <a:xfrm>
            <a:off x="3463178" y="2608730"/>
            <a:ext cx="3798234" cy="12490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4B74E48-4196-BBE0-BCF9-2563C29BBF2D}"/>
              </a:ext>
            </a:extLst>
          </p:cNvPr>
          <p:cNvSpPr/>
          <p:nvPr/>
        </p:nvSpPr>
        <p:spPr>
          <a:xfrm>
            <a:off x="7334311" y="2570630"/>
            <a:ext cx="4038539" cy="128717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EECAB4-C58E-A22B-F724-3D78F81D4AE6}"/>
              </a:ext>
            </a:extLst>
          </p:cNvPr>
          <p:cNvSpPr/>
          <p:nvPr/>
        </p:nvSpPr>
        <p:spPr>
          <a:xfrm>
            <a:off x="2123114" y="2028825"/>
            <a:ext cx="1300307" cy="182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BC92898-1543-F625-9310-CA9646516AF3}"/>
              </a:ext>
            </a:extLst>
          </p:cNvPr>
          <p:cNvSpPr/>
          <p:nvPr/>
        </p:nvSpPr>
        <p:spPr>
          <a:xfrm>
            <a:off x="7309659" y="3857799"/>
            <a:ext cx="4088660" cy="13327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4C012C4-E716-D764-B941-E89467666BE4}"/>
              </a:ext>
            </a:extLst>
          </p:cNvPr>
          <p:cNvSpPr/>
          <p:nvPr/>
        </p:nvSpPr>
        <p:spPr>
          <a:xfrm>
            <a:off x="3438525" y="3857798"/>
            <a:ext cx="3871133" cy="13512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6D5E7EF-FFE9-4A20-77FB-857D354B1EB1}"/>
              </a:ext>
            </a:extLst>
          </p:cNvPr>
          <p:cNvSpPr/>
          <p:nvPr/>
        </p:nvSpPr>
        <p:spPr>
          <a:xfrm>
            <a:off x="2123114" y="3857797"/>
            <a:ext cx="1300307" cy="13327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2965FDB-49DC-3EDB-77F9-183813A9B366}"/>
              </a:ext>
            </a:extLst>
          </p:cNvPr>
          <p:cNvSpPr/>
          <p:nvPr/>
        </p:nvSpPr>
        <p:spPr>
          <a:xfrm>
            <a:off x="865753" y="2570630"/>
            <a:ext cx="1185289" cy="12490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FB11F35-AABC-3490-527E-21087B88AA37}"/>
              </a:ext>
            </a:extLst>
          </p:cNvPr>
          <p:cNvSpPr/>
          <p:nvPr/>
        </p:nvSpPr>
        <p:spPr>
          <a:xfrm>
            <a:off x="746125" y="3819700"/>
            <a:ext cx="1377756" cy="13708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B4198B5-0FC8-B5F7-DE9E-F428394FB4E2}"/>
              </a:ext>
            </a:extLst>
          </p:cNvPr>
          <p:cNvSpPr/>
          <p:nvPr/>
        </p:nvSpPr>
        <p:spPr>
          <a:xfrm>
            <a:off x="3457896" y="2124635"/>
            <a:ext cx="3845664" cy="4840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049B904-5B4C-B441-94A5-D03F5CA45CF1}"/>
              </a:ext>
            </a:extLst>
          </p:cNvPr>
          <p:cNvSpPr/>
          <p:nvPr/>
        </p:nvSpPr>
        <p:spPr>
          <a:xfrm>
            <a:off x="7342110" y="2124635"/>
            <a:ext cx="4038539" cy="48409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1A5D49E-A385-FEF7-34A8-330B44AD1D35}"/>
              </a:ext>
            </a:extLst>
          </p:cNvPr>
          <p:cNvSpPr txBox="1"/>
          <p:nvPr/>
        </p:nvSpPr>
        <p:spPr>
          <a:xfrm>
            <a:off x="9265039" y="6118058"/>
            <a:ext cx="1587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D’Mello (2016)</a:t>
            </a:r>
          </a:p>
        </p:txBody>
      </p:sp>
    </p:spTree>
    <p:extLst>
      <p:ext uri="{BB962C8B-B14F-4D97-AF65-F5344CB8AC3E}">
        <p14:creationId xmlns:p14="http://schemas.microsoft.com/office/powerpoint/2010/main" val="1959197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100FD8F-C148-FEBC-A601-95A7665551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681" y="1412875"/>
            <a:ext cx="10604638" cy="377769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1A5D49E-A385-FEF7-34A8-330B44AD1D35}"/>
              </a:ext>
            </a:extLst>
          </p:cNvPr>
          <p:cNvSpPr txBox="1"/>
          <p:nvPr/>
        </p:nvSpPr>
        <p:spPr>
          <a:xfrm>
            <a:off x="9265039" y="6118058"/>
            <a:ext cx="1587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D’Mello (2016)</a:t>
            </a:r>
          </a:p>
        </p:txBody>
      </p:sp>
    </p:spTree>
    <p:extLst>
      <p:ext uri="{BB962C8B-B14F-4D97-AF65-F5344CB8AC3E}">
        <p14:creationId xmlns:p14="http://schemas.microsoft.com/office/powerpoint/2010/main" val="346975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3822</TotalTime>
  <Words>756</Words>
  <Application>Microsoft Office PowerPoint</Application>
  <PresentationFormat>Widescreen</PresentationFormat>
  <Paragraphs>118</Paragraphs>
  <Slides>17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Characterizing Learners’ Complex Attentional States During Online Multimedia Learning  Using Eye-tracking, Egocentric Camera, Webcam,  and Retrospective recalls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Research Questions</vt:lpstr>
      <vt:lpstr>Method</vt:lpstr>
      <vt:lpstr>PowerPoint Presentation</vt:lpstr>
      <vt:lpstr>PowerPoint Presentation</vt:lpstr>
      <vt:lpstr>Results</vt:lpstr>
      <vt:lpstr>Discussion</vt:lpstr>
      <vt:lpstr>Results</vt:lpstr>
      <vt:lpstr>Results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Measuring &amp; Modeling Attention in Online Learning: Towards an Attentional Toolkit</dc:title>
  <dc:creator>Lester Loschky</dc:creator>
  <cp:lastModifiedBy>Rebello, Nobel Sanjay</cp:lastModifiedBy>
  <cp:revision>95</cp:revision>
  <dcterms:created xsi:type="dcterms:W3CDTF">2021-09-07T02:24:50Z</dcterms:created>
  <dcterms:modified xsi:type="dcterms:W3CDTF">2024-09-30T18:25:50Z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4044bd30-2ed7-4c9d-9d12-46200872a97b_Enabled">
    <vt:lpwstr>true</vt:lpwstr>
  </property>
  <property fmtid="{D5CDD505-2E9C-101B-9397-08002B2CF9AE}" pid="3" name="MSIP_Label_4044bd30-2ed7-4c9d-9d12-46200872a97b_SetDate">
    <vt:lpwstr>2024-09-30T18:25:22Z</vt:lpwstr>
  </property>
  <property fmtid="{D5CDD505-2E9C-101B-9397-08002B2CF9AE}" pid="4" name="MSIP_Label_4044bd30-2ed7-4c9d-9d12-46200872a97b_Method">
    <vt:lpwstr>Standard</vt:lpwstr>
  </property>
  <property fmtid="{D5CDD505-2E9C-101B-9397-08002B2CF9AE}" pid="5" name="MSIP_Label_4044bd30-2ed7-4c9d-9d12-46200872a97b_Name">
    <vt:lpwstr>defa4170-0d19-0005-0004-bc88714345d2</vt:lpwstr>
  </property>
  <property fmtid="{D5CDD505-2E9C-101B-9397-08002B2CF9AE}" pid="6" name="MSIP_Label_4044bd30-2ed7-4c9d-9d12-46200872a97b_SiteId">
    <vt:lpwstr>4130bd39-7c53-419c-b1e5-8758d6d63f21</vt:lpwstr>
  </property>
  <property fmtid="{D5CDD505-2E9C-101B-9397-08002B2CF9AE}" pid="7" name="MSIP_Label_4044bd30-2ed7-4c9d-9d12-46200872a97b_ActionId">
    <vt:lpwstr>62973f8e-3519-40b8-9aa2-b97e907cd57c</vt:lpwstr>
  </property>
  <property fmtid="{D5CDD505-2E9C-101B-9397-08002B2CF9AE}" pid="8" name="MSIP_Label_4044bd30-2ed7-4c9d-9d12-46200872a97b_ContentBits">
    <vt:lpwstr>0</vt:lpwstr>
  </property>
</Properties>
</file>