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31" r:id="rId2"/>
    <p:sldId id="257" r:id="rId3"/>
    <p:sldId id="258" r:id="rId4"/>
    <p:sldId id="344" r:id="rId5"/>
    <p:sldId id="299" r:id="rId6"/>
    <p:sldId id="266" r:id="rId7"/>
    <p:sldId id="281" r:id="rId8"/>
    <p:sldId id="322" r:id="rId9"/>
    <p:sldId id="345" r:id="rId10"/>
    <p:sldId id="349" r:id="rId11"/>
    <p:sldId id="294" r:id="rId12"/>
    <p:sldId id="311" r:id="rId13"/>
    <p:sldId id="310" r:id="rId14"/>
    <p:sldId id="302" r:id="rId15"/>
    <p:sldId id="284" r:id="rId16"/>
    <p:sldId id="286" r:id="rId17"/>
    <p:sldId id="333" r:id="rId18"/>
    <p:sldId id="332" r:id="rId19"/>
    <p:sldId id="334" r:id="rId20"/>
    <p:sldId id="336" r:id="rId21"/>
    <p:sldId id="287" r:id="rId22"/>
    <p:sldId id="289" r:id="rId23"/>
    <p:sldId id="328" r:id="rId24"/>
    <p:sldId id="320" r:id="rId25"/>
    <p:sldId id="319" r:id="rId26"/>
    <p:sldId id="314" r:id="rId27"/>
    <p:sldId id="316" r:id="rId28"/>
    <p:sldId id="317" r:id="rId29"/>
    <p:sldId id="324" r:id="rId30"/>
    <p:sldId id="291" r:id="rId31"/>
    <p:sldId id="305" r:id="rId32"/>
    <p:sldId id="350" r:id="rId33"/>
    <p:sldId id="352" r:id="rId34"/>
    <p:sldId id="341" r:id="rId35"/>
    <p:sldId id="354" r:id="rId36"/>
    <p:sldId id="326" r:id="rId37"/>
    <p:sldId id="329" r:id="rId38"/>
    <p:sldId id="274" r:id="rId39"/>
    <p:sldId id="33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yu Wang" initials="BW" lastIdx="20" clrIdx="0">
    <p:extLst>
      <p:ext uri="{19B8F6BF-5375-455C-9EA6-DF929625EA0E}">
        <p15:presenceInfo xmlns:p15="http://schemas.microsoft.com/office/powerpoint/2012/main" userId="94c4ba2672298a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FF"/>
    <a:srgbClr val="FF9966"/>
    <a:srgbClr val="FFCC66"/>
    <a:srgbClr val="CCECFF"/>
    <a:srgbClr val="FF0000"/>
    <a:srgbClr val="FF4C0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DC443-D567-3141-BE16-106B8867BCF1}" v="911" dt="2020-10-28T18:49:12.881"/>
    <p1510:client id="{8F896ACC-EC2F-4313-972F-8A3BEF8674DD}" v="3192" dt="2020-10-28T00:29:23.878"/>
    <p1510:client id="{F174F8C7-A11D-4848-91E9-9D46EB50F862}" v="482" dt="2020-10-28T04:57:31.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79"/>
    <p:restoredTop sz="76264"/>
  </p:normalViewPr>
  <p:slideViewPr>
    <p:cSldViewPr snapToGrid="0" snapToObjects="1">
      <p:cViewPr varScale="1">
        <p:scale>
          <a:sx n="93" d="100"/>
          <a:sy n="93" d="100"/>
        </p:scale>
        <p:origin x="112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78722862075458E-2"/>
          <c:y val="1.8091924749652561E-2"/>
          <c:w val="0.8890926977542446"/>
          <c:h val="0.90019402780477498"/>
        </c:manualLayout>
      </c:layout>
      <c:barChart>
        <c:barDir val="col"/>
        <c:grouping val="clustered"/>
        <c:varyColors val="0"/>
        <c:ser>
          <c:idx val="0"/>
          <c:order val="0"/>
          <c:tx>
            <c:strRef>
              <c:f>Sheet1!$B$1</c:f>
              <c:strCache>
                <c:ptCount val="1"/>
                <c:pt idx="0">
                  <c:v>Previous Best</c:v>
                </c:pt>
              </c:strCache>
            </c:strRef>
          </c:tx>
          <c:spPr>
            <a:solidFill>
              <a:srgbClr val="008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NWPU</c:v>
                </c:pt>
              </c:strCache>
            </c:strRef>
          </c:cat>
          <c:val>
            <c:numRef>
              <c:f>Sheet1!$B$2:$B$5</c:f>
              <c:numCache>
                <c:formatCode>General</c:formatCode>
                <c:ptCount val="4"/>
                <c:pt idx="0">
                  <c:v>105.4</c:v>
                </c:pt>
              </c:numCache>
            </c:numRef>
          </c:val>
          <c:extLst>
            <c:ext xmlns:c16="http://schemas.microsoft.com/office/drawing/2014/chart" uri="{C3380CC4-5D6E-409C-BE32-E72D297353CC}">
              <c16:uniqueId val="{00000000-6F35-B740-92D2-F1D8DAEC41CF}"/>
            </c:ext>
          </c:extLst>
        </c:ser>
        <c:ser>
          <c:idx val="1"/>
          <c:order val="1"/>
          <c:tx>
            <c:strRef>
              <c:f>Sheet1!$C$1</c:f>
              <c:strCache>
                <c:ptCount val="1"/>
                <c:pt idx="0">
                  <c:v>DM-Count</c:v>
                </c:pt>
              </c:strCache>
            </c:strRef>
          </c:tx>
          <c:spPr>
            <a:solidFill>
              <a:srgbClr val="FF4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NWPU</c:v>
                </c:pt>
              </c:strCache>
            </c:strRef>
          </c:cat>
          <c:val>
            <c:numRef>
              <c:f>Sheet1!$C$2:$C$5</c:f>
              <c:numCache>
                <c:formatCode>General</c:formatCode>
                <c:ptCount val="4"/>
                <c:pt idx="0">
                  <c:v>88.4</c:v>
                </c:pt>
              </c:numCache>
            </c:numRef>
          </c:val>
          <c:extLst>
            <c:ext xmlns:c16="http://schemas.microsoft.com/office/drawing/2014/chart" uri="{C3380CC4-5D6E-409C-BE32-E72D297353CC}">
              <c16:uniqueId val="{00000001-6F35-B740-92D2-F1D8DAEC41CF}"/>
            </c:ext>
          </c:extLst>
        </c:ser>
        <c:dLbls>
          <c:showLegendKey val="0"/>
          <c:showVal val="0"/>
          <c:showCatName val="0"/>
          <c:showSerName val="0"/>
          <c:showPercent val="0"/>
          <c:showBubbleSize val="0"/>
        </c:dLbls>
        <c:gapWidth val="500"/>
        <c:overlap val="-100"/>
        <c:axId val="1022326224"/>
        <c:axId val="1022199856"/>
      </c:barChart>
      <c:catAx>
        <c:axId val="102232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Helvetica" pitchFamily="2" charset="0"/>
                <a:ea typeface="+mn-ea"/>
                <a:cs typeface="+mn-cs"/>
              </a:defRPr>
            </a:pPr>
            <a:endParaRPr lang="en-US"/>
          </a:p>
        </c:txPr>
        <c:crossAx val="1022199856"/>
        <c:crosses val="autoZero"/>
        <c:auto val="1"/>
        <c:lblAlgn val="ctr"/>
        <c:lblOffset val="100"/>
        <c:noMultiLvlLbl val="0"/>
      </c:catAx>
      <c:valAx>
        <c:axId val="1022199856"/>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Helvetica" pitchFamily="2" charset="0"/>
                    <a:ea typeface="+mn-ea"/>
                    <a:cs typeface="+mn-cs"/>
                  </a:defRPr>
                </a:pPr>
                <a:r>
                  <a:rPr lang="en-US">
                    <a:solidFill>
                      <a:schemeClr val="tx1"/>
                    </a:solidFill>
                    <a:latin typeface="Helvetica" pitchFamily="2" charset="0"/>
                  </a:rPr>
                  <a:t>Mean Absolute</a:t>
                </a:r>
                <a:r>
                  <a:rPr lang="en-US" baseline="0">
                    <a:solidFill>
                      <a:schemeClr val="tx1"/>
                    </a:solidFill>
                    <a:latin typeface="Helvetica" pitchFamily="2" charset="0"/>
                  </a:rPr>
                  <a:t> Error</a:t>
                </a:r>
                <a:endParaRPr lang="en-US">
                  <a:solidFill>
                    <a:schemeClr val="tx1"/>
                  </a:solidFill>
                  <a:latin typeface="Helvetica" pitchFamily="2"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Helvetica"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US"/>
          </a:p>
        </c:txPr>
        <c:crossAx val="1022326224"/>
        <c:crosses val="autoZero"/>
        <c:crossBetween val="between"/>
      </c:valAx>
      <c:spPr>
        <a:noFill/>
        <a:ln>
          <a:noFill/>
        </a:ln>
        <a:effectLst/>
      </c:spPr>
    </c:plotArea>
    <c:legend>
      <c:legendPos val="t"/>
      <c:layout>
        <c:manualLayout>
          <c:xMode val="edge"/>
          <c:yMode val="edge"/>
          <c:x val="0.52503092666281892"/>
          <c:y val="5.5978035453049635E-2"/>
          <c:w val="0.16590435044363327"/>
          <c:h val="0.1188523885651419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78722862075458E-2"/>
          <c:y val="1.8091924749652561E-2"/>
          <c:w val="0.8890926977542446"/>
          <c:h val="0.90019402780477498"/>
        </c:manualLayout>
      </c:layout>
      <c:barChart>
        <c:barDir val="col"/>
        <c:grouping val="clustered"/>
        <c:varyColors val="0"/>
        <c:ser>
          <c:idx val="0"/>
          <c:order val="0"/>
          <c:tx>
            <c:strRef>
              <c:f>Sheet1!$B$1</c:f>
              <c:strCache>
                <c:ptCount val="1"/>
                <c:pt idx="0">
                  <c:v>Previous Best</c:v>
                </c:pt>
              </c:strCache>
            </c:strRef>
          </c:tx>
          <c:spPr>
            <a:solidFill>
              <a:srgbClr val="008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NWPU</c:v>
                </c:pt>
                <c:pt idx="1">
                  <c:v>UCF-QNRF</c:v>
                </c:pt>
                <c:pt idx="2">
                  <c:v>Shanghaitech A</c:v>
                </c:pt>
                <c:pt idx="3">
                  <c:v>Shanghaitech B</c:v>
                </c:pt>
              </c:strCache>
            </c:strRef>
          </c:cat>
          <c:val>
            <c:numRef>
              <c:f>Sheet1!$B$2:$B$5</c:f>
              <c:numCache>
                <c:formatCode>General</c:formatCode>
                <c:ptCount val="4"/>
                <c:pt idx="0">
                  <c:v>105.4</c:v>
                </c:pt>
                <c:pt idx="1">
                  <c:v>88.7</c:v>
                </c:pt>
                <c:pt idx="2">
                  <c:v>62.3</c:v>
                </c:pt>
                <c:pt idx="3">
                  <c:v>7.6</c:v>
                </c:pt>
              </c:numCache>
            </c:numRef>
          </c:val>
          <c:extLst>
            <c:ext xmlns:c16="http://schemas.microsoft.com/office/drawing/2014/chart" uri="{C3380CC4-5D6E-409C-BE32-E72D297353CC}">
              <c16:uniqueId val="{00000000-6C7C-8A49-85FD-561A05330AD2}"/>
            </c:ext>
          </c:extLst>
        </c:ser>
        <c:ser>
          <c:idx val="1"/>
          <c:order val="1"/>
          <c:tx>
            <c:strRef>
              <c:f>Sheet1!$C$1</c:f>
              <c:strCache>
                <c:ptCount val="1"/>
                <c:pt idx="0">
                  <c:v>DM-Count</c:v>
                </c:pt>
              </c:strCache>
            </c:strRef>
          </c:tx>
          <c:spPr>
            <a:solidFill>
              <a:srgbClr val="FF4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Helvetica"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NWPU</c:v>
                </c:pt>
                <c:pt idx="1">
                  <c:v>UCF-QNRF</c:v>
                </c:pt>
                <c:pt idx="2">
                  <c:v>Shanghaitech A</c:v>
                </c:pt>
                <c:pt idx="3">
                  <c:v>Shanghaitech B</c:v>
                </c:pt>
              </c:strCache>
            </c:strRef>
          </c:cat>
          <c:val>
            <c:numRef>
              <c:f>Sheet1!$C$2:$C$5</c:f>
              <c:numCache>
                <c:formatCode>General</c:formatCode>
                <c:ptCount val="4"/>
                <c:pt idx="0">
                  <c:v>88.4</c:v>
                </c:pt>
                <c:pt idx="1">
                  <c:v>85.6</c:v>
                </c:pt>
                <c:pt idx="2">
                  <c:v>59.7</c:v>
                </c:pt>
                <c:pt idx="3">
                  <c:v>7.4</c:v>
                </c:pt>
              </c:numCache>
            </c:numRef>
          </c:val>
          <c:extLst>
            <c:ext xmlns:c16="http://schemas.microsoft.com/office/drawing/2014/chart" uri="{C3380CC4-5D6E-409C-BE32-E72D297353CC}">
              <c16:uniqueId val="{00000001-6C7C-8A49-85FD-561A05330AD2}"/>
            </c:ext>
          </c:extLst>
        </c:ser>
        <c:dLbls>
          <c:showLegendKey val="0"/>
          <c:showVal val="0"/>
          <c:showCatName val="0"/>
          <c:showSerName val="0"/>
          <c:showPercent val="0"/>
          <c:showBubbleSize val="0"/>
        </c:dLbls>
        <c:gapWidth val="500"/>
        <c:overlap val="-100"/>
        <c:axId val="1022326224"/>
        <c:axId val="1022199856"/>
      </c:barChart>
      <c:catAx>
        <c:axId val="102232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Helvetica" pitchFamily="2" charset="0"/>
                <a:ea typeface="+mn-ea"/>
                <a:cs typeface="+mn-cs"/>
              </a:defRPr>
            </a:pPr>
            <a:endParaRPr lang="en-US"/>
          </a:p>
        </c:txPr>
        <c:crossAx val="1022199856"/>
        <c:crosses val="autoZero"/>
        <c:auto val="1"/>
        <c:lblAlgn val="ctr"/>
        <c:lblOffset val="100"/>
        <c:noMultiLvlLbl val="0"/>
      </c:catAx>
      <c:valAx>
        <c:axId val="1022199856"/>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Helvetica" pitchFamily="2" charset="0"/>
                    <a:ea typeface="+mn-ea"/>
                    <a:cs typeface="+mn-cs"/>
                  </a:defRPr>
                </a:pPr>
                <a:r>
                  <a:rPr lang="en-US">
                    <a:solidFill>
                      <a:schemeClr val="tx1"/>
                    </a:solidFill>
                    <a:latin typeface="Helvetica" pitchFamily="2" charset="0"/>
                  </a:rPr>
                  <a:t>Mean Absolute</a:t>
                </a:r>
                <a:r>
                  <a:rPr lang="en-US" baseline="0">
                    <a:solidFill>
                      <a:schemeClr val="tx1"/>
                    </a:solidFill>
                    <a:latin typeface="Helvetica" pitchFamily="2" charset="0"/>
                  </a:rPr>
                  <a:t> Error</a:t>
                </a:r>
                <a:endParaRPr lang="en-US">
                  <a:solidFill>
                    <a:schemeClr val="tx1"/>
                  </a:solidFill>
                  <a:latin typeface="Helvetica" pitchFamily="2"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Helvetica"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US"/>
          </a:p>
        </c:txPr>
        <c:crossAx val="1022326224"/>
        <c:crosses val="autoZero"/>
        <c:crossBetween val="between"/>
      </c:valAx>
      <c:spPr>
        <a:noFill/>
        <a:ln>
          <a:noFill/>
        </a:ln>
        <a:effectLst/>
      </c:spPr>
    </c:plotArea>
    <c:legend>
      <c:legendPos val="t"/>
      <c:layout>
        <c:manualLayout>
          <c:xMode val="edge"/>
          <c:yMode val="edge"/>
          <c:x val="0.73938556830185842"/>
          <c:y val="4.1983526589787226E-2"/>
          <c:w val="0.16590435044363327"/>
          <c:h val="0.12724909388309935"/>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MAE</c:v>
                </c:pt>
              </c:strCache>
            </c:strRef>
          </c:tx>
          <c:spPr>
            <a:solidFill>
              <a:srgbClr val="0070C0"/>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4-40F6-474C-99DF-B066D70180A9}"/>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40F6-474C-99DF-B066D70180A9}"/>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40F6-474C-99DF-B066D70180A9}"/>
              </c:ext>
            </c:extLst>
          </c:dPt>
          <c:dPt>
            <c:idx val="3"/>
            <c:invertIfNegative val="0"/>
            <c:bubble3D val="0"/>
            <c:spPr>
              <a:solidFill>
                <a:srgbClr val="FF7E79"/>
              </a:solidFill>
              <a:ln>
                <a:noFill/>
              </a:ln>
              <a:effectLst/>
            </c:spPr>
            <c:extLst>
              <c:ext xmlns:c16="http://schemas.microsoft.com/office/drawing/2014/chart" uri="{C3380CC4-5D6E-409C-BE32-E72D297353CC}">
                <c16:uniqueId val="{00000002-40F6-474C-99DF-B066D70180A9}"/>
              </c:ext>
            </c:extLst>
          </c:dPt>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Count loss</c:v>
                </c:pt>
                <c:pt idx="1">
                  <c:v>Count loss + TV loss</c:v>
                </c:pt>
                <c:pt idx="2">
                  <c:v>Count loss + OT loss</c:v>
                </c:pt>
                <c:pt idx="3">
                  <c:v>Count loss + OT loss + TV loss</c:v>
                </c:pt>
              </c:strCache>
            </c:strRef>
          </c:cat>
          <c:val>
            <c:numRef>
              <c:f>Sheet1!$B$2:$B$5</c:f>
              <c:numCache>
                <c:formatCode>General</c:formatCode>
                <c:ptCount val="4"/>
                <c:pt idx="0">
                  <c:v>103.1</c:v>
                </c:pt>
                <c:pt idx="1">
                  <c:v>94.9</c:v>
                </c:pt>
                <c:pt idx="2">
                  <c:v>89.3</c:v>
                </c:pt>
                <c:pt idx="3">
                  <c:v>85.6</c:v>
                </c:pt>
              </c:numCache>
            </c:numRef>
          </c:val>
          <c:extLst>
            <c:ext xmlns:c16="http://schemas.microsoft.com/office/drawing/2014/chart" uri="{C3380CC4-5D6E-409C-BE32-E72D297353CC}">
              <c16:uniqueId val="{00000000-1279-B945-94B6-BFB255CC1C23}"/>
            </c:ext>
          </c:extLst>
        </c:ser>
        <c:dLbls>
          <c:showLegendKey val="0"/>
          <c:showVal val="0"/>
          <c:showCatName val="0"/>
          <c:showSerName val="0"/>
          <c:showPercent val="0"/>
          <c:showBubbleSize val="0"/>
        </c:dLbls>
        <c:gapWidth val="500"/>
        <c:overlap val="-100"/>
        <c:axId val="1022326224"/>
        <c:axId val="1022199856"/>
      </c:barChart>
      <c:catAx>
        <c:axId val="102232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Helvetica" pitchFamily="2" charset="0"/>
                <a:ea typeface="+mn-ea"/>
                <a:cs typeface="+mn-cs"/>
              </a:defRPr>
            </a:pPr>
            <a:endParaRPr lang="en-US"/>
          </a:p>
        </c:txPr>
        <c:crossAx val="1022199856"/>
        <c:crosses val="autoZero"/>
        <c:auto val="1"/>
        <c:lblAlgn val="ctr"/>
        <c:lblOffset val="100"/>
        <c:noMultiLvlLbl val="0"/>
      </c:catAx>
      <c:valAx>
        <c:axId val="1022199856"/>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500">
                    <a:solidFill>
                      <a:schemeClr val="tx1"/>
                    </a:solidFill>
                  </a:rPr>
                  <a:t>Mean Absolute Error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US"/>
          </a:p>
        </c:txPr>
        <c:crossAx val="1022326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MAE</c:v>
                </c:pt>
              </c:strCache>
            </c:strRef>
          </c:tx>
          <c:spPr>
            <a:solidFill>
              <a:schemeClr val="accent1">
                <a:lumMod val="60000"/>
                <a:lumOff val="40000"/>
              </a:schemeClr>
            </a:solidFill>
            <a:ln>
              <a:noFill/>
            </a:ln>
            <a:effectLst/>
          </c:spPr>
          <c:invertIfNegative val="0"/>
          <c:dPt>
            <c:idx val="1"/>
            <c:invertIfNegative val="0"/>
            <c:bubble3D val="0"/>
            <c:spPr>
              <a:solidFill>
                <a:srgbClr val="FF7E79"/>
              </a:solidFill>
              <a:ln>
                <a:noFill/>
              </a:ln>
              <a:effectLst/>
            </c:spPr>
            <c:extLst>
              <c:ext xmlns:c16="http://schemas.microsoft.com/office/drawing/2014/chart" uri="{C3380CC4-5D6E-409C-BE32-E72D297353CC}">
                <c16:uniqueId val="{00000000-7B12-1242-A17C-1E14EB1DF3D6}"/>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7B12-1242-A17C-1E14EB1DF3D6}"/>
              </c:ext>
            </c:extLst>
          </c:dPt>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50</c:v>
                </c:pt>
                <c:pt idx="1">
                  <c:v>100</c:v>
                </c:pt>
                <c:pt idx="2">
                  <c:v>120</c:v>
                </c:pt>
              </c:numCache>
            </c:numRef>
          </c:cat>
          <c:val>
            <c:numRef>
              <c:f>Sheet1!$B$2:$B$4</c:f>
              <c:numCache>
                <c:formatCode>General</c:formatCode>
                <c:ptCount val="3"/>
                <c:pt idx="0">
                  <c:v>90.8</c:v>
                </c:pt>
                <c:pt idx="1">
                  <c:v>85.6</c:v>
                </c:pt>
                <c:pt idx="2">
                  <c:v>85.5</c:v>
                </c:pt>
              </c:numCache>
            </c:numRef>
          </c:val>
          <c:extLst>
            <c:ext xmlns:c16="http://schemas.microsoft.com/office/drawing/2014/chart" uri="{C3380CC4-5D6E-409C-BE32-E72D297353CC}">
              <c16:uniqueId val="{00000000-0774-9942-AE6F-3CE8C886A3D3}"/>
            </c:ext>
          </c:extLst>
        </c:ser>
        <c:dLbls>
          <c:showLegendKey val="0"/>
          <c:showVal val="0"/>
          <c:showCatName val="0"/>
          <c:showSerName val="0"/>
          <c:showPercent val="0"/>
          <c:showBubbleSize val="0"/>
        </c:dLbls>
        <c:gapWidth val="500"/>
        <c:overlap val="-100"/>
        <c:axId val="1022326224"/>
        <c:axId val="1022199856"/>
      </c:barChart>
      <c:catAx>
        <c:axId val="10223262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500">
                    <a:solidFill>
                      <a:schemeClr val="tx1"/>
                    </a:solidFill>
                    <a:latin typeface="Helvetica" pitchFamily="2" charset="0"/>
                  </a:rPr>
                  <a:t>Number of </a:t>
                </a:r>
                <a:r>
                  <a:rPr lang="en-US" sz="1500" err="1">
                    <a:solidFill>
                      <a:schemeClr val="tx1"/>
                    </a:solidFill>
                    <a:latin typeface="Helvetica" pitchFamily="2" charset="0"/>
                  </a:rPr>
                  <a:t>Sinkhorn</a:t>
                </a:r>
                <a:r>
                  <a:rPr lang="en-US" sz="1500">
                    <a:solidFill>
                      <a:schemeClr val="tx1"/>
                    </a:solidFill>
                    <a:latin typeface="Helvetica" pitchFamily="2" charset="0"/>
                  </a:rPr>
                  <a:t> Iterations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Helvetica" pitchFamily="2" charset="0"/>
                <a:ea typeface="+mn-ea"/>
                <a:cs typeface="+mn-cs"/>
              </a:defRPr>
            </a:pPr>
            <a:endParaRPr lang="en-US"/>
          </a:p>
        </c:txPr>
        <c:crossAx val="1022199856"/>
        <c:crosses val="autoZero"/>
        <c:auto val="1"/>
        <c:lblAlgn val="ctr"/>
        <c:lblOffset val="100"/>
        <c:noMultiLvlLbl val="0"/>
      </c:catAx>
      <c:valAx>
        <c:axId val="1022199856"/>
        <c:scaling>
          <c:orientation val="minMax"/>
          <c:max val="9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500">
                    <a:solidFill>
                      <a:schemeClr val="tx1"/>
                    </a:solidFill>
                    <a:latin typeface="Helvetica" pitchFamily="2" charset="0"/>
                  </a:rPr>
                  <a:t>Mean Absolute Error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US"/>
          </a:p>
        </c:txPr>
        <c:crossAx val="1022326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MAE</c:v>
                </c:pt>
              </c:strCache>
            </c:strRef>
          </c:tx>
          <c:spPr>
            <a:solidFill>
              <a:srgbClr val="0070C0"/>
            </a:solidFill>
            <a:ln>
              <a:noFill/>
            </a:ln>
            <a:effectLst/>
          </c:spPr>
          <c:invertIfNegative val="0"/>
          <c:dPt>
            <c:idx val="1"/>
            <c:invertIfNegative val="0"/>
            <c:bubble3D val="0"/>
            <c:spPr>
              <a:solidFill>
                <a:srgbClr val="FFCC66"/>
              </a:solidFill>
              <a:ln>
                <a:noFill/>
              </a:ln>
              <a:effectLst/>
            </c:spPr>
            <c:extLst>
              <c:ext xmlns:c16="http://schemas.microsoft.com/office/drawing/2014/chart" uri="{C3380CC4-5D6E-409C-BE32-E72D297353CC}">
                <c16:uniqueId val="{00000000-7D4B-7A49-BCED-401A905957C9}"/>
              </c:ext>
            </c:extLst>
          </c:dPt>
          <c:dPt>
            <c:idx val="2"/>
            <c:invertIfNegative val="0"/>
            <c:bubble3D val="0"/>
            <c:spPr>
              <a:solidFill>
                <a:srgbClr val="FF0000"/>
              </a:solidFill>
              <a:ln>
                <a:noFill/>
              </a:ln>
              <a:effectLst/>
            </c:spPr>
            <c:extLst>
              <c:ext xmlns:c16="http://schemas.microsoft.com/office/drawing/2014/chart" uri="{C3380CC4-5D6E-409C-BE32-E72D297353CC}">
                <c16:uniqueId val="{00000001-7D4B-7A49-BCED-401A905957C9}"/>
              </c:ext>
            </c:extLst>
          </c:dPt>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Pixel-wise loss</c:v>
                </c:pt>
                <c:pt idx="1">
                  <c:v>Bayesian loss</c:v>
                </c:pt>
                <c:pt idx="2">
                  <c:v>DM-Count</c:v>
                </c:pt>
              </c:strCache>
            </c:strRef>
          </c:cat>
          <c:val>
            <c:numRef>
              <c:f>Sheet1!$B$2:$B$4</c:f>
              <c:numCache>
                <c:formatCode>General</c:formatCode>
                <c:ptCount val="3"/>
                <c:pt idx="0">
                  <c:v>144.1</c:v>
                </c:pt>
                <c:pt idx="1">
                  <c:v>108.4</c:v>
                </c:pt>
                <c:pt idx="2">
                  <c:v>105.6</c:v>
                </c:pt>
              </c:numCache>
            </c:numRef>
          </c:val>
          <c:extLst>
            <c:ext xmlns:c16="http://schemas.microsoft.com/office/drawing/2014/chart" uri="{C3380CC4-5D6E-409C-BE32-E72D297353CC}">
              <c16:uniqueId val="{00000000-0774-9942-AE6F-3CE8C886A3D3}"/>
            </c:ext>
          </c:extLst>
        </c:ser>
        <c:dLbls>
          <c:showLegendKey val="0"/>
          <c:showVal val="0"/>
          <c:showCatName val="0"/>
          <c:showSerName val="0"/>
          <c:showPercent val="0"/>
          <c:showBubbleSize val="0"/>
        </c:dLbls>
        <c:gapWidth val="500"/>
        <c:overlap val="-100"/>
        <c:axId val="1022326224"/>
        <c:axId val="1022199856"/>
      </c:barChart>
      <c:catAx>
        <c:axId val="102232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Helvetica" pitchFamily="2" charset="0"/>
                <a:ea typeface="+mn-ea"/>
                <a:cs typeface="+mn-cs"/>
              </a:defRPr>
            </a:pPr>
            <a:endParaRPr lang="en-US"/>
          </a:p>
        </c:txPr>
        <c:crossAx val="1022199856"/>
        <c:crosses val="autoZero"/>
        <c:auto val="1"/>
        <c:lblAlgn val="ctr"/>
        <c:lblOffset val="100"/>
        <c:noMultiLvlLbl val="0"/>
      </c:catAx>
      <c:valAx>
        <c:axId val="1022199856"/>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500">
                    <a:solidFill>
                      <a:schemeClr val="tx1"/>
                    </a:solidFill>
                    <a:latin typeface="Helvetica" pitchFamily="2" charset="0"/>
                  </a:rPr>
                  <a:t>Mean Absolute Error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Helvetica" pitchFamily="2" charset="0"/>
                <a:ea typeface="+mn-ea"/>
                <a:cs typeface="+mn-cs"/>
              </a:defRPr>
            </a:pPr>
            <a:endParaRPr lang="en-US"/>
          </a:p>
        </c:txPr>
        <c:crossAx val="1022326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31E2A-93C2-7345-BA95-2466152E3C53}" type="datetimeFigureOut">
              <a:rPr lang="en-US" smtClean="0"/>
              <a:t>10/28/20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BF0CB-44C7-6E45-A66D-A4158186DE18}" type="slidenum">
              <a:rPr lang="en-US" smtClean="0"/>
              <a:t>‹#›</a:t>
            </a:fld>
            <a:endParaRPr lang="en-US"/>
          </a:p>
        </p:txBody>
      </p:sp>
    </p:spTree>
    <p:extLst>
      <p:ext uri="{BB962C8B-B14F-4D97-AF65-F5344CB8AC3E}">
        <p14:creationId xmlns:p14="http://schemas.microsoft.com/office/powerpoint/2010/main" val="199261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a:t>
            </a:r>
            <a:r>
              <a:rPr lang="en-US" altLang="zh-CN" sz="1200" b="0" i="0" u="none" strike="noStrike" kern="1200" dirty="0">
                <a:solidFill>
                  <a:schemeClr val="tx1"/>
                </a:solidFill>
                <a:effectLst/>
                <a:latin typeface="+mn-lt"/>
                <a:ea typeface="+mn-ea"/>
                <a:cs typeface="+mn-cs"/>
              </a:rPr>
              <a: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everyone.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This is XXX.</a:t>
            </a:r>
            <a:endParaRPr lang="en-US" strike="sngStrike" dirty="0"/>
          </a:p>
          <a:p>
            <a:r>
              <a:rPr lang="en-US" sz="1200" b="0" i="0" u="none" strike="noStrike" kern="1200" dirty="0">
                <a:solidFill>
                  <a:schemeClr val="tx1"/>
                </a:solidFill>
                <a:effectLst/>
                <a:latin typeface="+mn-lt"/>
                <a:ea typeface="+mn-ea"/>
                <a:cs typeface="+mn-cs"/>
              </a:rPr>
              <a:t>This is YYY. Today we will talk about our work “Distribution matching for crowd counting”. This is a joint work with Dimitris Samaras and </a:t>
            </a:r>
            <a:r>
              <a:rPr lang="en-US" altLang="zh-CN" sz="1200" b="0" i="0" u="none" strike="noStrike" kern="1200" dirty="0">
                <a:solidFill>
                  <a:schemeClr val="tx1"/>
                </a:solidFill>
                <a:effectLst/>
                <a:latin typeface="+mn-lt"/>
                <a:ea typeface="+mn-ea"/>
                <a:cs typeface="+mn-cs"/>
              </a:rPr>
              <a:t>Minh </a:t>
            </a:r>
            <a:r>
              <a:rPr lang="en-US" altLang="zh-CN" sz="1200" b="0" i="0" u="none" strike="noStrike" kern="1200" dirty="0" err="1">
                <a:solidFill>
                  <a:schemeClr val="tx1"/>
                </a:solidFill>
                <a:effectLst/>
                <a:latin typeface="+mn-lt"/>
                <a:ea typeface="+mn-ea"/>
                <a:cs typeface="+mn-cs"/>
              </a:rPr>
              <a:t>Hoai</a:t>
            </a:r>
            <a:r>
              <a:rPr lang="en-US" altLang="zh-CN" sz="1200" b="0" i="0" u="none" strike="noStrike" kern="1200" dirty="0">
                <a:solidFill>
                  <a:schemeClr val="tx1"/>
                </a:solidFill>
                <a:effectLst/>
                <a:latin typeface="+mn-lt"/>
                <a:ea typeface="+mn-ea"/>
                <a:cs typeface="+mn-cs"/>
              </a:rPr>
              <a:t>.</a:t>
            </a:r>
          </a:p>
          <a:p>
            <a:r>
              <a:rPr lang="en-US" altLang="zh-CN" sz="1200" b="0" i="0" u="none" strike="noStrike" kern="1200" dirty="0">
                <a:solidFill>
                  <a:schemeClr val="tx1"/>
                </a:solidFill>
                <a:effectLst/>
                <a:latin typeface="+mn-lt"/>
                <a:ea typeface="+mn-ea"/>
                <a:cs typeface="+mn-cs"/>
              </a:rPr>
              <a:t>In this work, we tackle the task of crowd counting.</a:t>
            </a:r>
          </a:p>
        </p:txBody>
      </p:sp>
      <p:sp>
        <p:nvSpPr>
          <p:cNvPr id="4" name="Slide Number Placeholder 3"/>
          <p:cNvSpPr>
            <a:spLocks noGrp="1"/>
          </p:cNvSpPr>
          <p:nvPr>
            <p:ph type="sldNum" sz="quarter" idx="5"/>
          </p:nvPr>
        </p:nvSpPr>
        <p:spPr/>
        <p:txBody>
          <a:bodyPr/>
          <a:lstStyle/>
          <a:p>
            <a:fld id="{798BF0CB-44C7-6E45-A66D-A4158186DE18}" type="slidenum">
              <a:rPr lang="en-US" smtClean="0"/>
              <a:t>1</a:t>
            </a:fld>
            <a:endParaRPr lang="en-US"/>
          </a:p>
        </p:txBody>
      </p:sp>
    </p:spTree>
    <p:extLst>
      <p:ext uri="{BB962C8B-B14F-4D97-AF65-F5344CB8AC3E}">
        <p14:creationId xmlns:p14="http://schemas.microsoft.com/office/powerpoint/2010/main" val="291710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a:t>
            </a:r>
            <a:r>
              <a:rPr lang="en-US" altLang="zh-CN" dirty="0">
                <a:ea typeface="等线"/>
              </a:rPr>
              <a:t>the</a:t>
            </a:r>
            <a:r>
              <a:rPr lang="en-US" dirty="0"/>
              <a:t> Bayesian loss was proposed.</a:t>
            </a:r>
            <a:r>
              <a:rPr lang="zh-CN" altLang="en-US" dirty="0">
                <a:ea typeface="等线"/>
              </a:rPr>
              <a:t> </a:t>
            </a:r>
            <a:endParaRPr lang="en-US" altLang="zh-CN" dirty="0">
              <a:ea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method transforms a binary ground truth annotation map into N “smoothed ground truth” density maps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Here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 is the count</a:t>
            </a:r>
            <a:r>
              <a:rPr lang="en-US" altLang="zh-CN" sz="1200" kern="1200" dirty="0">
                <a:solidFill>
                  <a:schemeClr val="tx1"/>
                </a:solidFill>
                <a:effectLst/>
                <a:latin typeface="+mn-lt"/>
                <a:ea typeface="+mn-ea"/>
                <a:cs typeface="+mn-cs"/>
              </a:rPr>
              <a:t>ing</a:t>
            </a:r>
            <a:r>
              <a:rPr lang="en-US" sz="1200" kern="1200" dirty="0">
                <a:solidFill>
                  <a:schemeClr val="tx1"/>
                </a:solidFill>
                <a:effectLst/>
                <a:latin typeface="+mn-lt"/>
                <a:ea typeface="+mn-ea"/>
                <a:cs typeface="+mn-cs"/>
              </a:rPr>
              <a:t> number. Each smoothed ground truth density map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is 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posterior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probability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pixels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belonging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annotated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dot.</a:t>
            </a:r>
            <a:endParaRPr lang="en-US" dirty="0"/>
          </a:p>
          <a:p>
            <a:endParaRPr lang="en-US" dirty="0">
              <a:ea typeface="等线"/>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10</a:t>
            </a:fld>
            <a:endParaRPr lang="en-US"/>
          </a:p>
        </p:txBody>
      </p:sp>
    </p:spTree>
    <p:extLst>
      <p:ext uri="{BB962C8B-B14F-4D97-AF65-F5344CB8AC3E}">
        <p14:creationId xmlns:p14="http://schemas.microsoft.com/office/powerpoint/2010/main" val="31147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a:t>
            </a:r>
            <a:r>
              <a:rPr lang="en-US" altLang="zh-CN" dirty="0"/>
              <a:t>,</a:t>
            </a:r>
            <a:r>
              <a:rPr lang="en-US" dirty="0"/>
              <a:t> when the loss is 0, the number of </a:t>
            </a:r>
            <a:r>
              <a:rPr lang="en-US" altLang="zh-CN" dirty="0"/>
              <a:t>equations</a:t>
            </a:r>
            <a:r>
              <a:rPr lang="zh-CN" altLang="en-US" dirty="0"/>
              <a:t> </a:t>
            </a:r>
            <a:r>
              <a:rPr lang="en-US" altLang="zh-CN" dirty="0"/>
              <a:t>is</a:t>
            </a:r>
            <a:r>
              <a:rPr lang="zh-CN" altLang="en-US" dirty="0"/>
              <a:t> </a:t>
            </a:r>
            <a:r>
              <a:rPr lang="en-US" altLang="zh-CN" dirty="0"/>
              <a:t>less</a:t>
            </a:r>
            <a:r>
              <a:rPr lang="zh-CN" altLang="en-US" dirty="0"/>
              <a:t> </a:t>
            </a:r>
            <a:r>
              <a:rPr lang="en-US" altLang="zh-CN" dirty="0"/>
              <a:t>than</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variables,</a:t>
            </a:r>
            <a:r>
              <a:rPr lang="zh-CN" altLang="en-US" dirty="0"/>
              <a:t> </a:t>
            </a:r>
            <a:r>
              <a:rPr lang="en-US" altLang="zh-CN" dirty="0"/>
              <a:t>therefore, the</a:t>
            </a:r>
            <a:r>
              <a:rPr lang="zh-CN" altLang="en-US" dirty="0"/>
              <a:t> </a:t>
            </a:r>
            <a:r>
              <a:rPr lang="en-US" dirty="0"/>
              <a:t>Bayesian loss is </a:t>
            </a:r>
            <a:r>
              <a:rPr lang="en-US" altLang="zh-CN" sz="1200" dirty="0">
                <a:solidFill>
                  <a:srgbClr val="FF0000"/>
                </a:solidFill>
              </a:rPr>
              <a:t>underdetermined</a:t>
            </a:r>
            <a:r>
              <a:rPr lang="en-US" dirty="0"/>
              <a:t>. The </a:t>
            </a:r>
            <a:r>
              <a:rPr lang="en-US" sz="1200" kern="1200" dirty="0">
                <a:solidFill>
                  <a:schemeClr val="tx1"/>
                </a:solidFill>
                <a:effectLst/>
                <a:latin typeface="+mn-lt"/>
                <a:ea typeface="+mn-ea"/>
                <a:cs typeface="+mn-cs"/>
              </a:rPr>
              <a:t>predicted density map could be very different from the ground truth density map.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11</a:t>
            </a:fld>
            <a:endParaRPr lang="en-US"/>
          </a:p>
        </p:txBody>
      </p:sp>
    </p:spTree>
    <p:extLst>
      <p:ext uri="{BB962C8B-B14F-4D97-AF65-F5344CB8AC3E}">
        <p14:creationId xmlns:p14="http://schemas.microsoft.com/office/powerpoint/2010/main" val="217597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this work, we consider density maps as distributions. Our approach </a:t>
            </a:r>
            <a:r>
              <a:rPr lang="en-US" sz="1200" kern="1200" dirty="0">
                <a:solidFill>
                  <a:schemeClr val="tx1"/>
                </a:solidFill>
                <a:effectLst/>
                <a:latin typeface="+mn-lt"/>
                <a:ea typeface="+mn-ea"/>
                <a:cs typeface="+mn-cs"/>
              </a:rPr>
              <a:t>does not need any Gaussian to preprocess ground truth annotations. </a:t>
            </a:r>
            <a:endParaRPr lang="en-US" dirty="0">
              <a:cs typeface="Calibri"/>
            </a:endParaRPr>
          </a:p>
          <a:p>
            <a:r>
              <a:rPr lang="en-US" altLang="zh-CN" sz="1200" strike="noStrike" dirty="0">
                <a:ea typeface="等线"/>
              </a:rPr>
              <a:t>We</a:t>
            </a:r>
            <a:r>
              <a:rPr lang="zh-CN" altLang="en-US" sz="1200" strike="noStrike" dirty="0">
                <a:ea typeface="等线"/>
              </a:rPr>
              <a:t> </a:t>
            </a:r>
            <a:r>
              <a:rPr lang="en-US" altLang="zh-CN" sz="1200" strike="noStrike" dirty="0">
                <a:ea typeface="等线"/>
              </a:rPr>
              <a:t>treat</a:t>
            </a:r>
            <a:r>
              <a:rPr lang="zh-CN" altLang="en-US" sz="1200" strike="noStrike" dirty="0">
                <a:ea typeface="等线"/>
              </a:rPr>
              <a:t> </a:t>
            </a:r>
            <a:r>
              <a:rPr lang="en-US" altLang="zh-CN" sz="1200" strike="noStrike" dirty="0">
                <a:ea typeface="等线"/>
              </a:rPr>
              <a:t>the</a:t>
            </a:r>
            <a:r>
              <a:rPr lang="zh-CN" altLang="en-US" sz="1200" strike="noStrike" dirty="0">
                <a:ea typeface="等线"/>
              </a:rPr>
              <a:t> </a:t>
            </a:r>
            <a:r>
              <a:rPr lang="en-US" altLang="zh-CN" sz="1200" strike="noStrike" dirty="0">
                <a:ea typeface="等线"/>
              </a:rPr>
              <a:t>predicted</a:t>
            </a:r>
            <a:r>
              <a:rPr lang="zh-CN" altLang="en-US" sz="1200" strike="noStrike" dirty="0">
                <a:ea typeface="等线"/>
              </a:rPr>
              <a:t> </a:t>
            </a:r>
            <a:r>
              <a:rPr lang="en-US" altLang="zh-CN" sz="1200" strike="noStrike" dirty="0">
                <a:ea typeface="等线"/>
              </a:rPr>
              <a:t>density</a:t>
            </a:r>
            <a:r>
              <a:rPr lang="zh-CN" altLang="en-US" sz="1200" strike="noStrike" dirty="0">
                <a:ea typeface="等线"/>
              </a:rPr>
              <a:t> </a:t>
            </a:r>
            <a:r>
              <a:rPr lang="en-US" altLang="zh-CN" sz="1200" strike="noStrike" dirty="0">
                <a:ea typeface="等线"/>
              </a:rPr>
              <a:t>map</a:t>
            </a:r>
            <a:r>
              <a:rPr lang="zh-CN" altLang="en-US" sz="1200" strike="noStrike" dirty="0">
                <a:ea typeface="等线"/>
              </a:rPr>
              <a:t> </a:t>
            </a:r>
            <a:r>
              <a:rPr lang="en-US" altLang="zh-CN" sz="1200" strike="noStrike" dirty="0">
                <a:ea typeface="等线"/>
              </a:rPr>
              <a:t>as</a:t>
            </a:r>
            <a:r>
              <a:rPr lang="zh-CN" altLang="en-US" sz="1200" strike="noStrike" dirty="0">
                <a:ea typeface="等线"/>
              </a:rPr>
              <a:t> </a:t>
            </a:r>
            <a:r>
              <a:rPr lang="en-US" altLang="zh-CN" sz="1200" strike="noStrike" dirty="0">
                <a:ea typeface="等线"/>
              </a:rPr>
              <a:t>the</a:t>
            </a:r>
            <a:r>
              <a:rPr lang="zh-CN" altLang="en-US" sz="1200" strike="noStrike" dirty="0">
                <a:ea typeface="等线"/>
              </a:rPr>
              <a:t> </a:t>
            </a:r>
            <a:r>
              <a:rPr lang="en-US" altLang="zh-CN" sz="1200" strike="noStrike" dirty="0">
                <a:ea typeface="等线"/>
              </a:rPr>
              <a:t>source</a:t>
            </a:r>
            <a:r>
              <a:rPr lang="zh-CN" altLang="en-US" sz="1200" strike="noStrike" dirty="0">
                <a:ea typeface="等线"/>
              </a:rPr>
              <a:t> </a:t>
            </a:r>
            <a:r>
              <a:rPr lang="en-US" altLang="zh-CN" sz="1200" strike="noStrike" dirty="0">
                <a:ea typeface="等线"/>
              </a:rPr>
              <a:t>distribution</a:t>
            </a:r>
            <a:r>
              <a:rPr lang="zh-CN" altLang="en-US" sz="1200" strike="noStrike" dirty="0">
                <a:ea typeface="等线"/>
              </a:rPr>
              <a:t> </a:t>
            </a:r>
            <a:r>
              <a:rPr lang="en-US" altLang="zh-CN" sz="1200" strike="noStrike" dirty="0">
                <a:ea typeface="等线"/>
              </a:rPr>
              <a:t>and</a:t>
            </a:r>
            <a:r>
              <a:rPr lang="zh-CN" altLang="en-US" sz="1200" strike="noStrike" dirty="0">
                <a:ea typeface="等线"/>
              </a:rPr>
              <a:t> </a:t>
            </a:r>
            <a:r>
              <a:rPr lang="en-US" altLang="zh-CN" sz="1200" strike="noStrike" dirty="0">
                <a:ea typeface="等线"/>
              </a:rPr>
              <a:t>the</a:t>
            </a:r>
            <a:r>
              <a:rPr lang="zh-CN" altLang="en-US" sz="1200" strike="noStrike" dirty="0">
                <a:ea typeface="等线"/>
              </a:rPr>
              <a:t> </a:t>
            </a:r>
            <a:r>
              <a:rPr lang="en-US" altLang="zh-CN" sz="1200" strike="noStrike" dirty="0">
                <a:ea typeface="等线"/>
              </a:rPr>
              <a:t>ground</a:t>
            </a:r>
            <a:r>
              <a:rPr lang="zh-CN" altLang="en-US" sz="1200" strike="noStrike" dirty="0">
                <a:ea typeface="等线"/>
              </a:rPr>
              <a:t> </a:t>
            </a:r>
            <a:r>
              <a:rPr lang="en-US" altLang="zh-CN" sz="1200" strike="noStrike" dirty="0">
                <a:ea typeface="等线"/>
              </a:rPr>
              <a:t>truth</a:t>
            </a:r>
            <a:r>
              <a:rPr lang="zh-CN" altLang="en-US" sz="1200" strike="noStrike" dirty="0">
                <a:ea typeface="等线"/>
              </a:rPr>
              <a:t> </a:t>
            </a:r>
            <a:r>
              <a:rPr lang="en-US" altLang="zh-CN" sz="1200" strike="noStrike" dirty="0">
                <a:ea typeface="等线"/>
              </a:rPr>
              <a:t>annotation</a:t>
            </a:r>
            <a:r>
              <a:rPr lang="zh-CN" altLang="en-US" sz="1200" strike="noStrike" dirty="0">
                <a:ea typeface="等线"/>
              </a:rPr>
              <a:t> </a:t>
            </a:r>
            <a:r>
              <a:rPr lang="en-US" altLang="zh-CN" sz="1200" strike="noStrike" dirty="0">
                <a:ea typeface="等线"/>
              </a:rPr>
              <a:t>as</a:t>
            </a:r>
            <a:r>
              <a:rPr lang="zh-CN" altLang="en-US" sz="1200" strike="noStrike" dirty="0">
                <a:ea typeface="等线"/>
              </a:rPr>
              <a:t> </a:t>
            </a:r>
            <a:r>
              <a:rPr lang="en-US" altLang="zh-CN" sz="1200" strike="noStrike" dirty="0">
                <a:ea typeface="等线"/>
              </a:rPr>
              <a:t>the</a:t>
            </a:r>
            <a:r>
              <a:rPr lang="zh-CN" altLang="en-US" sz="1200" strike="noStrike" dirty="0">
                <a:ea typeface="等线"/>
              </a:rPr>
              <a:t> </a:t>
            </a:r>
            <a:r>
              <a:rPr lang="en-US" altLang="zh-CN" sz="1200" strike="noStrike" dirty="0">
                <a:ea typeface="等线"/>
              </a:rPr>
              <a:t>target</a:t>
            </a:r>
            <a:r>
              <a:rPr lang="zh-CN" altLang="en-US" sz="1200" strike="noStrike" dirty="0">
                <a:ea typeface="等线"/>
              </a:rPr>
              <a:t> </a:t>
            </a:r>
            <a:r>
              <a:rPr lang="en-US" altLang="zh-CN" sz="1200" strike="noStrike" dirty="0">
                <a:ea typeface="等线"/>
              </a:rPr>
              <a:t>distribution.</a:t>
            </a:r>
            <a:r>
              <a:rPr lang="zh-CN" altLang="en-US" strike="noStrike" dirty="0">
                <a:ea typeface="等线"/>
              </a:rPr>
              <a:t> </a:t>
            </a:r>
            <a:endParaRPr lang="en-US" altLang="zh-CN" strike="noStrike" dirty="0">
              <a:ea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and </a:t>
            </a:r>
            <a:r>
              <a:rPr lang="en-US" altLang="zh-CN" sz="1200" dirty="0">
                <a:ea typeface="等线"/>
              </a:rPr>
              <a:t>use</a:t>
            </a:r>
            <a:r>
              <a:rPr lang="zh-CN" altLang="en-US" sz="1200" dirty="0">
                <a:ea typeface="等线"/>
              </a:rPr>
              <a:t> </a:t>
            </a:r>
            <a:r>
              <a:rPr lang="en-US" altLang="zh-CN" sz="1200" dirty="0">
                <a:ea typeface="等线"/>
              </a:rPr>
              <a:t>optimal</a:t>
            </a:r>
            <a:r>
              <a:rPr lang="zh-CN" altLang="en-US" sz="1200" dirty="0">
                <a:ea typeface="等线"/>
              </a:rPr>
              <a:t> </a:t>
            </a:r>
            <a:r>
              <a:rPr lang="en-US" altLang="zh-CN" sz="1200" dirty="0">
                <a:ea typeface="等线"/>
              </a:rPr>
              <a:t>transport</a:t>
            </a:r>
            <a:r>
              <a:rPr lang="zh-CN" altLang="en-US" sz="1200" dirty="0">
                <a:ea typeface="等线"/>
              </a:rPr>
              <a:t> </a:t>
            </a:r>
            <a:r>
              <a:rPr lang="en-US" altLang="zh-CN" sz="1200" dirty="0">
                <a:ea typeface="等线"/>
              </a:rPr>
              <a:t>to</a:t>
            </a:r>
            <a:r>
              <a:rPr lang="zh-CN" altLang="en-US" sz="1200" dirty="0">
                <a:ea typeface="等线"/>
              </a:rPr>
              <a:t> </a:t>
            </a:r>
            <a:r>
              <a:rPr lang="en-US" altLang="zh-CN" sz="1200" dirty="0">
                <a:ea typeface="等线"/>
              </a:rPr>
              <a:t>compute</a:t>
            </a:r>
            <a:r>
              <a:rPr lang="zh-CN" altLang="en-US" sz="1200" dirty="0">
                <a:ea typeface="等线"/>
              </a:rPr>
              <a:t> </a:t>
            </a:r>
            <a:r>
              <a:rPr lang="en-US" altLang="zh-CN" sz="1200" dirty="0">
                <a:ea typeface="等线"/>
              </a:rPr>
              <a:t>the</a:t>
            </a:r>
            <a:r>
              <a:rPr lang="zh-CN" altLang="en-US" sz="1200" dirty="0">
                <a:ea typeface="等线"/>
              </a:rPr>
              <a:t> </a:t>
            </a:r>
            <a:r>
              <a:rPr lang="en-US" altLang="zh-CN" sz="1200" dirty="0">
                <a:ea typeface="等线"/>
              </a:rPr>
              <a:t>distance</a:t>
            </a:r>
            <a:r>
              <a:rPr lang="zh-CN" altLang="en-US" sz="1200" dirty="0">
                <a:ea typeface="等线"/>
              </a:rPr>
              <a:t> </a:t>
            </a:r>
            <a:r>
              <a:rPr lang="en-US" altLang="zh-CN" sz="1200" dirty="0">
                <a:ea typeface="等线"/>
              </a:rPr>
              <a:t>between density maps.</a:t>
            </a:r>
            <a:endParaRPr lang="en-US" dirty="0">
              <a:cs typeface="Calibri"/>
            </a:endParaRPr>
          </a:p>
          <a:p>
            <a:endParaRPr lang="en-US" altLang="zh-CN" strike="noStrike" dirty="0"/>
          </a:p>
        </p:txBody>
      </p:sp>
      <p:sp>
        <p:nvSpPr>
          <p:cNvPr id="4" name="Slide Number Placeholder 3"/>
          <p:cNvSpPr>
            <a:spLocks noGrp="1"/>
          </p:cNvSpPr>
          <p:nvPr>
            <p:ph type="sldNum" sz="quarter" idx="5"/>
          </p:nvPr>
        </p:nvSpPr>
        <p:spPr/>
        <p:txBody>
          <a:bodyPr/>
          <a:lstStyle/>
          <a:p>
            <a:fld id="{798BF0CB-44C7-6E45-A66D-A4158186DE18}" type="slidenum">
              <a:rPr lang="en-US" smtClean="0"/>
              <a:t>12</a:t>
            </a:fld>
            <a:endParaRPr lang="en-US"/>
          </a:p>
        </p:txBody>
      </p:sp>
    </p:spTree>
    <p:extLst>
      <p:ext uri="{BB962C8B-B14F-4D97-AF65-F5344CB8AC3E}">
        <p14:creationId xmlns:p14="http://schemas.microsoft.com/office/powerpoint/2010/main" val="235495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present the generalization error bound of our method. The bounds are tighter than those of the </a:t>
            </a:r>
            <a:r>
              <a:rPr lang="en-US" altLang="zh-CN" strike="noStrike" dirty="0">
                <a:ea typeface="等线"/>
                <a:cs typeface="Calibri"/>
              </a:rPr>
              <a:t>pixel-wise loss using Gaussian smoothed ground truth.</a:t>
            </a:r>
          </a:p>
          <a:p>
            <a:pPr>
              <a:defRPr/>
            </a:pPr>
            <a:endParaRPr lang="en-US" altLang="zh-CN" strike="noStrike" dirty="0">
              <a:ea typeface="等线"/>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13</a:t>
            </a:fld>
            <a:endParaRPr lang="en-US"/>
          </a:p>
        </p:txBody>
      </p:sp>
    </p:spTree>
    <p:extLst>
      <p:ext uri="{BB962C8B-B14F-4D97-AF65-F5344CB8AC3E}">
        <p14:creationId xmlns:p14="http://schemas.microsoft.com/office/powerpoint/2010/main" val="352773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sz="1200" dirty="0">
                <a:ea typeface="等线"/>
              </a:rPr>
              <a:t>We</a:t>
            </a:r>
            <a:r>
              <a:rPr lang="en-US" altLang="zh-CN" sz="1200" baseline="0" dirty="0">
                <a:ea typeface="等线"/>
              </a:rPr>
              <a:t> s</a:t>
            </a:r>
            <a:r>
              <a:rPr lang="en-US" altLang="zh-CN" sz="1200" dirty="0">
                <a:ea typeface="等线"/>
              </a:rPr>
              <a:t>how</a:t>
            </a:r>
            <a:r>
              <a:rPr lang="zh-CN" altLang="en-US" sz="1200" dirty="0">
                <a:ea typeface="等线"/>
              </a:rPr>
              <a:t> </a:t>
            </a:r>
            <a:r>
              <a:rPr lang="en-US" altLang="zh-CN" sz="1200" dirty="0">
                <a:ea typeface="等线"/>
              </a:rPr>
              <a:t>state-of-the-art</a:t>
            </a:r>
            <a:r>
              <a:rPr lang="zh-CN" altLang="en-US" sz="1200" dirty="0">
                <a:ea typeface="等线"/>
              </a:rPr>
              <a:t> </a:t>
            </a:r>
            <a:r>
              <a:rPr lang="en-US" altLang="zh-CN" sz="1200" dirty="0">
                <a:ea typeface="等线"/>
              </a:rPr>
              <a:t>results</a:t>
            </a:r>
            <a:r>
              <a:rPr lang="zh-CN" altLang="en-US" sz="1200" dirty="0">
                <a:ea typeface="等线"/>
              </a:rPr>
              <a:t> </a:t>
            </a:r>
            <a:r>
              <a:rPr lang="en-US" altLang="zh-CN" sz="1200" dirty="0">
                <a:ea typeface="等线"/>
              </a:rPr>
              <a:t>on</a:t>
            </a:r>
            <a:r>
              <a:rPr lang="zh-CN" altLang="en-US" sz="1200" dirty="0">
                <a:ea typeface="等线"/>
              </a:rPr>
              <a:t> </a:t>
            </a:r>
            <a:r>
              <a:rPr lang="en-US" altLang="zh-CN" sz="1200" dirty="0">
                <a:ea typeface="等线"/>
              </a:rPr>
              <a:t>crowd</a:t>
            </a:r>
            <a:r>
              <a:rPr lang="zh-CN" altLang="en-US" sz="1200" dirty="0">
                <a:ea typeface="等线"/>
              </a:rPr>
              <a:t> </a:t>
            </a:r>
            <a:r>
              <a:rPr lang="en-US" altLang="zh-CN" sz="1200" dirty="0">
                <a:ea typeface="等线"/>
              </a:rPr>
              <a:t>counting</a:t>
            </a:r>
            <a:r>
              <a:rPr lang="zh-CN" altLang="en-US" sz="1200" dirty="0">
                <a:ea typeface="等线"/>
              </a:rPr>
              <a:t> </a:t>
            </a:r>
            <a:r>
              <a:rPr lang="en-US" altLang="zh-CN" sz="1200" dirty="0">
                <a:ea typeface="等线"/>
              </a:rPr>
              <a:t>datasets. Notably, We reduced the mean absolute error on the NWPU dataset from 105 to 88. </a:t>
            </a:r>
            <a:r>
              <a:rPr lang="zh-CN" altLang="en-US" dirty="0">
                <a:ea typeface="等线"/>
              </a:rPr>
              <a:t> </a:t>
            </a:r>
            <a:r>
              <a:rPr lang="zh-CN" altLang="en-US" strike="sngStrike" dirty="0">
                <a:ea typeface="等线"/>
              </a:rPr>
              <a:t>Noteably, we reduced the mean absolute error on the NWPU dataset </a:t>
            </a:r>
            <a:r>
              <a:rPr lang="en-US" altLang="zh-CN" strike="sngStrike" dirty="0">
                <a:ea typeface="等线"/>
              </a:rPr>
              <a:t>by 17%</a:t>
            </a:r>
            <a:r>
              <a:rPr lang="zh-CN" altLang="en-US" strike="sngStrike" dirty="0">
                <a:ea typeface="等线"/>
              </a:rPr>
              <a:t>.</a:t>
            </a:r>
            <a:endParaRPr lang="en-US" sz="1200"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14</a:t>
            </a:fld>
            <a:endParaRPr lang="en-US"/>
          </a:p>
        </p:txBody>
      </p:sp>
    </p:spTree>
    <p:extLst>
      <p:ext uri="{BB962C8B-B14F-4D97-AF65-F5344CB8AC3E}">
        <p14:creationId xmlns:p14="http://schemas.microsoft.com/office/powerpoint/2010/main" val="52738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proposed method has three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is count</a:t>
            </a:r>
            <a:r>
              <a:rPr lang="en-US" altLang="zh-CN" sz="1200" kern="1200" dirty="0">
                <a:solidFill>
                  <a:schemeClr val="tx1"/>
                </a:solidFill>
                <a:effectLst/>
                <a:latin typeface="+mn-lt"/>
                <a:ea typeface="+mn-ea"/>
                <a:cs typeface="+mn-cs"/>
              </a:rPr>
              <a:t>ing</a:t>
            </a:r>
            <a:r>
              <a:rPr lang="en-US" sz="1200" kern="1200" dirty="0">
                <a:solidFill>
                  <a:schemeClr val="tx1"/>
                </a:solidFill>
                <a:effectLst/>
                <a:latin typeface="+mn-lt"/>
                <a:ea typeface="+mn-ea"/>
                <a:cs typeface="+mn-cs"/>
              </a:rPr>
              <a:t> loss, which measure the difference between predicted count and ground truth count.</a:t>
            </a:r>
            <a:endParaRPr lang="en-US" dirty="0"/>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15</a:t>
            </a:fld>
            <a:endParaRPr lang="en-US"/>
          </a:p>
        </p:txBody>
      </p:sp>
    </p:spTree>
    <p:extLst>
      <p:ext uri="{BB962C8B-B14F-4D97-AF65-F5344CB8AC3E}">
        <p14:creationId xmlns:p14="http://schemas.microsoft.com/office/powerpoint/2010/main" val="3909473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loss is Optimal Transport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等线"/>
              </a:rPr>
              <a:t>Optimal transport is a principled way to measure the distance between distributions.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16</a:t>
            </a:fld>
            <a:endParaRPr lang="en-US"/>
          </a:p>
        </p:txBody>
      </p:sp>
    </p:spTree>
    <p:extLst>
      <p:ext uri="{BB962C8B-B14F-4D97-AF65-F5344CB8AC3E}">
        <p14:creationId xmlns:p14="http://schemas.microsoft.com/office/powerpoint/2010/main" val="78580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an illustration. Every point x in the source distribution mu will be moved to y in the target distribution nu, and the probability measure in the local neighborhood of x is equal to that of y. For example, the area of the left yellow bin is equal to the right yellow bin. </a:t>
            </a:r>
          </a:p>
        </p:txBody>
      </p:sp>
      <p:sp>
        <p:nvSpPr>
          <p:cNvPr id="4" name="Slide Number Placeholder 3"/>
          <p:cNvSpPr>
            <a:spLocks noGrp="1"/>
          </p:cNvSpPr>
          <p:nvPr>
            <p:ph type="sldNum" sz="quarter" idx="5"/>
          </p:nvPr>
        </p:nvSpPr>
        <p:spPr/>
        <p:txBody>
          <a:bodyPr/>
          <a:lstStyle/>
          <a:p>
            <a:fld id="{798BF0CB-44C7-6E45-A66D-A4158186DE18}" type="slidenum">
              <a:rPr lang="en-US" smtClean="0"/>
              <a:t>17</a:t>
            </a:fld>
            <a:endParaRPr lang="en-US"/>
          </a:p>
        </p:txBody>
      </p:sp>
    </p:spTree>
    <p:extLst>
      <p:ext uri="{BB962C8B-B14F-4D97-AF65-F5344CB8AC3E}">
        <p14:creationId xmlns:p14="http://schemas.microsoft.com/office/powerpoint/2010/main" val="4121111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The objective of OT is to </a:t>
            </a:r>
            <a:r>
              <a:rPr lang="en-US" dirty="0"/>
              <a:t>minimize</a:t>
            </a:r>
            <a:r>
              <a:rPr lang="en-US" sz="1200" kern="1200" dirty="0">
                <a:solidFill>
                  <a:schemeClr val="tx1"/>
                </a:solidFill>
                <a:effectLst/>
                <a:latin typeface="+mn-lt"/>
                <a:ea typeface="+mn-ea"/>
                <a:cs typeface="+mn-cs"/>
              </a:rPr>
              <a:t> the total moving cost</a:t>
            </a:r>
            <a:r>
              <a:rPr lang="en-US" altLang="zh-C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expressed in the primal form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here</a:t>
            </a:r>
            <a:r>
              <a:rPr lang="en-US" dirty="0"/>
              <a:t>. In this form, </a:t>
            </a:r>
            <a:r>
              <a:rPr lang="en-US" sz="1200" kern="1200" dirty="0">
                <a:solidFill>
                  <a:schemeClr val="tx1"/>
                </a:solidFill>
                <a:effectLst/>
                <a:latin typeface="+mn-lt"/>
                <a:ea typeface="+mn-ea"/>
                <a:cs typeface="+mn-cs"/>
              </a:rPr>
              <a:t>C is the transport cost </a:t>
            </a:r>
            <a:r>
              <a:rPr lang="en-US" dirty="0"/>
              <a:t>matrix. Capital gamma is the set of all joint distributions whose marginals are mu and nu, respectively. Gamma indicates how much "mass" should be transported from x to y such that mu is transformed to nu.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18</a:t>
            </a:fld>
            <a:endParaRPr lang="en-US"/>
          </a:p>
        </p:txBody>
      </p:sp>
    </p:spTree>
    <p:extLst>
      <p:ext uri="{BB962C8B-B14F-4D97-AF65-F5344CB8AC3E}">
        <p14:creationId xmlns:p14="http://schemas.microsoft.com/office/powerpoint/2010/main" val="187484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The dual form</a:t>
            </a:r>
            <a:r>
              <a:rPr lang="en-US"/>
              <a:t> of </a:t>
            </a:r>
            <a:r>
              <a:rPr lang="en-US" altLang="zh-CN"/>
              <a:t>OT</a:t>
            </a:r>
            <a:r>
              <a:rPr lang="zh-CN" altLang="en-US"/>
              <a:t> </a:t>
            </a:r>
            <a:r>
              <a:rPr lang="en-US" sz="1200" kern="1200">
                <a:solidFill>
                  <a:schemeClr val="tx1"/>
                </a:solidFill>
                <a:effectLst/>
                <a:latin typeface="+mn-lt"/>
                <a:ea typeface="+mn-ea"/>
                <a:cs typeface="+mn-cs"/>
              </a:rPr>
              <a:t>is expressed </a:t>
            </a:r>
            <a:r>
              <a:rPr lang="en-US" altLang="zh-CN" sz="1200" kern="1200">
                <a:solidFill>
                  <a:schemeClr val="tx1"/>
                </a:solidFill>
                <a:effectLst/>
                <a:latin typeface="+mn-lt"/>
                <a:ea typeface="+mn-ea"/>
                <a:cs typeface="+mn-cs"/>
              </a:rPr>
              <a:t>below</a:t>
            </a:r>
            <a:r>
              <a:rPr lang="en-US" sz="1200" kern="1200">
                <a:solidFill>
                  <a:schemeClr val="tx1"/>
                </a:solidFill>
                <a:effectLst/>
                <a:latin typeface="+mn-lt"/>
                <a:ea typeface="+mn-ea"/>
                <a:cs typeface="+mn-cs"/>
              </a:rPr>
              <a:t>, whe</a:t>
            </a:r>
            <a:r>
              <a:rPr lang="en-US" altLang="zh-CN" sz="1200" kern="1200">
                <a:solidFill>
                  <a:schemeClr val="tx1"/>
                </a:solidFill>
                <a:effectLst/>
                <a:latin typeface="+mn-lt"/>
                <a:ea typeface="+mn-ea"/>
                <a:cs typeface="+mn-cs"/>
              </a:rPr>
              <a:t>r</a:t>
            </a:r>
            <a:r>
              <a:rPr lang="en-US" sz="1200" kern="1200">
                <a:solidFill>
                  <a:schemeClr val="tx1"/>
                </a:solidFill>
                <a:effectLst/>
                <a:latin typeface="+mn-lt"/>
                <a:ea typeface="+mn-ea"/>
                <a:cs typeface="+mn-cs"/>
              </a:rPr>
              <a:t>e</a:t>
            </a:r>
            <a:r>
              <a:rPr lang="en-US"/>
              <a:t> c(xi, </a:t>
            </a:r>
            <a:r>
              <a:rPr lang="en-US" err="1"/>
              <a:t>yj</a:t>
            </a:r>
            <a:r>
              <a:rPr lang="en-US"/>
              <a:t>) is the cost function between xi and </a:t>
            </a:r>
            <a:r>
              <a:rPr lang="en-US" err="1"/>
              <a:t>yj</a:t>
            </a:r>
            <a:r>
              <a:rPr lang="en-US"/>
              <a:t>,  </a:t>
            </a:r>
            <a:r>
              <a:rPr lang="en-US" sz="1200" kern="1200">
                <a:solidFill>
                  <a:schemeClr val="tx1"/>
                </a:solidFill>
                <a:effectLst/>
                <a:latin typeface="+mn-lt"/>
                <a:ea typeface="+mn-ea"/>
                <a:cs typeface="+mn-cs"/>
              </a:rPr>
              <a:t>alpha and beta are dual variables.</a:t>
            </a:r>
          </a:p>
        </p:txBody>
      </p:sp>
      <p:sp>
        <p:nvSpPr>
          <p:cNvPr id="4" name="Slide Number Placeholder 3"/>
          <p:cNvSpPr>
            <a:spLocks noGrp="1"/>
          </p:cNvSpPr>
          <p:nvPr>
            <p:ph type="sldNum" sz="quarter" idx="5"/>
          </p:nvPr>
        </p:nvSpPr>
        <p:spPr/>
        <p:txBody>
          <a:bodyPr/>
          <a:lstStyle/>
          <a:p>
            <a:fld id="{798BF0CB-44C7-6E45-A66D-A4158186DE18}" type="slidenum">
              <a:rPr lang="en-US" smtClean="0"/>
              <a:t>19</a:t>
            </a:fld>
            <a:endParaRPr lang="en-US"/>
          </a:p>
        </p:txBody>
      </p:sp>
    </p:spTree>
    <p:extLst>
      <p:ext uri="{BB962C8B-B14F-4D97-AF65-F5344CB8AC3E}">
        <p14:creationId xmlns:p14="http://schemas.microsoft.com/office/powerpoint/2010/main" val="123056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 counting estimates the number of people in </a:t>
            </a:r>
            <a:r>
              <a:rPr lang="en-US" altLang="zh-CN" dirty="0">
                <a:ea typeface="等线"/>
              </a:rPr>
              <a:t>an</a:t>
            </a:r>
            <a:r>
              <a:rPr lang="en-US" dirty="0"/>
              <a:t>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an important research problem with various applications in many domains including journalism and surveillance.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It is a challenging task due to </a:t>
            </a:r>
            <a:r>
              <a:rPr lang="en-US" sz="1200" strike="noStrike" kern="1200" dirty="0">
                <a:solidFill>
                  <a:schemeClr val="tx1"/>
                </a:solidFill>
                <a:effectLst/>
                <a:latin typeface="+mn-lt"/>
                <a:ea typeface="+mn-ea"/>
                <a:cs typeface="+mn-cs"/>
              </a:rPr>
              <a:t>huge variation</a:t>
            </a:r>
            <a:r>
              <a:rPr lang="en-US" altLang="zh-CN" sz="1200" strike="noStrike" kern="1200" dirty="0">
                <a:solidFill>
                  <a:schemeClr val="tx1"/>
                </a:solidFill>
                <a:effectLst/>
                <a:latin typeface="+mn-lt"/>
                <a:ea typeface="等线"/>
                <a:cs typeface="+mn-cs"/>
              </a:rPr>
              <a:t>s</a:t>
            </a:r>
            <a:r>
              <a:rPr lang="en-US" sz="1200" strike="noStrike" kern="1200" dirty="0">
                <a:solidFill>
                  <a:schemeClr val="tx1"/>
                </a:solidFill>
                <a:effectLst/>
                <a:latin typeface="+mn-lt"/>
                <a:ea typeface="+mn-ea"/>
                <a:cs typeface="+mn-cs"/>
              </a:rPr>
              <a:t> of the crowd densities.</a:t>
            </a:r>
            <a:endParaRPr lang="en-US" strike="noStrike" dirty="0">
              <a:cs typeface="Calibri"/>
            </a:endParaRPr>
          </a:p>
          <a:p>
            <a:r>
              <a:rPr lang="en-US" dirty="0"/>
              <a:t>In most datasets, each person is annotated by a single dot on one’s head.</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2</a:t>
            </a:fld>
            <a:endParaRPr lang="en-US"/>
          </a:p>
        </p:txBody>
      </p:sp>
    </p:spTree>
    <p:extLst>
      <p:ext uri="{BB962C8B-B14F-4D97-AF65-F5344CB8AC3E}">
        <p14:creationId xmlns:p14="http://schemas.microsoft.com/office/powerpoint/2010/main" val="2689737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We use the dual form</a:t>
            </a:r>
            <a:r>
              <a:rPr lang="en-US" dirty="0"/>
              <a:t> of </a:t>
            </a:r>
            <a:r>
              <a:rPr lang="en-US" altLang="zh-CN" dirty="0"/>
              <a:t>OT</a:t>
            </a:r>
            <a:r>
              <a:rPr lang="zh-CN" altLang="en-US" dirty="0"/>
              <a:t> </a:t>
            </a:r>
            <a:r>
              <a:rPr lang="en-US" sz="1200" kern="1200" dirty="0">
                <a:solidFill>
                  <a:schemeClr val="tx1"/>
                </a:solidFill>
                <a:effectLst/>
                <a:latin typeface="+mn-lt"/>
                <a:ea typeface="+mn-ea"/>
                <a:cs typeface="+mn-cs"/>
              </a:rPr>
              <a:t>in DM-Count</a:t>
            </a:r>
            <a:r>
              <a:rPr lang="en-US" dirty="0"/>
              <a:t>, because the distributions are in the objective of the dual form and the objective can provide the gradient for the source distribution to update the network. </a:t>
            </a:r>
          </a:p>
          <a:p>
            <a:pPr>
              <a:defRPr/>
            </a:pPr>
            <a:endParaRPr lang="en-US" sz="1200" kern="1200" dirty="0">
              <a:solidFill>
                <a:schemeClr val="tx1"/>
              </a:solidFill>
              <a:effectLst/>
              <a:latin typeface="+mn-lt"/>
              <a:ea typeface="+mn-ea"/>
              <a:cs typeface="+mn-cs"/>
            </a:endParaRPr>
          </a:p>
          <a:p>
            <a:pPr>
              <a:defRPr/>
            </a:pPr>
            <a:r>
              <a:rPr lang="en-US" dirty="0"/>
              <a:t>As the total mass of the predicted density map and ground truth density map are different, we first normalize both density maps, and </a:t>
            </a:r>
            <a:r>
              <a:rPr lang="en-US" altLang="zh-CN" dirty="0"/>
              <a:t>then</a:t>
            </a:r>
            <a:r>
              <a:rPr lang="zh-CN" altLang="en-US" dirty="0"/>
              <a:t> </a:t>
            </a:r>
            <a:r>
              <a:rPr lang="en-US" dirty="0"/>
              <a:t>use the dual form of OT to compute the distance between these two normalized density maps.</a:t>
            </a: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等线"/>
              </a:rPr>
              <a:t>Alpha</a:t>
            </a:r>
            <a:r>
              <a:rPr lang="zh-CN" altLang="en-US" dirty="0">
                <a:ea typeface="等线"/>
              </a:rPr>
              <a:t> </a:t>
            </a:r>
            <a:r>
              <a:rPr lang="en-US" altLang="zh-CN" dirty="0">
                <a:ea typeface="等线"/>
              </a:rPr>
              <a:t>star</a:t>
            </a:r>
            <a:r>
              <a:rPr lang="zh-CN" altLang="en-US" dirty="0">
                <a:ea typeface="等线"/>
              </a:rPr>
              <a:t> </a:t>
            </a:r>
            <a:r>
              <a:rPr lang="en-US" altLang="zh-CN" dirty="0">
                <a:ea typeface="等线"/>
              </a:rPr>
              <a:t>and</a:t>
            </a:r>
            <a:r>
              <a:rPr lang="zh-CN" altLang="en-US" dirty="0">
                <a:ea typeface="等线"/>
              </a:rPr>
              <a:t> </a:t>
            </a:r>
            <a:r>
              <a:rPr lang="en-US" altLang="zh-CN" dirty="0">
                <a:ea typeface="等线"/>
              </a:rPr>
              <a:t>beta</a:t>
            </a:r>
            <a:r>
              <a:rPr lang="zh-CN" altLang="en-US" dirty="0">
                <a:ea typeface="等线"/>
              </a:rPr>
              <a:t> </a:t>
            </a:r>
            <a:r>
              <a:rPr lang="en-US" altLang="zh-CN" dirty="0">
                <a:ea typeface="等线"/>
              </a:rPr>
              <a:t>star</a:t>
            </a:r>
            <a:r>
              <a:rPr lang="zh-CN" altLang="en-US" dirty="0">
                <a:ea typeface="等线"/>
              </a:rPr>
              <a:t> </a:t>
            </a:r>
            <a:r>
              <a:rPr lang="en-US" altLang="zh-CN" dirty="0">
                <a:ea typeface="等线"/>
              </a:rPr>
              <a:t>are</a:t>
            </a:r>
            <a:r>
              <a:rPr lang="zh-CN" altLang="en-US" dirty="0">
                <a:ea typeface="等线"/>
              </a:rPr>
              <a:t> </a:t>
            </a:r>
            <a:r>
              <a:rPr lang="en-US" altLang="zh-CN" dirty="0">
                <a:ea typeface="等线"/>
              </a:rPr>
              <a:t>solutions</a:t>
            </a:r>
            <a:r>
              <a:rPr lang="zh-CN" altLang="en-US" dirty="0">
                <a:ea typeface="等线"/>
              </a:rPr>
              <a:t> </a:t>
            </a:r>
            <a:r>
              <a:rPr lang="en-US" altLang="zh-CN" dirty="0">
                <a:ea typeface="等线"/>
              </a:rPr>
              <a:t>of the dual form. In our experiments, we use the</a:t>
            </a:r>
            <a:r>
              <a:rPr lang="zh-CN" altLang="en-US" sz="1200" kern="1200" dirty="0">
                <a:solidFill>
                  <a:schemeClr val="tx1"/>
                </a:solidFill>
                <a:effectLst/>
                <a:latin typeface="+mn-lt"/>
                <a:ea typeface="等线"/>
                <a:cs typeface="+mn-cs"/>
              </a:rPr>
              <a:t> </a:t>
            </a:r>
            <a:r>
              <a:rPr lang="en-US" sz="1200" kern="1200" dirty="0" err="1">
                <a:solidFill>
                  <a:schemeClr val="tx1"/>
                </a:solidFill>
                <a:effectLst/>
                <a:latin typeface="+mn-lt"/>
                <a:ea typeface="+mn-ea"/>
                <a:cs typeface="+mn-cs"/>
              </a:rPr>
              <a:t>Sinkhorn</a:t>
            </a:r>
            <a:r>
              <a:rPr lang="en-US" sz="1200" kern="1200" dirty="0">
                <a:solidFill>
                  <a:schemeClr val="tx1"/>
                </a:solidFill>
                <a:effectLst/>
                <a:latin typeface="+mn-lt"/>
                <a:ea typeface="+mn-ea"/>
                <a:cs typeface="+mn-cs"/>
              </a:rPr>
              <a:t> algorithm</a:t>
            </a:r>
            <a:r>
              <a:rPr lang="en-US" dirty="0"/>
              <a:t> to approximate alpha star and beta star.</a:t>
            </a:r>
            <a:endParaRPr lang="en-US" sz="1200" kern="1200" dirty="0">
              <a:solidFill>
                <a:schemeClr val="tx1"/>
              </a:solidFill>
              <a:effectLst/>
              <a:latin typeface="+mn-lt"/>
              <a:ea typeface="+mn-ea"/>
              <a:cs typeface="+mn-cs"/>
            </a:endParaRPr>
          </a:p>
          <a:p>
            <a:pPr>
              <a:defRPr/>
            </a:pP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20</a:t>
            </a:fld>
            <a:endParaRPr lang="en-US"/>
          </a:p>
        </p:txBody>
      </p:sp>
    </p:spTree>
    <p:extLst>
      <p:ext uri="{BB962C8B-B14F-4D97-AF65-F5344CB8AC3E}">
        <p14:creationId xmlns:p14="http://schemas.microsoft.com/office/powerpoint/2010/main" val="1022006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As the</a:t>
            </a:r>
            <a:r>
              <a:rPr lang="en-US" sz="1200" kern="1200" dirty="0">
                <a:solidFill>
                  <a:schemeClr val="tx1"/>
                </a:solidFill>
                <a:effectLst/>
                <a:latin typeface="+mn-lt"/>
                <a:ea typeface="+mn-ea"/>
                <a:cs typeface="+mn-cs"/>
              </a:rPr>
              <a:t> convergence of </a:t>
            </a:r>
            <a:r>
              <a:rPr lang="en-US" sz="1200" kern="1200" dirty="0" err="1">
                <a:solidFill>
                  <a:schemeClr val="tx1"/>
                </a:solidFill>
                <a:effectLst/>
                <a:latin typeface="+mn-lt"/>
                <a:ea typeface="+mn-ea"/>
                <a:cs typeface="+mn-cs"/>
              </a:rPr>
              <a:t>Sinkhorn</a:t>
            </a:r>
            <a:r>
              <a:rPr lang="en-US" sz="1200" kern="1200" dirty="0">
                <a:solidFill>
                  <a:schemeClr val="tx1"/>
                </a:solidFill>
                <a:effectLst/>
                <a:latin typeface="+mn-lt"/>
                <a:ea typeface="+mn-ea"/>
                <a:cs typeface="+mn-cs"/>
              </a:rPr>
              <a:t> algorithm is slow</a:t>
            </a:r>
            <a:r>
              <a:rPr lang="en-US" dirty="0"/>
              <a:t>,</a:t>
            </a:r>
            <a:r>
              <a:rPr lang="en-US" sz="1200" kern="1200" dirty="0">
                <a:solidFill>
                  <a:schemeClr val="tx1"/>
                </a:solidFill>
                <a:effectLst/>
                <a:latin typeface="+mn-lt"/>
                <a:ea typeface="+mn-ea"/>
                <a:cs typeface="+mn-cs"/>
              </a:rPr>
              <a:t> </a:t>
            </a:r>
            <a:r>
              <a:rPr lang="en-US" dirty="0"/>
              <a:t>to</a:t>
            </a:r>
            <a:r>
              <a:rPr lang="en-US" sz="1200" kern="1200" dirty="0">
                <a:solidFill>
                  <a:schemeClr val="tx1"/>
                </a:solidFill>
                <a:effectLst/>
                <a:latin typeface="+mn-lt"/>
                <a:ea typeface="+mn-ea"/>
                <a:cs typeface="+mn-cs"/>
              </a:rPr>
              <a:t> stabilize OT computation, we include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Total Variation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Total variation loss is </a:t>
            </a:r>
            <a:r>
              <a:rPr lang="en-US" altLang="zh-CN" sz="1200" kern="1200" dirty="0">
                <a:solidFill>
                  <a:schemeClr val="tx1"/>
                </a:solidFill>
                <a:effectLst/>
                <a:latin typeface="+mn-lt"/>
                <a:ea typeface="+mn-ea"/>
                <a:cs typeface="+mn-cs"/>
              </a:rPr>
              <a:t>equivalent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half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l1 distance between two normalized density maps.</a:t>
            </a:r>
            <a:endParaRPr lang="en-US" dirty="0"/>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21</a:t>
            </a:fld>
            <a:endParaRPr lang="en-US"/>
          </a:p>
        </p:txBody>
      </p:sp>
    </p:spTree>
    <p:extLst>
      <p:ext uri="{BB962C8B-B14F-4D97-AF65-F5344CB8AC3E}">
        <p14:creationId xmlns:p14="http://schemas.microsoft.com/office/powerpoint/2010/main" val="1355505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overall objective is </a:t>
            </a:r>
            <a:r>
              <a:rPr lang="en-US" altLang="zh-CN"/>
              <a:t>the</a:t>
            </a:r>
            <a:r>
              <a:rPr lang="zh-CN" altLang="en-US"/>
              <a:t> </a:t>
            </a:r>
            <a:r>
              <a:rPr lang="en-US" altLang="zh-CN"/>
              <a:t>combination</a:t>
            </a:r>
            <a:r>
              <a:rPr lang="zh-CN" altLang="en-US"/>
              <a:t> </a:t>
            </a:r>
            <a:r>
              <a:rPr lang="en-US" altLang="zh-CN"/>
              <a:t>of</a:t>
            </a:r>
            <a:r>
              <a:rPr lang="zh-CN" altLang="en-US"/>
              <a:t> </a:t>
            </a:r>
            <a:r>
              <a:rPr lang="en-US"/>
              <a:t>these three los</a:t>
            </a:r>
            <a:r>
              <a:rPr lang="en-US" altLang="zh-CN"/>
              <a:t>ses</a:t>
            </a:r>
            <a:r>
              <a:rPr lang="en-US"/>
              <a:t>.</a:t>
            </a:r>
          </a:p>
          <a:p>
            <a:pPr>
              <a:defRPr/>
            </a:pPr>
            <a:r>
              <a:rPr lang="en-US" sz="1200" kern="1200">
                <a:solidFill>
                  <a:schemeClr val="tx1"/>
                </a:solidFill>
                <a:effectLst/>
                <a:latin typeface="+mn-lt"/>
                <a:ea typeface="+mn-ea"/>
                <a:cs typeface="+mn-cs"/>
              </a:rPr>
              <a:t>where </a:t>
            </a:r>
            <a:r>
              <a:rPr lang="el-GR" sz="1200" kern="1200">
                <a:solidFill>
                  <a:schemeClr val="tx1"/>
                </a:solidFill>
                <a:effectLst/>
                <a:latin typeface="+mn-lt"/>
                <a:ea typeface="+mn-ea"/>
                <a:cs typeface="+mn-cs"/>
              </a:rPr>
              <a:t>λ1 </a:t>
            </a:r>
            <a:r>
              <a:rPr lang="en-US" sz="1200" kern="1200">
                <a:solidFill>
                  <a:schemeClr val="tx1"/>
                </a:solidFill>
                <a:effectLst/>
                <a:latin typeface="+mn-lt"/>
                <a:ea typeface="+mn-ea"/>
                <a:cs typeface="+mn-cs"/>
              </a:rPr>
              <a:t>and </a:t>
            </a:r>
            <a:r>
              <a:rPr lang="el-GR" sz="1200" kern="1200">
                <a:solidFill>
                  <a:schemeClr val="tx1"/>
                </a:solidFill>
                <a:effectLst/>
                <a:latin typeface="+mn-lt"/>
                <a:ea typeface="+mn-ea"/>
                <a:cs typeface="+mn-cs"/>
              </a:rPr>
              <a:t>λ2 </a:t>
            </a:r>
            <a:r>
              <a:rPr lang="en-US" sz="1200" kern="1200">
                <a:solidFill>
                  <a:schemeClr val="tx1"/>
                </a:solidFill>
                <a:effectLst/>
                <a:latin typeface="+mn-lt"/>
                <a:ea typeface="+mn-ea"/>
                <a:cs typeface="+mn-cs"/>
              </a:rPr>
              <a:t>are tunable hyper-parameters for the OT</a:t>
            </a:r>
            <a:r>
              <a:rPr lang="zh-CN" altLang="en-US" sz="1200" kern="1200">
                <a:solidFill>
                  <a:schemeClr val="tx1"/>
                </a:solidFill>
                <a:effectLst/>
                <a:latin typeface="+mn-lt"/>
                <a:ea typeface="+mn-ea"/>
                <a:cs typeface="+mn-cs"/>
              </a:rPr>
              <a:t> </a:t>
            </a:r>
            <a:r>
              <a:rPr lang="en-US" altLang="zh-CN" sz="1200" kern="1200">
                <a:solidFill>
                  <a:schemeClr val="tx1"/>
                </a:solidFill>
                <a:effectLst/>
                <a:latin typeface="+mn-lt"/>
                <a:ea typeface="+mn-ea"/>
                <a:cs typeface="+mn-cs"/>
              </a:rPr>
              <a:t>loss</a:t>
            </a:r>
            <a:r>
              <a:rPr lang="en-US" sz="1200" kern="1200">
                <a:solidFill>
                  <a:schemeClr val="tx1"/>
                </a:solidFill>
                <a:effectLst/>
                <a:latin typeface="+mn-lt"/>
                <a:ea typeface="+mn-ea"/>
                <a:cs typeface="+mn-cs"/>
              </a:rPr>
              <a:t> and </a:t>
            </a:r>
            <a:r>
              <a:rPr lang="en-US" altLang="zh-CN" sz="1200" kern="1200">
                <a:solidFill>
                  <a:schemeClr val="tx1"/>
                </a:solidFill>
                <a:effectLst/>
                <a:latin typeface="+mn-lt"/>
                <a:ea typeface="+mn-ea"/>
                <a:cs typeface="+mn-cs"/>
              </a:rPr>
              <a:t>the</a:t>
            </a:r>
            <a:r>
              <a:rPr lang="zh-CN" altLang="en-US"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TV loss</a:t>
            </a:r>
            <a:r>
              <a:rPr lang="en-US"/>
              <a:t>, respectively.</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98BF0CB-44C7-6E45-A66D-A4158186DE18}" type="slidenum">
              <a:rPr lang="en-US" smtClean="0"/>
              <a:t>22</a:t>
            </a:fld>
            <a:endParaRPr lang="en-US"/>
          </a:p>
        </p:txBody>
      </p:sp>
    </p:spTree>
    <p:extLst>
      <p:ext uri="{BB962C8B-B14F-4D97-AF65-F5344CB8AC3E}">
        <p14:creationId xmlns:p14="http://schemas.microsoft.com/office/powerpoint/2010/main" val="3840579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sz="1200" kern="1200" dirty="0">
                <a:solidFill>
                  <a:schemeClr val="tx1"/>
                </a:solidFill>
                <a:effectLst/>
                <a:latin typeface="+mn-lt"/>
                <a:ea typeface="等线"/>
                <a:cs typeface="+mn-cs"/>
              </a:rPr>
              <a:t>We</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show</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the</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generalization</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bound</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of DM-Count.</a:t>
            </a:r>
            <a:r>
              <a:rPr lang="zh-CN" altLang="en-US" sz="1200" kern="1200" dirty="0">
                <a:solidFill>
                  <a:schemeClr val="tx1"/>
                </a:solidFill>
                <a:effectLst/>
                <a:latin typeface="+mn-lt"/>
                <a:ea typeface="等线"/>
                <a:cs typeface="+mn-cs"/>
              </a:rPr>
              <a:t> </a:t>
            </a:r>
            <a:r>
              <a:rPr lang="en-US" altLang="zh-CN" sz="1200" dirty="0">
                <a:solidFill>
                  <a:srgbClr val="FF0000"/>
                </a:solidFill>
                <a:ea typeface="等线"/>
              </a:rPr>
              <a:t>As</a:t>
            </a:r>
            <a:r>
              <a:rPr lang="zh-CN" altLang="en-US" sz="1200" dirty="0">
                <a:solidFill>
                  <a:srgbClr val="FF0000"/>
                </a:solidFill>
                <a:ea typeface="等线"/>
              </a:rPr>
              <a:t> </a:t>
            </a:r>
            <a:r>
              <a:rPr lang="en-US" altLang="zh-CN" sz="1200" dirty="0">
                <a:solidFill>
                  <a:srgbClr val="FF0000"/>
                </a:solidFill>
                <a:ea typeface="等线"/>
              </a:rPr>
              <a:t>the</a:t>
            </a:r>
            <a:r>
              <a:rPr lang="zh-CN" altLang="en-US" sz="1200" dirty="0">
                <a:solidFill>
                  <a:srgbClr val="FF0000"/>
                </a:solidFill>
                <a:ea typeface="等线"/>
              </a:rPr>
              <a:t> </a:t>
            </a:r>
            <a:r>
              <a:rPr lang="en-US" altLang="zh-CN" sz="1200" dirty="0">
                <a:solidFill>
                  <a:srgbClr val="FF0000"/>
                </a:solidFill>
                <a:ea typeface="等线"/>
              </a:rPr>
              <a:t>number</a:t>
            </a:r>
            <a:r>
              <a:rPr lang="zh-CN" altLang="en-US" sz="1200" dirty="0">
                <a:solidFill>
                  <a:srgbClr val="FF0000"/>
                </a:solidFill>
                <a:ea typeface="等线"/>
              </a:rPr>
              <a:t> </a:t>
            </a:r>
            <a:r>
              <a:rPr lang="en-US" altLang="zh-CN" sz="1200" dirty="0">
                <a:solidFill>
                  <a:srgbClr val="FF0000"/>
                </a:solidFill>
                <a:ea typeface="等线"/>
              </a:rPr>
              <a:t>of</a:t>
            </a:r>
            <a:r>
              <a:rPr lang="zh-CN" altLang="en-US" sz="1200" dirty="0">
                <a:solidFill>
                  <a:srgbClr val="FF0000"/>
                </a:solidFill>
                <a:ea typeface="等线"/>
              </a:rPr>
              <a:t> </a:t>
            </a:r>
            <a:r>
              <a:rPr lang="en-US" altLang="zh-CN" sz="1200" dirty="0">
                <a:solidFill>
                  <a:srgbClr val="FF0000"/>
                </a:solidFill>
                <a:ea typeface="等线"/>
              </a:rPr>
              <a:t>data</a:t>
            </a:r>
            <a:r>
              <a:rPr lang="zh-CN" altLang="en-US" sz="1200" dirty="0">
                <a:solidFill>
                  <a:srgbClr val="FF0000"/>
                </a:solidFill>
                <a:ea typeface="等线"/>
              </a:rPr>
              <a:t> </a:t>
            </a:r>
            <a:r>
              <a:rPr lang="en-US" altLang="zh-CN" sz="1200" i="1" dirty="0">
                <a:solidFill>
                  <a:srgbClr val="FF0000"/>
                </a:solidFill>
                <a:ea typeface="等线"/>
              </a:rPr>
              <a:t>K</a:t>
            </a:r>
            <a:r>
              <a:rPr lang="zh-CN" altLang="en-US" sz="1200" dirty="0">
                <a:solidFill>
                  <a:srgbClr val="FF0000"/>
                </a:solidFill>
                <a:ea typeface="等线"/>
              </a:rPr>
              <a:t> </a:t>
            </a:r>
            <a:r>
              <a:rPr lang="en-US" altLang="zh-CN" sz="1200" dirty="0">
                <a:solidFill>
                  <a:srgbClr val="FF0000"/>
                </a:solidFill>
                <a:ea typeface="等线"/>
              </a:rPr>
              <a:t>increases,</a:t>
            </a:r>
            <a:r>
              <a:rPr lang="zh-CN" altLang="en-US" sz="1200" dirty="0">
                <a:solidFill>
                  <a:srgbClr val="FF0000"/>
                </a:solidFill>
                <a:ea typeface="等线"/>
              </a:rPr>
              <a:t> </a:t>
            </a:r>
            <a:r>
              <a:rPr lang="en-US" altLang="zh-CN" sz="1200" dirty="0">
                <a:solidFill>
                  <a:srgbClr val="FF0000"/>
                </a:solidFill>
                <a:ea typeface="等线"/>
              </a:rPr>
              <a:t>the</a:t>
            </a:r>
            <a:r>
              <a:rPr lang="zh-CN" altLang="en-US" sz="1200" dirty="0">
                <a:solidFill>
                  <a:srgbClr val="FF0000"/>
                </a:solidFill>
                <a:ea typeface="等线"/>
              </a:rPr>
              <a:t> </a:t>
            </a:r>
            <a:r>
              <a:rPr lang="en-US" altLang="zh-CN" sz="1200" dirty="0">
                <a:solidFill>
                  <a:srgbClr val="FF0000"/>
                </a:solidFill>
                <a:ea typeface="等线"/>
              </a:rPr>
              <a:t>expected</a:t>
            </a:r>
            <a:r>
              <a:rPr lang="zh-CN" altLang="en-US" sz="1200" dirty="0">
                <a:solidFill>
                  <a:srgbClr val="FF0000"/>
                </a:solidFill>
                <a:ea typeface="等线"/>
              </a:rPr>
              <a:t> </a:t>
            </a:r>
            <a:r>
              <a:rPr lang="en-US" altLang="zh-CN" sz="1200" dirty="0">
                <a:solidFill>
                  <a:srgbClr val="FF0000"/>
                </a:solidFill>
                <a:ea typeface="等线"/>
              </a:rPr>
              <a:t>risk</a:t>
            </a:r>
            <a:r>
              <a:rPr lang="zh-CN" altLang="en-US" sz="1200" dirty="0">
                <a:solidFill>
                  <a:srgbClr val="FF0000"/>
                </a:solidFill>
                <a:ea typeface="等线"/>
              </a:rPr>
              <a:t> </a:t>
            </a:r>
            <a:r>
              <a:rPr lang="en-US" altLang="zh-CN" sz="1200" dirty="0">
                <a:solidFill>
                  <a:srgbClr val="FF0000"/>
                </a:solidFill>
                <a:ea typeface="等线"/>
              </a:rPr>
              <a:t>using</a:t>
            </a:r>
            <a:r>
              <a:rPr lang="zh-CN" altLang="en-US" sz="1200" dirty="0">
                <a:solidFill>
                  <a:srgbClr val="FF0000"/>
                </a:solidFill>
                <a:ea typeface="等线"/>
              </a:rPr>
              <a:t> </a:t>
            </a:r>
            <a:r>
              <a:rPr lang="en-US" altLang="zh-CN" sz="1200" dirty="0">
                <a:solidFill>
                  <a:srgbClr val="FF0000"/>
                </a:solidFill>
                <a:ea typeface="等线"/>
              </a:rPr>
              <a:t>an empirical</a:t>
            </a:r>
            <a:r>
              <a:rPr lang="zh-CN" altLang="en-US" sz="1200" dirty="0">
                <a:solidFill>
                  <a:srgbClr val="FF0000"/>
                </a:solidFill>
                <a:ea typeface="等线"/>
              </a:rPr>
              <a:t> </a:t>
            </a:r>
            <a:r>
              <a:rPr lang="en-US" altLang="zh-CN" sz="1200" dirty="0">
                <a:solidFill>
                  <a:srgbClr val="FF0000"/>
                </a:solidFill>
                <a:ea typeface="等线"/>
              </a:rPr>
              <a:t>minimizer</a:t>
            </a:r>
            <a:r>
              <a:rPr lang="zh-CN" altLang="en-US" sz="1200" dirty="0">
                <a:solidFill>
                  <a:srgbClr val="FF0000"/>
                </a:solidFill>
                <a:ea typeface="等线"/>
              </a:rPr>
              <a:t> </a:t>
            </a:r>
            <a:r>
              <a:rPr lang="en-US" altLang="zh-CN" sz="1200" dirty="0">
                <a:solidFill>
                  <a:srgbClr val="FF0000"/>
                </a:solidFill>
                <a:ea typeface="等线"/>
              </a:rPr>
              <a:t>converges</a:t>
            </a:r>
            <a:r>
              <a:rPr lang="zh-CN" altLang="en-US" sz="1200" dirty="0">
                <a:solidFill>
                  <a:srgbClr val="FF0000"/>
                </a:solidFill>
                <a:ea typeface="等线"/>
              </a:rPr>
              <a:t> </a:t>
            </a:r>
            <a:r>
              <a:rPr lang="en-US" altLang="zh-CN" sz="1200" dirty="0">
                <a:solidFill>
                  <a:srgbClr val="FF0000"/>
                </a:solidFill>
                <a:ea typeface="等线"/>
              </a:rPr>
              <a:t>to</a:t>
            </a:r>
            <a:r>
              <a:rPr lang="zh-CN" altLang="en-US" sz="1200" dirty="0">
                <a:solidFill>
                  <a:srgbClr val="FF0000"/>
                </a:solidFill>
                <a:ea typeface="等线"/>
              </a:rPr>
              <a:t> </a:t>
            </a:r>
            <a:r>
              <a:rPr lang="en-US" altLang="zh-CN" sz="1200" dirty="0">
                <a:solidFill>
                  <a:srgbClr val="FF0000"/>
                </a:solidFill>
                <a:ea typeface="等线"/>
              </a:rPr>
              <a:t>the</a:t>
            </a:r>
            <a:r>
              <a:rPr lang="zh-CN" altLang="en-US" sz="1200" dirty="0">
                <a:solidFill>
                  <a:srgbClr val="FF0000"/>
                </a:solidFill>
                <a:ea typeface="等线"/>
              </a:rPr>
              <a:t> </a:t>
            </a:r>
            <a:r>
              <a:rPr lang="en-US" altLang="zh-CN" sz="1200" dirty="0">
                <a:solidFill>
                  <a:srgbClr val="FF0000"/>
                </a:solidFill>
                <a:ea typeface="等线"/>
              </a:rPr>
              <a:t>expected</a:t>
            </a:r>
            <a:r>
              <a:rPr lang="zh-CN" altLang="en-US" sz="1200" dirty="0">
                <a:solidFill>
                  <a:srgbClr val="FF0000"/>
                </a:solidFill>
                <a:ea typeface="等线"/>
              </a:rPr>
              <a:t> </a:t>
            </a:r>
            <a:r>
              <a:rPr lang="en-US" altLang="zh-CN" sz="1200" dirty="0">
                <a:solidFill>
                  <a:srgbClr val="FF0000"/>
                </a:solidFill>
                <a:ea typeface="等线"/>
              </a:rPr>
              <a:t>risk</a:t>
            </a:r>
            <a:r>
              <a:rPr lang="zh-CN" altLang="en-US" sz="1200" dirty="0">
                <a:solidFill>
                  <a:srgbClr val="FF0000"/>
                </a:solidFill>
                <a:ea typeface="等线"/>
              </a:rPr>
              <a:t> </a:t>
            </a:r>
            <a:r>
              <a:rPr lang="en-US" altLang="zh-CN" sz="1200" dirty="0">
                <a:solidFill>
                  <a:srgbClr val="FF0000"/>
                </a:solidFill>
                <a:ea typeface="等线"/>
              </a:rPr>
              <a:t>using</a:t>
            </a:r>
            <a:r>
              <a:rPr lang="zh-CN" altLang="en-US" sz="1200" dirty="0">
                <a:solidFill>
                  <a:srgbClr val="FF0000"/>
                </a:solidFill>
                <a:ea typeface="等线"/>
              </a:rPr>
              <a:t> </a:t>
            </a:r>
            <a:r>
              <a:rPr lang="en-US" altLang="zh-CN" dirty="0">
                <a:solidFill>
                  <a:srgbClr val="FF0000"/>
                </a:solidFill>
                <a:ea typeface="等线"/>
              </a:rPr>
              <a:t>the optimal</a:t>
            </a:r>
            <a:r>
              <a:rPr lang="zh-CN" altLang="en-US" dirty="0">
                <a:solidFill>
                  <a:srgbClr val="FF0000"/>
                </a:solidFill>
                <a:ea typeface="等线"/>
              </a:rPr>
              <a:t> </a:t>
            </a:r>
            <a:r>
              <a:rPr lang="en-US" altLang="zh-CN" sz="1200" dirty="0">
                <a:solidFill>
                  <a:srgbClr val="FF0000"/>
                </a:solidFill>
                <a:ea typeface="等线"/>
              </a:rPr>
              <a:t>minimizer.</a:t>
            </a:r>
            <a:r>
              <a:rPr lang="zh-CN" altLang="en-US" dirty="0">
                <a:solidFill>
                  <a:srgbClr val="FF0000"/>
                </a:solidFill>
                <a:ea typeface="等线"/>
              </a:rPr>
              <a:t> </a:t>
            </a: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23</a:t>
            </a:fld>
            <a:endParaRPr lang="en-US"/>
          </a:p>
        </p:txBody>
      </p:sp>
    </p:spTree>
    <p:extLst>
      <p:ext uri="{BB962C8B-B14F-4D97-AF65-F5344CB8AC3E}">
        <p14:creationId xmlns:p14="http://schemas.microsoft.com/office/powerpoint/2010/main" val="1522144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sz="1200" kern="1200">
                <a:solidFill>
                  <a:schemeClr val="tx1"/>
                </a:solidFill>
                <a:effectLst/>
                <a:latin typeface="+mn-lt"/>
                <a:ea typeface="等线"/>
                <a:cs typeface="+mn-cs"/>
              </a:rPr>
              <a:t>This bound is tighter than the generalization bound of the Pixel-wise loss using Gaussian smoothed ground truth, because the generalization bound of the pixel-wise loss has a positive constant term</a:t>
            </a:r>
            <a:r>
              <a:rPr lang="en-US" altLang="zh-CN">
                <a:ea typeface="等线"/>
              </a:rPr>
              <a:t>,</a:t>
            </a:r>
            <a:r>
              <a:rPr lang="en-US" altLang="zh-CN" sz="1200" kern="1200">
                <a:solidFill>
                  <a:schemeClr val="tx1"/>
                </a:solidFill>
                <a:effectLst/>
                <a:latin typeface="+mn-lt"/>
                <a:ea typeface="等线"/>
                <a:cs typeface="+mn-cs"/>
              </a:rPr>
              <a:t> </a:t>
            </a:r>
            <a:r>
              <a:rPr lang="en-US" altLang="zh-CN">
                <a:ea typeface="等线"/>
              </a:rPr>
              <a:t>which is the real ground truth and Gaussian smoothed ground truth gap, </a:t>
            </a:r>
            <a:r>
              <a:rPr lang="en-US" altLang="zh-CN" sz="1200" kern="1200">
                <a:solidFill>
                  <a:schemeClr val="tx1"/>
                </a:solidFill>
                <a:effectLst/>
                <a:latin typeface="+mn-lt"/>
                <a:ea typeface="等线"/>
                <a:cs typeface="+mn-cs"/>
              </a:rPr>
              <a:t>that prevents its convergence.</a:t>
            </a: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98BF0CB-44C7-6E45-A66D-A4158186DE18}" type="slidenum">
              <a:rPr lang="en-US" smtClean="0"/>
              <a:t>24</a:t>
            </a:fld>
            <a:endParaRPr lang="en-US"/>
          </a:p>
        </p:txBody>
      </p:sp>
    </p:spTree>
    <p:extLst>
      <p:ext uri="{BB962C8B-B14F-4D97-AF65-F5344CB8AC3E}">
        <p14:creationId xmlns:p14="http://schemas.microsoft.com/office/powerpoint/2010/main" val="3661715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our method on four challenging datasets. </a:t>
            </a:r>
          </a:p>
          <a:p>
            <a:r>
              <a:rPr lang="en-US" dirty="0"/>
              <a:t>On the largest dataset NWPU, our method reduced the mean absolute error by 17 percent,  from 105 to 88.</a:t>
            </a:r>
            <a:endParaRPr lang="en-US" dirty="0">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25</a:t>
            </a:fld>
            <a:endParaRPr lang="en-US"/>
          </a:p>
        </p:txBody>
      </p:sp>
    </p:spTree>
    <p:extLst>
      <p:ext uri="{BB962C8B-B14F-4D97-AF65-F5344CB8AC3E}">
        <p14:creationId xmlns:p14="http://schemas.microsoft.com/office/powerpoint/2010/main" val="2259113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results on all datasets. It is worth noting that our method achieved state of the art performance using a simple </a:t>
            </a:r>
            <a:r>
              <a:rPr lang="en-US" altLang="zh-CN" dirty="0"/>
              <a:t>VGG</a:t>
            </a:r>
            <a:r>
              <a:rPr lang="en-US" dirty="0"/>
              <a:t> backbone.</a:t>
            </a:r>
          </a:p>
        </p:txBody>
      </p:sp>
      <p:sp>
        <p:nvSpPr>
          <p:cNvPr id="4" name="Slide Number Placeholder 3"/>
          <p:cNvSpPr>
            <a:spLocks noGrp="1"/>
          </p:cNvSpPr>
          <p:nvPr>
            <p:ph type="sldNum" sz="quarter" idx="5"/>
          </p:nvPr>
        </p:nvSpPr>
        <p:spPr/>
        <p:txBody>
          <a:bodyPr/>
          <a:lstStyle/>
          <a:p>
            <a:fld id="{798BF0CB-44C7-6E45-A66D-A4158186DE18}" type="slidenum">
              <a:rPr lang="en-US" smtClean="0"/>
              <a:t>26</a:t>
            </a:fld>
            <a:endParaRPr lang="en-US"/>
          </a:p>
        </p:txBody>
      </p:sp>
    </p:spTree>
    <p:extLst>
      <p:ext uri="{BB962C8B-B14F-4D97-AF65-F5344CB8AC3E}">
        <p14:creationId xmlns:p14="http://schemas.microsoft.com/office/powerpoint/2010/main" val="2434473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Here we visualize the predicted density maps from different methods. DM-Count is able to produce </a:t>
            </a:r>
            <a:r>
              <a:rPr lang="en-US"/>
              <a:t>a more</a:t>
            </a:r>
            <a:r>
              <a:rPr lang="en-US" sz="1200" kern="1200">
                <a:solidFill>
                  <a:schemeClr val="tx1"/>
                </a:solidFill>
                <a:effectLst/>
                <a:latin typeface="+mn-lt"/>
                <a:ea typeface="+mn-ea"/>
                <a:cs typeface="+mn-cs"/>
              </a:rPr>
              <a:t> accurate count.</a:t>
            </a:r>
          </a:p>
          <a:p>
            <a:endParaRPr lang="en-US">
              <a:effectLst/>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27</a:t>
            </a:fld>
            <a:endParaRPr lang="en-US"/>
          </a:p>
        </p:txBody>
      </p:sp>
    </p:spTree>
    <p:extLst>
      <p:ext uri="{BB962C8B-B14F-4D97-AF65-F5344CB8AC3E}">
        <p14:creationId xmlns:p14="http://schemas.microsoft.com/office/powerpoint/2010/main" val="333035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closer look showed that  density maps generated by DM-count is much sharper, which results in higher Peak Signal-to-Noise Ratio (PSNR) and Structural Similarity (SSIM).</a:t>
            </a:r>
            <a:endParaRPr lang="en-US">
              <a:effectLst/>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28</a:t>
            </a:fld>
            <a:endParaRPr lang="en-US"/>
          </a:p>
        </p:txBody>
      </p:sp>
    </p:spTree>
    <p:extLst>
      <p:ext uri="{BB962C8B-B14F-4D97-AF65-F5344CB8AC3E}">
        <p14:creationId xmlns:p14="http://schemas.microsoft.com/office/powerpoint/2010/main" val="1055764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another example. DM count produces both accurate and sharp density maps.</a:t>
            </a:r>
            <a:endParaRPr lang="en-US" dirty="0">
              <a:effectLst/>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29</a:t>
            </a:fld>
            <a:endParaRPr lang="en-US"/>
          </a:p>
        </p:txBody>
      </p:sp>
    </p:spTree>
    <p:extLst>
      <p:ext uri="{BB962C8B-B14F-4D97-AF65-F5344CB8AC3E}">
        <p14:creationId xmlns:p14="http://schemas.microsoft.com/office/powerpoint/2010/main" val="193273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of the art methods treat crowd counting as a density map estimation problem. </a:t>
            </a:r>
          </a:p>
          <a:p>
            <a:pPr>
              <a:defRPr/>
            </a:pPr>
            <a:r>
              <a:rPr lang="en-US" sz="1200" kern="1200" dirty="0">
                <a:solidFill>
                  <a:schemeClr val="tx1"/>
                </a:solidFill>
                <a:effectLst/>
                <a:latin typeface="+mn-lt"/>
                <a:ea typeface="+mn-ea"/>
                <a:cs typeface="+mn-cs"/>
              </a:rPr>
              <a:t>The network predicts a 2D crowd density map. </a:t>
            </a:r>
            <a:r>
              <a:rPr lang="en-US" sz="1200" strike="noStrike" kern="1200" dirty="0">
                <a:solidFill>
                  <a:schemeClr val="tx1"/>
                </a:solidFill>
                <a:effectLst/>
                <a:latin typeface="+mn-lt"/>
                <a:ea typeface="+mn-ea"/>
                <a:cs typeface="+mn-cs"/>
              </a:rPr>
              <a:t>The total size of the crowd </a:t>
            </a:r>
            <a:r>
              <a:rPr lang="en-US" strike="noStrike" dirty="0"/>
              <a:t>can be estimated</a:t>
            </a:r>
            <a:r>
              <a:rPr lang="en-US" sz="1200" strike="noStrike" kern="1200" dirty="0">
                <a:solidFill>
                  <a:schemeClr val="tx1"/>
                </a:solidFill>
                <a:effectLst/>
                <a:latin typeface="+mn-lt"/>
                <a:ea typeface="+mn-ea"/>
                <a:cs typeface="+mn-cs"/>
              </a:rPr>
              <a:t> by summing up the density map.</a:t>
            </a:r>
            <a:endParaRPr lang="en-US" sz="1200" strike="noStrike" kern="1200" dirty="0">
              <a:solidFill>
                <a:schemeClr val="tx1"/>
              </a:solidFill>
              <a:effectLst/>
              <a:latin typeface="+mn-lt"/>
              <a:cs typeface="Calibri"/>
            </a:endParaRPr>
          </a:p>
          <a:p>
            <a:endParaRPr lang="en-US" sz="1200"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3</a:t>
            </a:fld>
            <a:endParaRPr lang="en-US"/>
          </a:p>
        </p:txBody>
      </p:sp>
    </p:spTree>
    <p:extLst>
      <p:ext uri="{BB962C8B-B14F-4D97-AF65-F5344CB8AC3E}">
        <p14:creationId xmlns:p14="http://schemas.microsoft.com/office/powerpoint/2010/main" val="4224179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visualize </a:t>
            </a:r>
            <a:r>
              <a:rPr lang="en-US" altLang="zh-CN" sz="1200" kern="1200">
                <a:solidFill>
                  <a:schemeClr val="tx1"/>
                </a:solidFill>
                <a:effectLst/>
                <a:latin typeface="+mn-lt"/>
                <a:ea typeface="+mn-ea"/>
                <a:cs typeface="+mn-cs"/>
              </a:rPr>
              <a:t>additional</a:t>
            </a:r>
            <a:r>
              <a:rPr lang="zh-CN" altLang="en-US" sz="1200" kern="1200">
                <a:solidFill>
                  <a:schemeClr val="tx1"/>
                </a:solidFill>
                <a:effectLst/>
                <a:latin typeface="+mn-lt"/>
                <a:ea typeface="+mn-ea"/>
                <a:cs typeface="+mn-cs"/>
              </a:rPr>
              <a:t> </a:t>
            </a:r>
            <a:r>
              <a:rPr lang="en-US" altLang="zh-CN" sz="1200" kern="1200">
                <a:solidFill>
                  <a:schemeClr val="tx1"/>
                </a:solidFill>
                <a:effectLst/>
                <a:latin typeface="+mn-lt"/>
                <a:ea typeface="+mn-ea"/>
                <a:cs typeface="+mn-cs"/>
              </a:rPr>
              <a:t>results</a:t>
            </a:r>
            <a:r>
              <a:rPr lang="zh-CN" altLang="en-US" sz="1200" kern="1200">
                <a:solidFill>
                  <a:schemeClr val="tx1"/>
                </a:solidFill>
                <a:effectLst/>
                <a:latin typeface="+mn-lt"/>
                <a:ea typeface="+mn-ea"/>
                <a:cs typeface="+mn-cs"/>
              </a:rPr>
              <a:t> </a:t>
            </a:r>
            <a:r>
              <a:rPr lang="en-US" altLang="zh-CN" sz="1200" kern="1200">
                <a:solidFill>
                  <a:schemeClr val="tx1"/>
                </a:solidFill>
                <a:effectLst/>
                <a:latin typeface="+mn-lt"/>
                <a:ea typeface="+mn-ea"/>
                <a:cs typeface="+mn-cs"/>
              </a:rPr>
              <a:t>by</a:t>
            </a:r>
            <a:r>
              <a:rPr lang="zh-CN" altLang="en-US" sz="1200" kern="1200">
                <a:solidFill>
                  <a:schemeClr val="tx1"/>
                </a:solidFill>
                <a:effectLst/>
                <a:latin typeface="+mn-lt"/>
                <a:ea typeface="+mn-ea"/>
                <a:cs typeface="+mn-cs"/>
              </a:rPr>
              <a:t> </a:t>
            </a:r>
            <a:r>
              <a:rPr lang="en-US" altLang="zh-CN" sz="1200" kern="1200">
                <a:solidFill>
                  <a:schemeClr val="tx1"/>
                </a:solidFill>
                <a:effectLst/>
                <a:latin typeface="+mn-lt"/>
                <a:ea typeface="+mn-ea"/>
                <a:cs typeface="+mn-cs"/>
              </a:rPr>
              <a:t>DM-Count on very dense crowd images.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30</a:t>
            </a:fld>
            <a:endParaRPr lang="en-US"/>
          </a:p>
        </p:txBody>
      </p:sp>
    </p:spTree>
    <p:extLst>
      <p:ext uri="{BB962C8B-B14F-4D97-AF65-F5344CB8AC3E}">
        <p14:creationId xmlns:p14="http://schemas.microsoft.com/office/powerpoint/2010/main" val="1622074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sz="1200" kern="1200" dirty="0">
                <a:solidFill>
                  <a:schemeClr val="tx1"/>
                </a:solidFill>
                <a:effectLst/>
                <a:latin typeface="+mn-lt"/>
                <a:ea typeface="等线"/>
                <a:cs typeface="+mn-cs"/>
              </a:rPr>
              <a:t>DM-Count</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works</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well</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on</a:t>
            </a:r>
            <a:r>
              <a:rPr lang="zh-CN" altLang="en-US" sz="1200" kern="1200" dirty="0">
                <a:solidFill>
                  <a:schemeClr val="tx1"/>
                </a:solidFill>
                <a:effectLst/>
                <a:latin typeface="+mn-lt"/>
                <a:ea typeface="等线"/>
                <a:cs typeface="+mn-cs"/>
              </a:rPr>
              <a:t> </a:t>
            </a:r>
            <a:r>
              <a:rPr lang="en-US" altLang="zh-CN" sz="1200" kern="1200" dirty="0">
                <a:solidFill>
                  <a:schemeClr val="tx1"/>
                </a:solidFill>
                <a:effectLst/>
                <a:latin typeface="+mn-lt"/>
                <a:ea typeface="等线"/>
                <a:cs typeface="+mn-cs"/>
              </a:rPr>
              <a:t> these images </a:t>
            </a:r>
            <a:r>
              <a:rPr lang="en-US" altLang="zh-CN" dirty="0">
                <a:ea typeface="等线"/>
              </a:rPr>
              <a:t>in terms of density map visualization and counting number. </a:t>
            </a:r>
            <a:endParaRPr lang="zh-CN" altLang="en-US" sz="1200" kern="1200" dirty="0">
              <a:solidFill>
                <a:schemeClr val="tx1"/>
              </a:solidFill>
              <a:effectLst/>
              <a:latin typeface="+mn-lt"/>
              <a:ea typeface="等线"/>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31</a:t>
            </a:fld>
            <a:endParaRPr lang="en-US"/>
          </a:p>
        </p:txBody>
      </p:sp>
    </p:spTree>
    <p:extLst>
      <p:ext uri="{BB962C8B-B14F-4D97-AF65-F5344CB8AC3E}">
        <p14:creationId xmlns:p14="http://schemas.microsoft.com/office/powerpoint/2010/main" val="699907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loss in DM-Count is composed of three parts, the counting loss, the OT loss and the TV loss. </a:t>
            </a:r>
          </a:p>
          <a:p>
            <a:r>
              <a:rPr lang="en-US" dirty="0"/>
              <a:t>We study the contribution of each component. As shown in the figure, all three losses are essential to final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However, the OT loss is the most important component. </a:t>
            </a:r>
            <a:endParaRPr lang="en-US" noProof="0" dirty="0"/>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32</a:t>
            </a:fld>
            <a:endParaRPr lang="en-US"/>
          </a:p>
        </p:txBody>
      </p:sp>
    </p:spTree>
    <p:extLst>
      <p:ext uri="{BB962C8B-B14F-4D97-AF65-F5344CB8AC3E}">
        <p14:creationId xmlns:p14="http://schemas.microsoft.com/office/powerpoint/2010/main" val="3231254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investigate the effect of number of </a:t>
            </a:r>
            <a:r>
              <a:rPr lang="en-US" dirty="0" err="1"/>
              <a:t>Sinkhorn</a:t>
            </a:r>
            <a:r>
              <a:rPr lang="en-US" dirty="0"/>
              <a:t> iterations in DM-Count. </a:t>
            </a:r>
          </a:p>
          <a:p>
            <a:r>
              <a:rPr lang="en-US" dirty="0"/>
              <a:t>using a small number of iterations lowers the performance, which indicates that we obtain inaccurate OT solutions. </a:t>
            </a:r>
          </a:p>
          <a:p>
            <a:r>
              <a:rPr lang="en-US" strike="noStrike" dirty="0"/>
              <a:t>When the number of iterations is greater than 100, DM-Count performance is state of the art and stable.</a:t>
            </a:r>
          </a:p>
          <a:p>
            <a:endParaRPr lang="en-US" strike="sngStrike" dirty="0"/>
          </a:p>
        </p:txBody>
      </p:sp>
      <p:sp>
        <p:nvSpPr>
          <p:cNvPr id="4" name="Slide Number Placeholder 3"/>
          <p:cNvSpPr>
            <a:spLocks noGrp="1"/>
          </p:cNvSpPr>
          <p:nvPr>
            <p:ph type="sldNum" sz="quarter" idx="5"/>
          </p:nvPr>
        </p:nvSpPr>
        <p:spPr/>
        <p:txBody>
          <a:bodyPr/>
          <a:lstStyle/>
          <a:p>
            <a:fld id="{798BF0CB-44C7-6E45-A66D-A4158186DE18}" type="slidenum">
              <a:rPr lang="en-US" smtClean="0"/>
              <a:t>33</a:t>
            </a:fld>
            <a:endParaRPr lang="en-US"/>
          </a:p>
        </p:txBody>
      </p:sp>
    </p:spTree>
    <p:extLst>
      <p:ext uri="{BB962C8B-B14F-4D97-AF65-F5344CB8AC3E}">
        <p14:creationId xmlns:p14="http://schemas.microsoft.com/office/powerpoint/2010/main" val="3263603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Crowd annotation is performed by placing a single dot on a person. Such process is ambiguous and could lead to inevitable annotation errors.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dirty="0">
                <a:solidFill>
                  <a:schemeClr val="tx1"/>
                </a:solidFill>
                <a:effectLst/>
                <a:latin typeface="+mn-lt"/>
                <a:ea typeface="+mn-ea"/>
                <a:cs typeface="+mn-cs"/>
              </a:rPr>
              <a:t>We study how different loss functions perform </a:t>
            </a:r>
            <a:r>
              <a:rPr lang="en-US" sz="1200" strike="noStrike" kern="1200" dirty="0" err="1">
                <a:solidFill>
                  <a:schemeClr val="tx1"/>
                </a:solidFill>
                <a:effectLst/>
                <a:latin typeface="+mn-lt"/>
                <a:ea typeface="+mn-ea"/>
                <a:cs typeface="+mn-cs"/>
              </a:rPr>
              <a:t>w.r.t.</a:t>
            </a:r>
            <a:r>
              <a:rPr lang="en-US" sz="1200" strike="noStrike" kern="1200" dirty="0">
                <a:solidFill>
                  <a:schemeClr val="tx1"/>
                </a:solidFill>
                <a:effectLst/>
                <a:latin typeface="+mn-lt"/>
                <a:ea typeface="+mn-ea"/>
                <a:cs typeface="+mn-cs"/>
              </a:rPr>
              <a:t> annotation errors.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dirty="0">
                <a:solidFill>
                  <a:schemeClr val="tx1"/>
                </a:solidFill>
                <a:effectLst/>
                <a:latin typeface="+mn-lt"/>
                <a:ea typeface="+mn-ea"/>
                <a:cs typeface="+mn-cs"/>
              </a:rPr>
              <a:t>We add random noise to the original annotation and train different models with the same noisy annotation. </a:t>
            </a:r>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34</a:t>
            </a:fld>
            <a:endParaRPr lang="en-US"/>
          </a:p>
        </p:txBody>
      </p:sp>
    </p:spTree>
    <p:extLst>
      <p:ext uri="{BB962C8B-B14F-4D97-AF65-F5344CB8AC3E}">
        <p14:creationId xmlns:p14="http://schemas.microsoft.com/office/powerpoint/2010/main" val="4116785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proposed DM-Count is more robust to annotation errors compared to the pixel-wise and Bayesian losses. </a:t>
            </a:r>
            <a:endParaRPr lang="en-US" dirty="0"/>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35</a:t>
            </a:fld>
            <a:endParaRPr lang="en-US"/>
          </a:p>
        </p:txBody>
      </p:sp>
    </p:spTree>
    <p:extLst>
      <p:ext uri="{BB962C8B-B14F-4D97-AF65-F5344CB8AC3E}">
        <p14:creationId xmlns:p14="http://schemas.microsoft.com/office/powerpoint/2010/main" val="3462841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visualize two failure cases by DM-Count. These images either have poor illumination</a:t>
            </a:r>
          </a:p>
        </p:txBody>
      </p:sp>
      <p:sp>
        <p:nvSpPr>
          <p:cNvPr id="4" name="Slide Number Placeholder 3"/>
          <p:cNvSpPr>
            <a:spLocks noGrp="1"/>
          </p:cNvSpPr>
          <p:nvPr>
            <p:ph type="sldNum" sz="quarter" idx="5"/>
          </p:nvPr>
        </p:nvSpPr>
        <p:spPr/>
        <p:txBody>
          <a:bodyPr/>
          <a:lstStyle/>
          <a:p>
            <a:fld id="{798BF0CB-44C7-6E45-A66D-A4158186DE18}" type="slidenum">
              <a:rPr lang="en-US" smtClean="0"/>
              <a:t>36</a:t>
            </a:fld>
            <a:endParaRPr lang="en-US"/>
          </a:p>
        </p:txBody>
      </p:sp>
    </p:spTree>
    <p:extLst>
      <p:ext uri="{BB962C8B-B14F-4D97-AF65-F5344CB8AC3E}">
        <p14:creationId xmlns:p14="http://schemas.microsoft.com/office/powerpoint/2010/main" val="443187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extremely dense crowds, that are hard even for human observers. </a:t>
            </a:r>
          </a:p>
        </p:txBody>
      </p:sp>
      <p:sp>
        <p:nvSpPr>
          <p:cNvPr id="4" name="Slide Number Placeholder 3"/>
          <p:cNvSpPr>
            <a:spLocks noGrp="1"/>
          </p:cNvSpPr>
          <p:nvPr>
            <p:ph type="sldNum" sz="quarter" idx="5"/>
          </p:nvPr>
        </p:nvSpPr>
        <p:spPr/>
        <p:txBody>
          <a:bodyPr/>
          <a:lstStyle/>
          <a:p>
            <a:fld id="{798BF0CB-44C7-6E45-A66D-A4158186DE18}" type="slidenum">
              <a:rPr lang="en-US" smtClean="0"/>
              <a:t>37</a:t>
            </a:fld>
            <a:endParaRPr lang="en-US"/>
          </a:p>
        </p:txBody>
      </p:sp>
    </p:spTree>
    <p:extLst>
      <p:ext uri="{BB962C8B-B14F-4D97-AF65-F5344CB8AC3E}">
        <p14:creationId xmlns:p14="http://schemas.microsoft.com/office/powerpoint/2010/main" val="3249321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In</a:t>
            </a:r>
            <a:r>
              <a:rPr lang="en-US"/>
              <a:t> summary, </a:t>
            </a:r>
            <a:r>
              <a:rPr lang="en-US" altLang="zh-CN"/>
              <a:t>first</a:t>
            </a:r>
            <a:r>
              <a:rPr lang="zh-CN" altLang="en-US"/>
              <a:t> </a:t>
            </a:r>
            <a:r>
              <a:rPr lang="en-US"/>
              <a:t>we prove that imposing Gaussians to annotations hurts the generalization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98BF0CB-44C7-6E45-A66D-A4158186DE18}" type="slidenum">
              <a:rPr lang="en-US" smtClean="0"/>
              <a:t>38</a:t>
            </a:fld>
            <a:endParaRPr lang="en-US"/>
          </a:p>
        </p:txBody>
      </p:sp>
    </p:spTree>
    <p:extLst>
      <p:ext uri="{BB962C8B-B14F-4D97-AF65-F5344CB8AC3E}">
        <p14:creationId xmlns:p14="http://schemas.microsoft.com/office/powerpoint/2010/main" val="795269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a:t>
            </a:r>
            <a:r>
              <a:rPr lang="en-US" altLang="zh-CN" sz="1200" dirty="0"/>
              <a:t>we</a:t>
            </a:r>
            <a:r>
              <a:rPr lang="zh-CN" altLang="en-US" sz="1200" dirty="0"/>
              <a:t> </a:t>
            </a:r>
            <a:r>
              <a:rPr lang="en-US" altLang="zh-CN" sz="1200" dirty="0"/>
              <a:t>propose</a:t>
            </a:r>
            <a:r>
              <a:rPr lang="zh-CN" altLang="en-US" sz="1200" dirty="0"/>
              <a:t> </a:t>
            </a:r>
            <a:r>
              <a:rPr lang="en-US" altLang="zh-CN" sz="1200" dirty="0">
                <a:solidFill>
                  <a:srgbClr val="C00000"/>
                </a:solidFill>
              </a:rPr>
              <a:t>DM-Count,</a:t>
            </a:r>
            <a:r>
              <a:rPr lang="zh-CN" altLang="en-US" sz="1200" dirty="0">
                <a:solidFill>
                  <a:srgbClr val="C00000"/>
                </a:solidFill>
              </a:rPr>
              <a:t> </a:t>
            </a:r>
            <a:r>
              <a:rPr lang="en-US" altLang="zh-CN" sz="1200" dirty="0">
                <a:solidFill>
                  <a:srgbClr val="C00000"/>
                </a:solidFill>
              </a:rPr>
              <a:t>which use </a:t>
            </a:r>
            <a:r>
              <a:rPr lang="en-US" altLang="zh-CN" sz="1200" dirty="0"/>
              <a:t>optimal</a:t>
            </a:r>
            <a:r>
              <a:rPr lang="zh-CN" altLang="en-US" sz="1200" dirty="0"/>
              <a:t> </a:t>
            </a:r>
            <a:r>
              <a:rPr lang="en-US" altLang="zh-CN" sz="1200" dirty="0"/>
              <a:t>transport</a:t>
            </a:r>
            <a:r>
              <a:rPr lang="zh-CN" altLang="en-US" sz="1200" dirty="0"/>
              <a:t> </a:t>
            </a:r>
            <a:r>
              <a:rPr lang="en-US" sz="1200" dirty="0"/>
              <a:t>to measure the </a:t>
            </a:r>
            <a:r>
              <a:rPr lang="en-US" altLang="zh-CN" sz="1200" dirty="0"/>
              <a:t>distance</a:t>
            </a:r>
            <a:r>
              <a:rPr lang="en-US" sz="1200" dirty="0"/>
              <a:t> between predicted density maps and ground truth annotations.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Theoretically, it has</a:t>
            </a:r>
            <a:r>
              <a:rPr lang="zh-CN" altLang="en-US" dirty="0"/>
              <a:t> </a:t>
            </a:r>
            <a:r>
              <a:rPr lang="en-US" altLang="zh-CN" dirty="0"/>
              <a:t>a</a:t>
            </a:r>
            <a:r>
              <a:rPr lang="en-US" dirty="0"/>
              <a:t> </a:t>
            </a:r>
            <a:r>
              <a:rPr lang="en-US" altLang="zh-CN" dirty="0"/>
              <a:t>tighter</a:t>
            </a:r>
            <a:r>
              <a:rPr lang="en-US" dirty="0"/>
              <a:t> generalization bound</a:t>
            </a:r>
            <a:r>
              <a:rPr lang="en-US" altLang="zh-CN" dirty="0"/>
              <a:t>.</a:t>
            </a:r>
            <a:r>
              <a:rPr lang="en-US" dirty="0"/>
              <a:t> Empirically, it </a:t>
            </a:r>
            <a:r>
              <a:rPr lang="en-US" sz="1200" kern="1200" dirty="0">
                <a:solidFill>
                  <a:schemeClr val="tx1"/>
                </a:solidFill>
                <a:effectLst/>
                <a:latin typeface="+mn-lt"/>
                <a:ea typeface="+mn-ea"/>
                <a:cs typeface="+mn-cs"/>
              </a:rPr>
              <a:t>outperforms other methods by a large margin.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 The code and pre-trained models are available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39</a:t>
            </a:fld>
            <a:endParaRPr lang="en-US"/>
          </a:p>
        </p:txBody>
      </p:sp>
    </p:spTree>
    <p:extLst>
      <p:ext uri="{BB962C8B-B14F-4D97-AF65-F5344CB8AC3E}">
        <p14:creationId xmlns:p14="http://schemas.microsoft.com/office/powerpoint/2010/main" val="2914874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The prediction map is dense, </a:t>
            </a:r>
            <a:r>
              <a:rPr lang="en-US" dirty="0">
                <a:cs typeface="Calibri"/>
              </a:rPr>
              <a:t>while the ground truth map is sparse. </a:t>
            </a:r>
          </a:p>
          <a:p>
            <a:r>
              <a:rPr lang="en-US" dirty="0">
                <a:cs typeface="Calibri"/>
              </a:rPr>
              <a:t>During training, how to measure the discrepancy between these two different density maps is important. </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4</a:t>
            </a:fld>
            <a:endParaRPr lang="en-US"/>
          </a:p>
        </p:txBody>
      </p:sp>
    </p:spTree>
    <p:extLst>
      <p:ext uri="{BB962C8B-B14F-4D97-AF65-F5344CB8AC3E}">
        <p14:creationId xmlns:p14="http://schemas.microsoft.com/office/powerpoint/2010/main" val="244021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Simply computing the pixel wise loss between the sparse annotation and predicted density map does not work well. The loss is highly sensitive to the exact head location, and heavily unbalanced between 0s and 1s due to the sparsity of the annotation map. </a:t>
            </a:r>
          </a:p>
          <a:p>
            <a:endParaRPr lang="en-US" dirty="0">
              <a:cs typeface="Calibri"/>
            </a:endParaRPr>
          </a:p>
        </p:txBody>
      </p:sp>
      <p:sp>
        <p:nvSpPr>
          <p:cNvPr id="4" name="Slide Number Placeholder 3"/>
          <p:cNvSpPr>
            <a:spLocks noGrp="1"/>
          </p:cNvSpPr>
          <p:nvPr>
            <p:ph type="sldNum" sz="quarter" idx="5"/>
          </p:nvPr>
        </p:nvSpPr>
        <p:spPr/>
        <p:txBody>
          <a:bodyPr/>
          <a:lstStyle/>
          <a:p>
            <a:fld id="{798BF0CB-44C7-6E45-A66D-A4158186DE18}" type="slidenum">
              <a:rPr lang="en-US" smtClean="0"/>
              <a:t>5</a:t>
            </a:fld>
            <a:endParaRPr lang="en-US"/>
          </a:p>
        </p:txBody>
      </p:sp>
    </p:spTree>
    <p:extLst>
      <p:ext uri="{BB962C8B-B14F-4D97-AF65-F5344CB8AC3E}">
        <p14:creationId xmlns:p14="http://schemas.microsoft.com/office/powerpoint/2010/main" val="123568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approach to alleviate this problem is to turn each annotated dot into a Gaussian blob such that the ground truth is more balanced.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network is trained to minimize the pixel-wise loss between</a:t>
            </a:r>
            <a:r>
              <a:rPr lang="zh-CN" altLang="en-US" dirty="0"/>
              <a:t> </a:t>
            </a:r>
            <a:r>
              <a:rPr lang="en-US" altLang="zh-CN" dirty="0"/>
              <a:t>the</a:t>
            </a:r>
            <a:r>
              <a:rPr lang="en-US" dirty="0"/>
              <a:t> dense prediction and </a:t>
            </a:r>
            <a:r>
              <a:rPr lang="en-US" altLang="zh-CN" dirty="0"/>
              <a:t>the</a:t>
            </a:r>
            <a:r>
              <a:rPr lang="zh-CN" altLang="en-US" dirty="0"/>
              <a:t> </a:t>
            </a:r>
            <a:r>
              <a:rPr lang="en-US" altLang="zh-CN" dirty="0"/>
              <a:t>G</a:t>
            </a:r>
            <a:r>
              <a:rPr lang="en-US" dirty="0"/>
              <a:t>aussian smoothed ground truth</a:t>
            </a:r>
            <a:r>
              <a:rPr lang="zh-CN" altLang="en-US" dirty="0"/>
              <a:t> </a:t>
            </a:r>
            <a:r>
              <a:rPr lang="en-US" altLang="zh-CN" dirty="0"/>
              <a:t>(GGT)</a:t>
            </a:r>
            <a:r>
              <a:rPr lang="en-US" dirty="0"/>
              <a:t>.</a:t>
            </a:r>
          </a:p>
          <a:p>
            <a:r>
              <a:rPr lang="en-US" dirty="0"/>
              <a:t>Almost all previous works have followed this convention.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6</a:t>
            </a:fld>
            <a:endParaRPr lang="en-US"/>
          </a:p>
        </p:txBody>
      </p:sp>
    </p:spTree>
    <p:extLst>
      <p:ext uri="{BB962C8B-B14F-4D97-AF65-F5344CB8AC3E}">
        <p14:creationId xmlns:p14="http://schemas.microsoft.com/office/powerpoint/2010/main" val="350080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Unfortunately, the performance of the resulting network is highly dependent on the quality of the “Gaussian smoothed ground truth”.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it’s non </a:t>
            </a:r>
            <a:r>
              <a:rPr lang="en-US" sz="1200" kern="1200" dirty="0" err="1">
                <a:solidFill>
                  <a:schemeClr val="tx1"/>
                </a:solidFill>
                <a:effectLst/>
                <a:latin typeface="+mn-lt"/>
                <a:ea typeface="+mn-ea"/>
                <a:cs typeface="+mn-cs"/>
              </a:rPr>
              <a:t>trival</a:t>
            </a:r>
            <a:r>
              <a:rPr lang="en-US" sz="1200" kern="1200" dirty="0">
                <a:solidFill>
                  <a:schemeClr val="tx1"/>
                </a:solidFill>
                <a:effectLst/>
                <a:latin typeface="+mn-lt"/>
                <a:ea typeface="+mn-ea"/>
                <a:cs typeface="+mn-cs"/>
              </a:rPr>
              <a:t> to set the right widths for the Gaussian blobs due to huge variations in human size and shape, irregular crowd distributions, and occlusions.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7</a:t>
            </a:fld>
            <a:endParaRPr lang="en-US"/>
          </a:p>
        </p:txBody>
      </p:sp>
    </p:spTree>
    <p:extLst>
      <p:ext uri="{BB962C8B-B14F-4D97-AF65-F5344CB8AC3E}">
        <p14:creationId xmlns:p14="http://schemas.microsoft.com/office/powerpoint/2010/main" val="207703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dirty="0">
                <a:ea typeface="等线"/>
              </a:rPr>
              <a:t>We prove that imposing Gaussians hurts the generalization performance.</a:t>
            </a:r>
          </a:p>
          <a:p>
            <a:pPr>
              <a:defRPr/>
            </a:pPr>
            <a:r>
              <a:rPr lang="en-US" altLang="zh-CN" dirty="0">
                <a:ea typeface="等线"/>
              </a:rPr>
              <a:t>The generalization error is no less than the absolute difference between the real ground truth and Gaussian smoothed ground truth gap and the empirical error. </a:t>
            </a:r>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8</a:t>
            </a:fld>
            <a:endParaRPr lang="en-US"/>
          </a:p>
        </p:txBody>
      </p:sp>
    </p:spTree>
    <p:extLst>
      <p:ext uri="{BB962C8B-B14F-4D97-AF65-F5344CB8AC3E}">
        <p14:creationId xmlns:p14="http://schemas.microsoft.com/office/powerpoint/2010/main" val="415591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dirty="0">
                <a:ea typeface="等线"/>
              </a:rPr>
              <a:t>That is to say, when the empirical error is small enough, t</a:t>
            </a:r>
            <a:r>
              <a:rPr lang="en-US" dirty="0"/>
              <a:t>he better a model fits on the Gaussian smoothed ground truth, the poor</a:t>
            </a:r>
            <a:r>
              <a:rPr lang="en-US" altLang="zh-CN" dirty="0">
                <a:ea typeface="等线"/>
              </a:rPr>
              <a:t>er</a:t>
            </a:r>
            <a:r>
              <a:rPr lang="en-US" dirty="0"/>
              <a:t> it generalizes to the real ground truth.</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98BF0CB-44C7-6E45-A66D-A4158186DE18}" type="slidenum">
              <a:rPr lang="en-US" smtClean="0"/>
              <a:t>9</a:t>
            </a:fld>
            <a:endParaRPr lang="en-US"/>
          </a:p>
        </p:txBody>
      </p:sp>
    </p:spTree>
    <p:extLst>
      <p:ext uri="{BB962C8B-B14F-4D97-AF65-F5344CB8AC3E}">
        <p14:creationId xmlns:p14="http://schemas.microsoft.com/office/powerpoint/2010/main" val="435069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97B9-DE64-184F-AD80-82B085152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D1CEC8-CE66-B942-8C98-749079868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C16C7-2C89-9C49-B0A7-C97941117DA2}"/>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5" name="Footer Placeholder 4">
            <a:extLst>
              <a:ext uri="{FF2B5EF4-FFF2-40B4-BE49-F238E27FC236}">
                <a16:creationId xmlns:a16="http://schemas.microsoft.com/office/drawing/2014/main" id="{391C543A-23ED-C24A-B6AE-5A265CC71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4B631-C88A-B744-B5B8-71340B23171A}"/>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287029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27B5-F2DB-3240-81AF-1DCB2DC81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E052A5-654C-8742-A0CB-84C7D3400B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5E51A-C448-994E-BB83-8E6F0D2387E5}"/>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5" name="Footer Placeholder 4">
            <a:extLst>
              <a:ext uri="{FF2B5EF4-FFF2-40B4-BE49-F238E27FC236}">
                <a16:creationId xmlns:a16="http://schemas.microsoft.com/office/drawing/2014/main" id="{34117B65-A270-D447-BEA8-EE088961A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BC3EB-7105-6340-8F5C-315C91001E71}"/>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3797252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31077F-2410-484F-BD2F-100F60E993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1CAF09-C13F-EC4B-892C-2840A207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C8847-3736-AF4E-AF2F-DF9DB880BA99}"/>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5" name="Footer Placeholder 4">
            <a:extLst>
              <a:ext uri="{FF2B5EF4-FFF2-40B4-BE49-F238E27FC236}">
                <a16:creationId xmlns:a16="http://schemas.microsoft.com/office/drawing/2014/main" id="{FE2F42BA-6A27-684C-8EF9-E62C371DB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0BBEB-2025-DA44-A089-6B2F1821CB59}"/>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328291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993B-9A9C-7C49-9495-36010C3F345C}"/>
              </a:ext>
            </a:extLst>
          </p:cNvPr>
          <p:cNvSpPr>
            <a:spLocks noGrp="1"/>
          </p:cNvSpPr>
          <p:nvPr>
            <p:ph type="title"/>
          </p:nvPr>
        </p:nvSpPr>
        <p:spPr>
          <a:xfrm>
            <a:off x="167640" y="136525"/>
            <a:ext cx="11826240" cy="831215"/>
          </a:xfrm>
        </p:spPr>
        <p:txBody>
          <a:bodyPr/>
          <a:lstStyle>
            <a:lvl1pPr>
              <a:defRPr sz="3200">
                <a:solidFill>
                  <a:schemeClr val="accent1">
                    <a:lumMod val="75000"/>
                  </a:schemeClr>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4B8DF4E-5B02-3241-AFA2-A298ADB3B60A}"/>
              </a:ext>
            </a:extLst>
          </p:cNvPr>
          <p:cNvSpPr>
            <a:spLocks noGrp="1"/>
          </p:cNvSpPr>
          <p:nvPr>
            <p:ph idx="1"/>
          </p:nvPr>
        </p:nvSpPr>
        <p:spPr>
          <a:xfrm>
            <a:off x="167640" y="1211580"/>
            <a:ext cx="11826240" cy="5036820"/>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A6E41-65DB-064D-B26D-342C420F50A0}"/>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5" name="Footer Placeholder 4">
            <a:extLst>
              <a:ext uri="{FF2B5EF4-FFF2-40B4-BE49-F238E27FC236}">
                <a16:creationId xmlns:a16="http://schemas.microsoft.com/office/drawing/2014/main" id="{00F6CC94-C69D-A34D-AB9D-D21E37E57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02806-3AA7-8A43-AFEE-9863D3E3B684}"/>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49619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714E-4C2C-334F-AA09-602F6EB938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01B109-26FB-3D4D-A245-047B83DD1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BC6CC-AA9E-0244-A54B-28020BE64132}"/>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5" name="Footer Placeholder 4">
            <a:extLst>
              <a:ext uri="{FF2B5EF4-FFF2-40B4-BE49-F238E27FC236}">
                <a16:creationId xmlns:a16="http://schemas.microsoft.com/office/drawing/2014/main" id="{8F333B5A-0670-7E41-B073-2C236BDF5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7A9D1-42FF-3548-A1F6-F3E18816B5FB}"/>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428265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9E46-186A-1947-9FCF-00A680E195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A6E75-E571-C246-AEFC-ECA6F3FC85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605C2-9A55-1548-98E3-17AD03568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71608F-6883-9C4B-B447-E00DAEBFFD81}"/>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6" name="Footer Placeholder 5">
            <a:extLst>
              <a:ext uri="{FF2B5EF4-FFF2-40B4-BE49-F238E27FC236}">
                <a16:creationId xmlns:a16="http://schemas.microsoft.com/office/drawing/2014/main" id="{BEFD8EB3-F7F5-6B4E-A403-AB7B6088F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46D93-22AB-F444-B6D2-CD2404C4D6A3}"/>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192550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15D5-816F-D24B-AC91-CC02938228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7D969-C28D-B749-8F2F-1758423BF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177ED-A924-804C-A0D0-02D1DCDBD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DA73AE-F064-CA4A-929C-287824B0B7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E2671E-B13B-0A4A-AC0D-07CB4D1D5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F0BC9E-5BBA-E942-83E7-76C32392F565}"/>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8" name="Footer Placeholder 7">
            <a:extLst>
              <a:ext uri="{FF2B5EF4-FFF2-40B4-BE49-F238E27FC236}">
                <a16:creationId xmlns:a16="http://schemas.microsoft.com/office/drawing/2014/main" id="{30F4822E-4C5F-EE46-AD35-3A8E852891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F68D32-539E-E641-BB3B-E6EF9CEEA4F4}"/>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7462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4DF2-13EF-7D46-B93E-61A6A6F89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CD378-A7A2-8642-8958-C27B15EC6E8C}"/>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4" name="Footer Placeholder 3">
            <a:extLst>
              <a:ext uri="{FF2B5EF4-FFF2-40B4-BE49-F238E27FC236}">
                <a16:creationId xmlns:a16="http://schemas.microsoft.com/office/drawing/2014/main" id="{4C95D3AF-3F15-B249-9F69-5F53932C34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03CD64-F367-FB4F-B596-D82E068B6D56}"/>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26561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86664-DC80-A043-BB22-5EE11EE3AB3E}"/>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3" name="Footer Placeholder 2">
            <a:extLst>
              <a:ext uri="{FF2B5EF4-FFF2-40B4-BE49-F238E27FC236}">
                <a16:creationId xmlns:a16="http://schemas.microsoft.com/office/drawing/2014/main" id="{45695A31-3924-C74A-B56D-DE2A12129C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B73085-1CA1-9843-8506-A78DC8E05178}"/>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35754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B1ED-0009-5649-AD6E-9754727F7C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570C5A-CD4E-EB4B-A823-485D071F6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AC160-64ED-3943-84C5-437E78CFC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7ABC3-D0A0-024C-8FD2-C77113BCB0B9}"/>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6" name="Footer Placeholder 5">
            <a:extLst>
              <a:ext uri="{FF2B5EF4-FFF2-40B4-BE49-F238E27FC236}">
                <a16:creationId xmlns:a16="http://schemas.microsoft.com/office/drawing/2014/main" id="{DEE70E73-CEFD-A543-93FA-3417059B2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E5FAB-155B-214A-9831-9C7E7F6A10B3}"/>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113540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3B77-78A0-8643-B596-F70168D23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E2A25-DCC4-7846-B4A9-9A354A1A47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86853E-6A90-3644-92FC-6D7841955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960FB9-B521-1146-872C-64271D8A596D}"/>
              </a:ext>
            </a:extLst>
          </p:cNvPr>
          <p:cNvSpPr>
            <a:spLocks noGrp="1"/>
          </p:cNvSpPr>
          <p:nvPr>
            <p:ph type="dt" sz="half" idx="10"/>
          </p:nvPr>
        </p:nvSpPr>
        <p:spPr/>
        <p:txBody>
          <a:bodyPr/>
          <a:lstStyle/>
          <a:p>
            <a:fld id="{8D9D69A5-BCDB-AF49-AC51-4D75C1A1803B}" type="datetimeFigureOut">
              <a:rPr lang="en-US" smtClean="0"/>
              <a:t>10/28/20</a:t>
            </a:fld>
            <a:endParaRPr lang="en-US"/>
          </a:p>
        </p:txBody>
      </p:sp>
      <p:sp>
        <p:nvSpPr>
          <p:cNvPr id="6" name="Footer Placeholder 5">
            <a:extLst>
              <a:ext uri="{FF2B5EF4-FFF2-40B4-BE49-F238E27FC236}">
                <a16:creationId xmlns:a16="http://schemas.microsoft.com/office/drawing/2014/main" id="{D89A47B8-778A-F54D-B32B-D7409CBFC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CDD32-231D-6442-9F5F-8F5E3EB4CA08}"/>
              </a:ext>
            </a:extLst>
          </p:cNvPr>
          <p:cNvSpPr>
            <a:spLocks noGrp="1"/>
          </p:cNvSpPr>
          <p:nvPr>
            <p:ph type="sldNum" sz="quarter" idx="12"/>
          </p:nvPr>
        </p:nvSpPr>
        <p:spPr/>
        <p:txBody>
          <a:bodyPr/>
          <a:lstStyle/>
          <a:p>
            <a:fld id="{A981033D-D3BB-014D-991E-C3F69CD4388F}" type="slidenum">
              <a:rPr lang="en-US" smtClean="0"/>
              <a:t>‹#›</a:t>
            </a:fld>
            <a:endParaRPr lang="en-US"/>
          </a:p>
        </p:txBody>
      </p:sp>
    </p:spTree>
    <p:extLst>
      <p:ext uri="{BB962C8B-B14F-4D97-AF65-F5344CB8AC3E}">
        <p14:creationId xmlns:p14="http://schemas.microsoft.com/office/powerpoint/2010/main" val="352977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A31CB-FA77-184D-996F-7529AE9498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E116B-B746-D74F-89CE-D2E35D5FD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CFBC6-6717-A642-B4C3-BF47915CB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D69A5-BCDB-AF49-AC51-4D75C1A1803B}" type="datetimeFigureOut">
              <a:rPr lang="en-US" smtClean="0"/>
              <a:t>10/28/20</a:t>
            </a:fld>
            <a:endParaRPr lang="en-US"/>
          </a:p>
        </p:txBody>
      </p:sp>
      <p:sp>
        <p:nvSpPr>
          <p:cNvPr id="5" name="Footer Placeholder 4">
            <a:extLst>
              <a:ext uri="{FF2B5EF4-FFF2-40B4-BE49-F238E27FC236}">
                <a16:creationId xmlns:a16="http://schemas.microsoft.com/office/drawing/2014/main" id="{3D2ABDF9-BF8F-BA44-8400-ED988F41D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63354-43BB-4848-A1FC-1BFC4F11D4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1033D-D3BB-014D-991E-C3F69CD4388F}" type="slidenum">
              <a:rPr lang="en-US" smtClean="0"/>
              <a:t>‹#›</a:t>
            </a:fld>
            <a:endParaRPr lang="en-US"/>
          </a:p>
        </p:txBody>
      </p:sp>
    </p:spTree>
    <p:extLst>
      <p:ext uri="{BB962C8B-B14F-4D97-AF65-F5344CB8AC3E}">
        <p14:creationId xmlns:p14="http://schemas.microsoft.com/office/powerpoint/2010/main" val="1155213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11" Type="http://schemas.openxmlformats.org/officeDocument/2006/relationships/image" Target="../media/image25.png"/><Relationship Id="rId10" Type="http://schemas.openxmlformats.org/officeDocument/2006/relationships/image" Target="../media/image24.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11" Type="http://schemas.openxmlformats.org/officeDocument/2006/relationships/image" Target="../media/image27.png"/><Relationship Id="rId10" Type="http://schemas.openxmlformats.org/officeDocument/2006/relationships/image" Target="../media/image24.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0.png"/><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0.xml"/><Relationship Id="rId7" Type="http://schemas.openxmlformats.org/officeDocument/2006/relationships/image" Target="../media/image21.emf"/><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20.emf"/><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0.png"/><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0.png"/><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0.png"/><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0.png"/><Relationship Id="rId4" Type="http://schemas.openxmlformats.org/officeDocument/2006/relationships/image" Target="../media/image20.emf"/><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github.com/cvlab-stonybrook/DM-Count"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github.com/cvlab-stonybrook/DM-Coun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CB1B-4FEB-434B-8F1C-24E69EB06512}"/>
              </a:ext>
            </a:extLst>
          </p:cNvPr>
          <p:cNvSpPr>
            <a:spLocks noGrp="1"/>
          </p:cNvSpPr>
          <p:nvPr>
            <p:ph type="ctrTitle"/>
          </p:nvPr>
        </p:nvSpPr>
        <p:spPr>
          <a:xfrm>
            <a:off x="403728" y="1469433"/>
            <a:ext cx="11390886" cy="1255814"/>
          </a:xfrm>
        </p:spPr>
        <p:txBody>
          <a:bodyPr anchor="ctr">
            <a:noAutofit/>
          </a:bodyPr>
          <a:lstStyle/>
          <a:p>
            <a:r>
              <a:rPr lang="en-US" altLang="zh-CN" sz="4000" b="1">
                <a:latin typeface="Helvetica" pitchFamily="2" charset="0"/>
              </a:rPr>
              <a:t>Distribution</a:t>
            </a:r>
            <a:r>
              <a:rPr lang="zh-CN" altLang="en-US" sz="4000" b="1">
                <a:latin typeface="Helvetica" pitchFamily="2" charset="0"/>
              </a:rPr>
              <a:t> </a:t>
            </a:r>
            <a:r>
              <a:rPr lang="en-US" altLang="zh-CN" sz="4000" b="1">
                <a:latin typeface="Helvetica" pitchFamily="2" charset="0"/>
              </a:rPr>
              <a:t>Matching</a:t>
            </a:r>
            <a:r>
              <a:rPr lang="zh-CN" altLang="en-US" sz="4000" b="1">
                <a:latin typeface="Helvetica" pitchFamily="2" charset="0"/>
              </a:rPr>
              <a:t> </a:t>
            </a:r>
            <a:r>
              <a:rPr lang="en-US" altLang="zh-CN" sz="4000" b="1">
                <a:latin typeface="Helvetica" pitchFamily="2" charset="0"/>
              </a:rPr>
              <a:t>for</a:t>
            </a:r>
            <a:r>
              <a:rPr lang="zh-CN" altLang="en-US" sz="4000" b="1">
                <a:latin typeface="Helvetica" pitchFamily="2" charset="0"/>
              </a:rPr>
              <a:t> </a:t>
            </a:r>
            <a:r>
              <a:rPr lang="en-US" altLang="zh-CN" sz="4000" b="1">
                <a:latin typeface="Helvetica" pitchFamily="2" charset="0"/>
              </a:rPr>
              <a:t>Crowd</a:t>
            </a:r>
            <a:r>
              <a:rPr lang="zh-CN" altLang="en-US" sz="4000" b="1">
                <a:latin typeface="Helvetica" pitchFamily="2" charset="0"/>
              </a:rPr>
              <a:t> </a:t>
            </a:r>
            <a:r>
              <a:rPr lang="en-US" altLang="zh-CN" sz="4000" b="1">
                <a:latin typeface="Helvetica" pitchFamily="2" charset="0"/>
              </a:rPr>
              <a:t>Counting</a:t>
            </a:r>
            <a:endParaRPr lang="en-US" sz="4000" b="1">
              <a:latin typeface="Helvetica" pitchFamily="2" charset="0"/>
            </a:endParaRPr>
          </a:p>
        </p:txBody>
      </p:sp>
      <p:pic>
        <p:nvPicPr>
          <p:cNvPr id="1026" name="Picture 2" descr="alt text">
            <a:extLst>
              <a:ext uri="{FF2B5EF4-FFF2-40B4-BE49-F238E27FC236}">
                <a16:creationId xmlns:a16="http://schemas.microsoft.com/office/drawing/2014/main" id="{E125E600-A313-D847-920B-E161F47A0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426" y="3354498"/>
            <a:ext cx="1371600" cy="1558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FB77F2-69F8-9048-9E4E-7179B5B4A965}"/>
              </a:ext>
            </a:extLst>
          </p:cNvPr>
          <p:cNvPicPr>
            <a:picLocks noChangeAspect="1"/>
          </p:cNvPicPr>
          <p:nvPr/>
        </p:nvPicPr>
        <p:blipFill rotWithShape="1">
          <a:blip r:embed="rId4"/>
          <a:srcRect l="6494" t="-194" r="5303"/>
          <a:stretch/>
        </p:blipFill>
        <p:spPr>
          <a:xfrm>
            <a:off x="2082801" y="3354498"/>
            <a:ext cx="1371600" cy="1558062"/>
          </a:xfrm>
          <a:prstGeom prst="rect">
            <a:avLst/>
          </a:prstGeom>
        </p:spPr>
      </p:pic>
      <p:pic>
        <p:nvPicPr>
          <p:cNvPr id="12" name="Graphic 11">
            <a:extLst>
              <a:ext uri="{FF2B5EF4-FFF2-40B4-BE49-F238E27FC236}">
                <a16:creationId xmlns:a16="http://schemas.microsoft.com/office/drawing/2014/main" id="{2A78F404-C174-DA4B-A562-350F51AAF7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650" y="19174"/>
            <a:ext cx="2647951" cy="1176867"/>
          </a:xfrm>
          <a:prstGeom prst="rect">
            <a:avLst/>
          </a:prstGeom>
        </p:spPr>
      </p:pic>
      <p:pic>
        <p:nvPicPr>
          <p:cNvPr id="1030" name="Picture 6">
            <a:extLst>
              <a:ext uri="{FF2B5EF4-FFF2-40B4-BE49-F238E27FC236}">
                <a16:creationId xmlns:a16="http://schemas.microsoft.com/office/drawing/2014/main" id="{FFF0FC23-C3F4-714F-93C3-3D0C4E1E60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6467" y="140529"/>
            <a:ext cx="2647950" cy="9562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0321C11-B70B-A849-A088-4521E4423A32}"/>
              </a:ext>
            </a:extLst>
          </p:cNvPr>
          <p:cNvPicPr>
            <a:picLocks noChangeAspect="1"/>
          </p:cNvPicPr>
          <p:nvPr/>
        </p:nvPicPr>
        <p:blipFill rotWithShape="1">
          <a:blip r:embed="rId8"/>
          <a:srcRect l="19949" r="18822"/>
          <a:stretch/>
        </p:blipFill>
        <p:spPr>
          <a:xfrm>
            <a:off x="4263676" y="3356289"/>
            <a:ext cx="1371600" cy="1554480"/>
          </a:xfrm>
          <a:prstGeom prst="rect">
            <a:avLst/>
          </a:prstGeom>
        </p:spPr>
      </p:pic>
      <p:sp>
        <p:nvSpPr>
          <p:cNvPr id="19" name="Subtitle 2">
            <a:extLst>
              <a:ext uri="{FF2B5EF4-FFF2-40B4-BE49-F238E27FC236}">
                <a16:creationId xmlns:a16="http://schemas.microsoft.com/office/drawing/2014/main" id="{90EE126E-5CAE-7E42-B7B1-F515EBBD00BD}"/>
              </a:ext>
            </a:extLst>
          </p:cNvPr>
          <p:cNvSpPr txBox="1">
            <a:spLocks/>
          </p:cNvSpPr>
          <p:nvPr/>
        </p:nvSpPr>
        <p:spPr>
          <a:xfrm>
            <a:off x="4638375" y="5460904"/>
            <a:ext cx="2727191" cy="47134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Helvetica" pitchFamily="2" charset="0"/>
              </a:rPr>
              <a:t>* Equal Contribution</a:t>
            </a:r>
          </a:p>
        </p:txBody>
      </p:sp>
      <p:sp>
        <p:nvSpPr>
          <p:cNvPr id="20" name="Subtitle 2">
            <a:extLst>
              <a:ext uri="{FF2B5EF4-FFF2-40B4-BE49-F238E27FC236}">
                <a16:creationId xmlns:a16="http://schemas.microsoft.com/office/drawing/2014/main" id="{F1E6231D-EB89-594E-886A-FCC351BE7562}"/>
              </a:ext>
            </a:extLst>
          </p:cNvPr>
          <p:cNvSpPr txBox="1">
            <a:spLocks/>
          </p:cNvSpPr>
          <p:nvPr/>
        </p:nvSpPr>
        <p:spPr>
          <a:xfrm>
            <a:off x="1835130" y="2922365"/>
            <a:ext cx="1845733" cy="41329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err="1">
                <a:latin typeface="Helvetica" pitchFamily="2" charset="0"/>
              </a:rPr>
              <a:t>Boyu</a:t>
            </a:r>
            <a:r>
              <a:rPr lang="en-US">
                <a:latin typeface="Helvetica" pitchFamily="2" charset="0"/>
              </a:rPr>
              <a:t> Wang</a:t>
            </a:r>
            <a:r>
              <a:rPr lang="en-US" baseline="30000">
                <a:latin typeface="Helvetica" pitchFamily="2" charset="0"/>
              </a:rPr>
              <a:t>*</a:t>
            </a:r>
            <a:endParaRPr lang="en-US">
              <a:latin typeface="Helvetica" pitchFamily="2" charset="0"/>
            </a:endParaRPr>
          </a:p>
        </p:txBody>
      </p:sp>
      <p:sp>
        <p:nvSpPr>
          <p:cNvPr id="23" name="Subtitle 2">
            <a:extLst>
              <a:ext uri="{FF2B5EF4-FFF2-40B4-BE49-F238E27FC236}">
                <a16:creationId xmlns:a16="http://schemas.microsoft.com/office/drawing/2014/main" id="{66F2079B-332E-0C4E-B789-76EC1BB4E79A}"/>
              </a:ext>
            </a:extLst>
          </p:cNvPr>
          <p:cNvSpPr txBox="1">
            <a:spLocks/>
          </p:cNvSpPr>
          <p:nvPr/>
        </p:nvSpPr>
        <p:spPr>
          <a:xfrm>
            <a:off x="3803012" y="2927598"/>
            <a:ext cx="2001296" cy="41402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err="1">
                <a:latin typeface="Helvetica" pitchFamily="2" charset="0"/>
              </a:rPr>
              <a:t>Huidong</a:t>
            </a:r>
            <a:r>
              <a:rPr lang="en-US">
                <a:latin typeface="Helvetica" pitchFamily="2" charset="0"/>
              </a:rPr>
              <a:t> Liu</a:t>
            </a:r>
            <a:r>
              <a:rPr lang="en-US" baseline="30000">
                <a:latin typeface="Helvetica" pitchFamily="2" charset="0"/>
              </a:rPr>
              <a:t>*</a:t>
            </a:r>
            <a:endParaRPr lang="en-US">
              <a:latin typeface="Helvetica" pitchFamily="2" charset="0"/>
            </a:endParaRPr>
          </a:p>
        </p:txBody>
      </p:sp>
      <p:sp>
        <p:nvSpPr>
          <p:cNvPr id="24" name="Subtitle 2">
            <a:extLst>
              <a:ext uri="{FF2B5EF4-FFF2-40B4-BE49-F238E27FC236}">
                <a16:creationId xmlns:a16="http://schemas.microsoft.com/office/drawing/2014/main" id="{FB1284F4-9053-F947-87B4-D2B8E6B10ABB}"/>
              </a:ext>
            </a:extLst>
          </p:cNvPr>
          <p:cNvSpPr txBox="1">
            <a:spLocks/>
          </p:cNvSpPr>
          <p:nvPr/>
        </p:nvSpPr>
        <p:spPr>
          <a:xfrm>
            <a:off x="5757425" y="2893341"/>
            <a:ext cx="2682275" cy="4713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Helvetica" pitchFamily="2" charset="0"/>
              </a:rPr>
              <a:t>Dimitris Samaras</a:t>
            </a:r>
          </a:p>
        </p:txBody>
      </p:sp>
      <p:sp>
        <p:nvSpPr>
          <p:cNvPr id="25" name="Subtitle 2">
            <a:extLst>
              <a:ext uri="{FF2B5EF4-FFF2-40B4-BE49-F238E27FC236}">
                <a16:creationId xmlns:a16="http://schemas.microsoft.com/office/drawing/2014/main" id="{15E282A1-FA69-7148-ADDC-AB545CF39925}"/>
              </a:ext>
            </a:extLst>
          </p:cNvPr>
          <p:cNvSpPr txBox="1">
            <a:spLocks/>
          </p:cNvSpPr>
          <p:nvPr/>
        </p:nvSpPr>
        <p:spPr>
          <a:xfrm>
            <a:off x="8477332" y="2922366"/>
            <a:ext cx="1667789" cy="41329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Helvetica" pitchFamily="2" charset="0"/>
              </a:rPr>
              <a:t>Minh </a:t>
            </a:r>
            <a:r>
              <a:rPr lang="en-US" err="1">
                <a:latin typeface="Helvetica" pitchFamily="2" charset="0"/>
              </a:rPr>
              <a:t>Hoai</a:t>
            </a:r>
            <a:endParaRPr lang="en-US">
              <a:latin typeface="Helvetica" pitchFamily="2" charset="0"/>
            </a:endParaRPr>
          </a:p>
        </p:txBody>
      </p:sp>
      <p:pic>
        <p:nvPicPr>
          <p:cNvPr id="1032" name="Picture 8">
            <a:extLst>
              <a:ext uri="{FF2B5EF4-FFF2-40B4-BE49-F238E27FC236}">
                <a16:creationId xmlns:a16="http://schemas.microsoft.com/office/drawing/2014/main" id="{981C7D63-293A-1443-9AB7-BB057DF5080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5183"/>
          <a:stretch/>
        </p:blipFill>
        <p:spPr bwMode="auto">
          <a:xfrm>
            <a:off x="4766733" y="6275737"/>
            <a:ext cx="2658533" cy="413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B22E002-2B72-764C-9603-B831A15402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362" r="7531" b="3533"/>
          <a:stretch/>
        </p:blipFill>
        <p:spPr bwMode="auto">
          <a:xfrm>
            <a:off x="6444551" y="3354499"/>
            <a:ext cx="1371601" cy="156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9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FEC8-7F72-9140-85B5-8F5142D60201}"/>
              </a:ext>
            </a:extLst>
          </p:cNvPr>
          <p:cNvSpPr>
            <a:spLocks noGrp="1"/>
          </p:cNvSpPr>
          <p:nvPr>
            <p:ph type="title"/>
          </p:nvPr>
        </p:nvSpPr>
        <p:spPr/>
        <p:txBody>
          <a:bodyPr>
            <a:normAutofit/>
          </a:bodyPr>
          <a:lstStyle/>
          <a:p>
            <a:r>
              <a:rPr lang="en-US" sz="3200">
                <a:solidFill>
                  <a:schemeClr val="accent1">
                    <a:lumMod val="75000"/>
                  </a:schemeClr>
                </a:solidFill>
              </a:rPr>
              <a:t>Previous </a:t>
            </a:r>
            <a:r>
              <a:rPr lang="en-US" altLang="zh-CN" sz="3200">
                <a:solidFill>
                  <a:schemeClr val="accent1">
                    <a:lumMod val="75000"/>
                  </a:schemeClr>
                </a:solidFill>
              </a:rPr>
              <a:t>W</a:t>
            </a:r>
            <a:r>
              <a:rPr lang="en-US" sz="3200">
                <a:solidFill>
                  <a:schemeClr val="accent1">
                    <a:lumMod val="75000"/>
                  </a:schemeClr>
                </a:solidFill>
              </a:rPr>
              <a:t>orks</a:t>
            </a:r>
          </a:p>
        </p:txBody>
      </p:sp>
      <p:sp>
        <p:nvSpPr>
          <p:cNvPr id="3" name="Content Placeholder 2">
            <a:extLst>
              <a:ext uri="{FF2B5EF4-FFF2-40B4-BE49-F238E27FC236}">
                <a16:creationId xmlns:a16="http://schemas.microsoft.com/office/drawing/2014/main" id="{8067C4E9-6EDF-0C45-9ECD-EEE5DDEE572E}"/>
              </a:ext>
            </a:extLst>
          </p:cNvPr>
          <p:cNvSpPr>
            <a:spLocks noGrp="1"/>
          </p:cNvSpPr>
          <p:nvPr>
            <p:ph idx="1"/>
          </p:nvPr>
        </p:nvSpPr>
        <p:spPr>
          <a:xfrm>
            <a:off x="167640" y="954488"/>
            <a:ext cx="11826240" cy="1232121"/>
          </a:xfrm>
        </p:spPr>
        <p:txBody>
          <a:bodyPr/>
          <a:lstStyle/>
          <a:p>
            <a:r>
              <a:rPr lang="en-US" sz="2400"/>
              <a:t>Pixel-wise loss on Gaussian smoothed </a:t>
            </a:r>
            <a:r>
              <a:rPr lang="en-US" altLang="zh-CN" sz="2400"/>
              <a:t>Ground</a:t>
            </a:r>
            <a:r>
              <a:rPr lang="zh-CN" altLang="en-US" sz="2400"/>
              <a:t> </a:t>
            </a:r>
            <a:r>
              <a:rPr lang="en-US" altLang="zh-CN" sz="2400"/>
              <a:t>Truth</a:t>
            </a:r>
            <a:r>
              <a:rPr lang="zh-CN" altLang="en-US" sz="2400"/>
              <a:t> </a:t>
            </a:r>
            <a:r>
              <a:rPr lang="en-US" altLang="zh-CN" sz="2400"/>
              <a:t>(GGT)</a:t>
            </a:r>
          </a:p>
          <a:p>
            <a:pPr lvl="1">
              <a:buFont typeface="Wingdings" pitchFamily="2" charset="2"/>
              <a:buChar char="Ø"/>
            </a:pPr>
            <a:r>
              <a:rPr lang="zh-CN" altLang="en-US" sz="2000"/>
              <a:t> </a:t>
            </a:r>
            <a:r>
              <a:rPr lang="en-US" altLang="zh-CN" sz="2000"/>
              <a:t>Gaussian</a:t>
            </a:r>
            <a:r>
              <a:rPr lang="zh-CN" altLang="en-US" sz="2000"/>
              <a:t> </a:t>
            </a:r>
            <a:r>
              <a:rPr lang="en-US" altLang="zh-CN" sz="2000"/>
              <a:t>width</a:t>
            </a:r>
            <a:r>
              <a:rPr lang="zh-CN" altLang="en-US" sz="2000"/>
              <a:t> </a:t>
            </a:r>
            <a:r>
              <a:rPr lang="en-US" altLang="zh-CN" sz="2000"/>
              <a:t>is</a:t>
            </a:r>
            <a:r>
              <a:rPr lang="zh-CN" altLang="en-US" sz="2000"/>
              <a:t> </a:t>
            </a:r>
            <a:r>
              <a:rPr lang="en-US" altLang="zh-CN" sz="2000"/>
              <a:t>difficult</a:t>
            </a:r>
            <a:r>
              <a:rPr lang="zh-CN" altLang="en-US" sz="2000"/>
              <a:t> </a:t>
            </a:r>
            <a:r>
              <a:rPr lang="en-US" altLang="zh-CN" sz="2000"/>
              <a:t>to</a:t>
            </a:r>
            <a:r>
              <a:rPr lang="zh-CN" altLang="en-US" sz="2000"/>
              <a:t> </a:t>
            </a:r>
            <a:r>
              <a:rPr lang="en-US" altLang="zh-CN" sz="2000"/>
              <a:t>chose.</a:t>
            </a:r>
          </a:p>
          <a:p>
            <a:pPr lvl="1">
              <a:buFont typeface="Wingdings" pitchFamily="2" charset="2"/>
              <a:buChar char="Ø"/>
            </a:pPr>
            <a:r>
              <a:rPr lang="zh-CN" altLang="en-US" sz="2000"/>
              <a:t> </a:t>
            </a:r>
            <a:r>
              <a:rPr lang="en-US" sz="2000"/>
              <a:t>Imposing Gaussians to annotations hurts the generalization performance.</a:t>
            </a:r>
          </a:p>
          <a:p>
            <a:pPr marL="457200" lvl="1" indent="0">
              <a:buNone/>
            </a:pPr>
            <a:endParaRPr lang="en-US" sz="2000"/>
          </a:p>
          <a:p>
            <a:pPr marL="0" indent="0">
              <a:buNone/>
            </a:pPr>
            <a:endParaRPr lang="en-US"/>
          </a:p>
        </p:txBody>
      </p:sp>
      <p:sp>
        <p:nvSpPr>
          <p:cNvPr id="12" name="Content Placeholder 2">
            <a:extLst>
              <a:ext uri="{FF2B5EF4-FFF2-40B4-BE49-F238E27FC236}">
                <a16:creationId xmlns:a16="http://schemas.microsoft.com/office/drawing/2014/main" id="{47460EFC-B640-164A-B6C9-F14F4EE40D50}"/>
              </a:ext>
            </a:extLst>
          </p:cNvPr>
          <p:cNvSpPr txBox="1">
            <a:spLocks/>
          </p:cNvSpPr>
          <p:nvPr/>
        </p:nvSpPr>
        <p:spPr>
          <a:xfrm>
            <a:off x="182880" y="2203837"/>
            <a:ext cx="11826240" cy="800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t>The Bayesian</a:t>
            </a:r>
            <a:r>
              <a:rPr lang="zh-CN" altLang="en-US" sz="2400"/>
              <a:t> </a:t>
            </a:r>
            <a:r>
              <a:rPr lang="en-US" altLang="zh-CN" sz="2400"/>
              <a:t>loss</a:t>
            </a:r>
            <a:r>
              <a:rPr lang="zh-CN" altLang="en-US" sz="2400"/>
              <a:t> </a:t>
            </a:r>
            <a:r>
              <a:rPr lang="en-US" altLang="zh-CN" sz="2400"/>
              <a:t>[1]</a:t>
            </a:r>
            <a:endParaRPr lang="en-US" sz="2000"/>
          </a:p>
          <a:p>
            <a:pPr marL="0" indent="0">
              <a:buFont typeface="Arial" panose="020B0604020202020204" pitchFamily="34" charset="0"/>
              <a:buNone/>
            </a:pPr>
            <a:endParaRPr lang="en-US"/>
          </a:p>
        </p:txBody>
      </p:sp>
      <p:sp>
        <p:nvSpPr>
          <p:cNvPr id="25" name="Rectangle 24">
            <a:extLst>
              <a:ext uri="{FF2B5EF4-FFF2-40B4-BE49-F238E27FC236}">
                <a16:creationId xmlns:a16="http://schemas.microsoft.com/office/drawing/2014/main" id="{B22C1FE9-6F56-0C46-8122-ADF14FB0DBC2}"/>
              </a:ext>
            </a:extLst>
          </p:cNvPr>
          <p:cNvSpPr/>
          <p:nvPr/>
        </p:nvSpPr>
        <p:spPr>
          <a:xfrm>
            <a:off x="0" y="6426355"/>
            <a:ext cx="10896600" cy="369332"/>
          </a:xfrm>
          <a:prstGeom prst="rect">
            <a:avLst/>
          </a:prstGeom>
        </p:spPr>
        <p:txBody>
          <a:bodyPr wrap="square">
            <a:spAutoFit/>
          </a:bodyPr>
          <a:lstStyle/>
          <a:p>
            <a:pPr lvl="1"/>
            <a:r>
              <a:rPr lang="en-US" altLang="zh-CN"/>
              <a:t>[1]</a:t>
            </a:r>
            <a:r>
              <a:rPr lang="zh-CN" altLang="en-US"/>
              <a:t> </a:t>
            </a:r>
            <a:r>
              <a:rPr lang="en-US"/>
              <a:t>Ma et al</a:t>
            </a:r>
            <a:r>
              <a:rPr lang="en-US" altLang="zh-CN"/>
              <a:t>.,</a:t>
            </a:r>
            <a:r>
              <a:rPr lang="en-US"/>
              <a:t> Bayesian loss for crowd count estimation with point supervision</a:t>
            </a:r>
            <a:r>
              <a:rPr lang="en-US" altLang="zh-CN"/>
              <a:t>,</a:t>
            </a:r>
            <a:r>
              <a:rPr lang="zh-CN" altLang="en-US"/>
              <a:t> </a:t>
            </a:r>
            <a:r>
              <a:rPr lang="en-US" altLang="zh-CN"/>
              <a:t>ICCV</a:t>
            </a:r>
            <a:r>
              <a:rPr lang="zh-CN" altLang="en-US"/>
              <a:t> </a:t>
            </a:r>
            <a:r>
              <a:rPr lang="en-US" altLang="zh-CN"/>
              <a:t>2019.</a:t>
            </a:r>
            <a:r>
              <a:rPr lang="zh-CN" altLang="en-US"/>
              <a:t> </a:t>
            </a:r>
            <a:endParaRPr lang="en-US"/>
          </a:p>
        </p:txBody>
      </p:sp>
      <p:grpSp>
        <p:nvGrpSpPr>
          <p:cNvPr id="47" name="Group 46">
            <a:extLst>
              <a:ext uri="{FF2B5EF4-FFF2-40B4-BE49-F238E27FC236}">
                <a16:creationId xmlns:a16="http://schemas.microsoft.com/office/drawing/2014/main" id="{695E1216-FEE9-8D43-951A-7956D92757B1}"/>
              </a:ext>
            </a:extLst>
          </p:cNvPr>
          <p:cNvGrpSpPr/>
          <p:nvPr/>
        </p:nvGrpSpPr>
        <p:grpSpPr>
          <a:xfrm>
            <a:off x="2537926" y="2633891"/>
            <a:ext cx="7116147" cy="2388384"/>
            <a:chOff x="3388187" y="2982274"/>
            <a:chExt cx="5626030" cy="1570421"/>
          </a:xfrm>
        </p:grpSpPr>
        <p:pic>
          <p:nvPicPr>
            <p:cNvPr id="48" name="图片 72">
              <a:extLst>
                <a:ext uri="{FF2B5EF4-FFF2-40B4-BE49-F238E27FC236}">
                  <a16:creationId xmlns:a16="http://schemas.microsoft.com/office/drawing/2014/main" id="{C7D278E1-35B2-B241-B0F4-68D1357E3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040" y="3225207"/>
              <a:ext cx="1367321" cy="1025491"/>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49" name="TextBox 95">
                  <a:extLst>
                    <a:ext uri="{FF2B5EF4-FFF2-40B4-BE49-F238E27FC236}">
                      <a16:creationId xmlns:a16="http://schemas.microsoft.com/office/drawing/2014/main" id="{A47967B4-4195-C245-8C18-896006EE178B}"/>
                    </a:ext>
                  </a:extLst>
                </p:cNvPr>
                <p:cNvSpPr txBox="1"/>
                <p:nvPr/>
              </p:nvSpPr>
              <p:spPr>
                <a:xfrm>
                  <a:off x="4746688" y="2982274"/>
                  <a:ext cx="216000" cy="21919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13" i="1">
                            <a:latin typeface="Cambria Math" panose="02040503050406030204" pitchFamily="18" charset="0"/>
                            <a:ea typeface="Cambria Math" panose="02040503050406030204" pitchFamily="18" charset="0"/>
                          </a:rPr>
                          <m:t>Σ</m:t>
                        </m:r>
                      </m:oMath>
                    </m:oMathPara>
                  </a14:m>
                  <a:endParaRPr lang="en-US" sz="1013"/>
                </a:p>
              </p:txBody>
            </p:sp>
          </mc:Choice>
          <mc:Fallback xmlns="">
            <p:sp>
              <p:nvSpPr>
                <p:cNvPr id="49" name="TextBox 95">
                  <a:extLst>
                    <a:ext uri="{FF2B5EF4-FFF2-40B4-BE49-F238E27FC236}">
                      <a16:creationId xmlns:a16="http://schemas.microsoft.com/office/drawing/2014/main" id="{A47967B4-4195-C245-8C18-896006EE178B}"/>
                    </a:ext>
                  </a:extLst>
                </p:cNvPr>
                <p:cNvSpPr txBox="1">
                  <a:spLocks noRot="1" noChangeAspect="1" noMove="1" noResize="1" noEditPoints="1" noAdjustHandles="1" noChangeArrowheads="1" noChangeShapeType="1" noTextEdit="1"/>
                </p:cNvSpPr>
                <p:nvPr/>
              </p:nvSpPr>
              <p:spPr>
                <a:xfrm>
                  <a:off x="4746688" y="2982274"/>
                  <a:ext cx="216000" cy="219192"/>
                </a:xfrm>
                <a:prstGeom prst="ellipse">
                  <a:avLst/>
                </a:prstGeom>
                <a:blipFill>
                  <a:blip r:embed="rId7"/>
                  <a:stretch>
                    <a:fillRect/>
                  </a:stretch>
                </a:blipFill>
                <a:ln>
                  <a:solidFill>
                    <a:schemeClr val="tx1"/>
                  </a:solidFill>
                </a:ln>
              </p:spPr>
              <p:txBody>
                <a:bodyPr/>
                <a:lstStyle/>
                <a:p>
                  <a:r>
                    <a:rPr lang="en-US">
                      <a:noFill/>
                    </a:rPr>
                    <a:t> </a:t>
                  </a:r>
                </a:p>
              </p:txBody>
            </p:sp>
          </mc:Fallback>
        </mc:AlternateContent>
        <p:sp>
          <p:nvSpPr>
            <p:cNvPr id="50" name="文本框 37">
              <a:extLst>
                <a:ext uri="{FF2B5EF4-FFF2-40B4-BE49-F238E27FC236}">
                  <a16:creationId xmlns:a16="http://schemas.microsoft.com/office/drawing/2014/main" id="{3DCEBD82-165C-3849-B34E-12046DF75EFA}"/>
                </a:ext>
              </a:extLst>
            </p:cNvPr>
            <p:cNvSpPr txBox="1"/>
            <p:nvPr/>
          </p:nvSpPr>
          <p:spPr>
            <a:xfrm>
              <a:off x="7664044" y="3263963"/>
              <a:ext cx="230787" cy="300082"/>
            </a:xfrm>
            <a:prstGeom prst="rect">
              <a:avLst/>
            </a:prstGeom>
            <a:noFill/>
          </p:spPr>
          <p:txBody>
            <a:bodyPr wrap="square" rtlCol="0">
              <a:spAutoFit/>
            </a:bodyPr>
            <a:lstStyle/>
            <a:p>
              <a:r>
                <a:rPr lang="en-US" altLang="zh-CN" sz="1350">
                  <a:solidFill>
                    <a:schemeClr val="accent6">
                      <a:lumMod val="75000"/>
                    </a:schemeClr>
                  </a:solidFill>
                  <a:latin typeface="Cambria Math" panose="02040503050406030204" pitchFamily="18" charset="0"/>
                  <a:ea typeface="Cambria Math" panose="02040503050406030204" pitchFamily="18" charset="0"/>
                </a:rPr>
                <a:t>1</a:t>
              </a:r>
              <a:endParaRPr lang="zh-CN" altLang="en-US" sz="1350">
                <a:solidFill>
                  <a:schemeClr val="accent6">
                    <a:lumMod val="75000"/>
                  </a:schemeClr>
                </a:solidFill>
                <a:latin typeface="Cambria Math" panose="02040503050406030204" pitchFamily="18" charset="0"/>
              </a:endParaRPr>
            </a:p>
          </p:txBody>
        </p:sp>
        <p:sp>
          <p:nvSpPr>
            <p:cNvPr id="51" name="文本框 38">
              <a:extLst>
                <a:ext uri="{FF2B5EF4-FFF2-40B4-BE49-F238E27FC236}">
                  <a16:creationId xmlns:a16="http://schemas.microsoft.com/office/drawing/2014/main" id="{B866CBBD-6FF0-B046-AC69-2B989E4FFA0B}"/>
                </a:ext>
              </a:extLst>
            </p:cNvPr>
            <p:cNvSpPr txBox="1"/>
            <p:nvPr/>
          </p:nvSpPr>
          <p:spPr>
            <a:xfrm>
              <a:off x="8134755" y="3492708"/>
              <a:ext cx="217961" cy="300082"/>
            </a:xfrm>
            <a:prstGeom prst="rect">
              <a:avLst/>
            </a:prstGeom>
            <a:noFill/>
          </p:spPr>
          <p:txBody>
            <a:bodyPr wrap="square" rtlCol="0">
              <a:spAutoFit/>
            </a:bodyPr>
            <a:lstStyle/>
            <a:p>
              <a:r>
                <a:rPr lang="en-US" altLang="zh-CN" sz="1350">
                  <a:solidFill>
                    <a:schemeClr val="accent6">
                      <a:lumMod val="75000"/>
                    </a:schemeClr>
                  </a:solidFill>
                  <a:latin typeface="Cambria Math" panose="02040503050406030204" pitchFamily="18" charset="0"/>
                  <a:ea typeface="Cambria Math" panose="02040503050406030204" pitchFamily="18" charset="0"/>
                </a:rPr>
                <a:t>1</a:t>
              </a:r>
              <a:endParaRPr lang="zh-CN" altLang="en-US" sz="1350">
                <a:solidFill>
                  <a:schemeClr val="accent6">
                    <a:lumMod val="75000"/>
                  </a:schemeClr>
                </a:solidFill>
                <a:latin typeface="Cambria Math" panose="02040503050406030204" pitchFamily="18" charset="0"/>
              </a:endParaRPr>
            </a:p>
          </p:txBody>
        </p:sp>
        <p:cxnSp>
          <p:nvCxnSpPr>
            <p:cNvPr id="52" name="直接箭头连接符 41">
              <a:extLst>
                <a:ext uri="{FF2B5EF4-FFF2-40B4-BE49-F238E27FC236}">
                  <a16:creationId xmlns:a16="http://schemas.microsoft.com/office/drawing/2014/main" id="{C01EAB07-2176-D847-9277-3CE31CE9B080}"/>
                </a:ext>
              </a:extLst>
            </p:cNvPr>
            <p:cNvCxnSpPr/>
            <p:nvPr/>
          </p:nvCxnSpPr>
          <p:spPr>
            <a:xfrm flipH="1">
              <a:off x="6516165" y="3771999"/>
              <a:ext cx="71320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49">
              <a:extLst>
                <a:ext uri="{FF2B5EF4-FFF2-40B4-BE49-F238E27FC236}">
                  <a16:creationId xmlns:a16="http://schemas.microsoft.com/office/drawing/2014/main" id="{37DA4746-9376-534B-8CC6-C0383D9AC56F}"/>
                </a:ext>
              </a:extLst>
            </p:cNvPr>
            <p:cNvSpPr txBox="1"/>
            <p:nvPr/>
          </p:nvSpPr>
          <p:spPr>
            <a:xfrm>
              <a:off x="6442406" y="3505201"/>
              <a:ext cx="961689" cy="253916"/>
            </a:xfrm>
            <a:prstGeom prst="rect">
              <a:avLst/>
            </a:prstGeom>
            <a:noFill/>
          </p:spPr>
          <p:txBody>
            <a:bodyPr wrap="square" rtlCol="0">
              <a:spAutoFit/>
            </a:bodyPr>
            <a:lstStyle/>
            <a:p>
              <a:r>
                <a:rPr lang="en-US" altLang="zh-CN" sz="1050" b="1">
                  <a:solidFill>
                    <a:schemeClr val="accent6">
                      <a:lumMod val="75000"/>
                    </a:schemeClr>
                  </a:solidFill>
                  <a:latin typeface="微软雅黑" panose="020B0503020204020204" pitchFamily="34" charset="-122"/>
                  <a:ea typeface="微软雅黑" panose="020B0503020204020204" pitchFamily="34" charset="-122"/>
                </a:rPr>
                <a:t>supervision</a:t>
              </a:r>
              <a:endParaRPr lang="zh-CN" altLang="en-US" sz="1350" b="1">
                <a:solidFill>
                  <a:schemeClr val="accent6">
                    <a:lumMod val="75000"/>
                  </a:schemeClr>
                </a:solidFill>
                <a:latin typeface="微软雅黑" panose="020B0503020204020204" pitchFamily="34" charset="-122"/>
                <a:ea typeface="微软雅黑" panose="020B0503020204020204" pitchFamily="34" charset="-122"/>
              </a:endParaRPr>
            </a:p>
          </p:txBody>
        </p:sp>
        <p:pic>
          <p:nvPicPr>
            <p:cNvPr id="55" name="图片 53">
              <a:extLst>
                <a:ext uri="{FF2B5EF4-FFF2-40B4-BE49-F238E27FC236}">
                  <a16:creationId xmlns:a16="http://schemas.microsoft.com/office/drawing/2014/main" id="{4958E7FB-7B0B-AD42-8C2A-844C2B7A11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8187" y="3248760"/>
              <a:ext cx="1346345" cy="1009759"/>
            </a:xfrm>
            <a:prstGeom prst="rect">
              <a:avLst/>
            </a:prstGeom>
          </p:spPr>
        </p:pic>
        <mc:AlternateContent xmlns:mc="http://schemas.openxmlformats.org/markup-compatibility/2006" xmlns:a14="http://schemas.microsoft.com/office/drawing/2010/main">
          <mc:Choice Requires="a14">
            <p:sp>
              <p:nvSpPr>
                <p:cNvPr id="56" name="TextBox 42">
                  <a:extLst>
                    <a:ext uri="{FF2B5EF4-FFF2-40B4-BE49-F238E27FC236}">
                      <a16:creationId xmlns:a16="http://schemas.microsoft.com/office/drawing/2014/main" id="{AE3809CA-5232-6C4D-93F4-4673A3BCA9CB}"/>
                    </a:ext>
                  </a:extLst>
                </p:cNvPr>
                <p:cNvSpPr txBox="1"/>
                <p:nvPr/>
              </p:nvSpPr>
              <p:spPr>
                <a:xfrm>
                  <a:off x="3898735" y="4307807"/>
                  <a:ext cx="398367" cy="2077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ea typeface="Cambria Math" panose="02040503050406030204" pitchFamily="18" charset="0"/>
                              </a:rPr>
                            </m:ctrlPr>
                          </m:sSupPr>
                          <m:e>
                            <m:r>
                              <a:rPr lang="en-US" sz="1350" b="1" i="1">
                                <a:latin typeface="Cambria Math" panose="02040503050406030204" pitchFamily="18" charset="0"/>
                                <a:ea typeface="Cambria Math" panose="02040503050406030204" pitchFamily="18" charset="0"/>
                              </a:rPr>
                              <m:t>𝑫</m:t>
                            </m:r>
                          </m:e>
                          <m:sup>
                            <m:r>
                              <a:rPr lang="en-US" sz="1350" i="1">
                                <a:latin typeface="Cambria Math" panose="02040503050406030204" pitchFamily="18" charset="0"/>
                                <a:ea typeface="Cambria Math" panose="02040503050406030204" pitchFamily="18" charset="0"/>
                              </a:rPr>
                              <m:t>𝑒𝑠𝑡</m:t>
                            </m:r>
                          </m:sup>
                        </m:sSup>
                      </m:oMath>
                    </m:oMathPara>
                  </a14:m>
                  <a:endParaRPr lang="en-US" sz="1350"/>
                </a:p>
              </p:txBody>
            </p:sp>
          </mc:Choice>
          <mc:Fallback xmlns="">
            <p:sp>
              <p:nvSpPr>
                <p:cNvPr id="56" name="TextBox 42">
                  <a:extLst>
                    <a:ext uri="{FF2B5EF4-FFF2-40B4-BE49-F238E27FC236}">
                      <a16:creationId xmlns:a16="http://schemas.microsoft.com/office/drawing/2014/main" id="{AE3809CA-5232-6C4D-93F4-4673A3BCA9CB}"/>
                    </a:ext>
                  </a:extLst>
                </p:cNvPr>
                <p:cNvSpPr txBox="1">
                  <a:spLocks noRot="1" noChangeAspect="1" noMove="1" noResize="1" noEditPoints="1" noAdjustHandles="1" noChangeArrowheads="1" noChangeShapeType="1" noTextEdit="1"/>
                </p:cNvSpPr>
                <p:nvPr/>
              </p:nvSpPr>
              <p:spPr>
                <a:xfrm>
                  <a:off x="3898735" y="4307807"/>
                  <a:ext cx="398367" cy="207749"/>
                </a:xfrm>
                <a:prstGeom prst="rect">
                  <a:avLst/>
                </a:prstGeom>
                <a:blipFill>
                  <a:blip r:embed="rId9"/>
                  <a:stretch>
                    <a:fillRect/>
                  </a:stretch>
                </a:blipFill>
              </p:spPr>
              <p:txBody>
                <a:bodyPr/>
                <a:lstStyle/>
                <a:p>
                  <a:r>
                    <a:rPr lang="en-US">
                      <a:noFill/>
                    </a:rPr>
                    <a:t> </a:t>
                  </a:r>
                </a:p>
              </p:txBody>
            </p:sp>
          </mc:Fallback>
        </mc:AlternateContent>
        <p:sp>
          <p:nvSpPr>
            <p:cNvPr id="62" name="椭圆 61">
              <a:extLst>
                <a:ext uri="{FF2B5EF4-FFF2-40B4-BE49-F238E27FC236}">
                  <a16:creationId xmlns:a16="http://schemas.microsoft.com/office/drawing/2014/main" id="{6440F4AA-700B-F442-B862-10BDDA9DF663}"/>
                </a:ext>
              </a:extLst>
            </p:cNvPr>
            <p:cNvSpPr/>
            <p:nvPr/>
          </p:nvSpPr>
          <p:spPr>
            <a:xfrm>
              <a:off x="5602731" y="3549541"/>
              <a:ext cx="27000" cy="27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椭圆 62">
              <a:extLst>
                <a:ext uri="{FF2B5EF4-FFF2-40B4-BE49-F238E27FC236}">
                  <a16:creationId xmlns:a16="http://schemas.microsoft.com/office/drawing/2014/main" id="{17926B6F-FD6F-4246-ADD5-09BF1C507234}"/>
                </a:ext>
              </a:extLst>
            </p:cNvPr>
            <p:cNvSpPr/>
            <p:nvPr/>
          </p:nvSpPr>
          <p:spPr>
            <a:xfrm>
              <a:off x="5945631" y="3723849"/>
              <a:ext cx="27000" cy="27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mc:AlternateContent xmlns:mc="http://schemas.openxmlformats.org/markup-compatibility/2006" xmlns:a14="http://schemas.microsoft.com/office/drawing/2010/main">
          <mc:Choice Requires="a14">
            <p:sp>
              <p:nvSpPr>
                <p:cNvPr id="64" name="TextBox 85">
                  <a:extLst>
                    <a:ext uri="{FF2B5EF4-FFF2-40B4-BE49-F238E27FC236}">
                      <a16:creationId xmlns:a16="http://schemas.microsoft.com/office/drawing/2014/main" id="{8E5F2A9C-A74E-534B-8945-616642556D1D}"/>
                    </a:ext>
                  </a:extLst>
                </p:cNvPr>
                <p:cNvSpPr txBox="1"/>
                <p:nvPr/>
              </p:nvSpPr>
              <p:spPr>
                <a:xfrm>
                  <a:off x="5546884" y="3356296"/>
                  <a:ext cx="219585"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𝐸</m:t>
                        </m:r>
                        <m:d>
                          <m:dPr>
                            <m:begChr m:val="["/>
                            <m:endChr m:val="]"/>
                            <m:ctrlPr>
                              <a:rPr lang="en-US" sz="1200" i="1">
                                <a:latin typeface="Cambria Math" panose="02040503050406030204" pitchFamily="18" charset="0"/>
                              </a:rPr>
                            </m:ctrlPr>
                          </m:dPr>
                          <m:e>
                            <m:r>
                              <a:rPr lang="en-US" sz="1200" i="1">
                                <a:latin typeface="Cambria Math" panose="02040503050406030204" pitchFamily="18" charset="0"/>
                              </a:rPr>
                              <m:t>𝑐</m:t>
                            </m:r>
                            <m:r>
                              <a:rPr lang="en-US" sz="1200" i="1" baseline="-25000">
                                <a:latin typeface="Cambria Math" panose="02040503050406030204" pitchFamily="18" charset="0"/>
                              </a:rPr>
                              <m:t>1</m:t>
                            </m:r>
                          </m:e>
                        </m:d>
                      </m:oMath>
                    </m:oMathPara>
                  </a14:m>
                  <a:endParaRPr lang="en-US" sz="1050"/>
                </a:p>
              </p:txBody>
            </p:sp>
          </mc:Choice>
          <mc:Fallback xmlns="">
            <p:sp>
              <p:nvSpPr>
                <p:cNvPr id="64" name="TextBox 85">
                  <a:extLst>
                    <a:ext uri="{FF2B5EF4-FFF2-40B4-BE49-F238E27FC236}">
                      <a16:creationId xmlns:a16="http://schemas.microsoft.com/office/drawing/2014/main" id="{8E5F2A9C-A74E-534B-8945-616642556D1D}"/>
                    </a:ext>
                  </a:extLst>
                </p:cNvPr>
                <p:cNvSpPr txBox="1">
                  <a:spLocks noRot="1" noChangeAspect="1" noMove="1" noResize="1" noEditPoints="1" noAdjustHandles="1" noChangeArrowheads="1" noChangeShapeType="1" noTextEdit="1"/>
                </p:cNvSpPr>
                <p:nvPr/>
              </p:nvSpPr>
              <p:spPr>
                <a:xfrm>
                  <a:off x="5546884" y="3356296"/>
                  <a:ext cx="219585" cy="184666"/>
                </a:xfrm>
                <a:prstGeom prst="rect">
                  <a:avLst/>
                </a:prstGeom>
                <a:blipFill>
                  <a:blip r:embed="rId10"/>
                  <a:stretch>
                    <a:fillRect l="-17391"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86">
                  <a:extLst>
                    <a:ext uri="{FF2B5EF4-FFF2-40B4-BE49-F238E27FC236}">
                      <a16:creationId xmlns:a16="http://schemas.microsoft.com/office/drawing/2014/main" id="{BD0035C4-38BF-A34B-8E4F-B2A1B2D3A9C3}"/>
                    </a:ext>
                  </a:extLst>
                </p:cNvPr>
                <p:cNvSpPr txBox="1"/>
                <p:nvPr/>
              </p:nvSpPr>
              <p:spPr>
                <a:xfrm>
                  <a:off x="5696313" y="3841232"/>
                  <a:ext cx="843310"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𝐸</m:t>
                        </m:r>
                        <m:d>
                          <m:dPr>
                            <m:begChr m:val="["/>
                            <m:endChr m:val="]"/>
                            <m:ctrlPr>
                              <a:rPr lang="en-US" sz="1200" i="1">
                                <a:latin typeface="Cambria Math" panose="02040503050406030204" pitchFamily="18" charset="0"/>
                              </a:rPr>
                            </m:ctrlPr>
                          </m:dPr>
                          <m:e>
                            <m:r>
                              <a:rPr lang="en-US" sz="1200" i="1">
                                <a:latin typeface="Cambria Math" panose="02040503050406030204" pitchFamily="18" charset="0"/>
                              </a:rPr>
                              <m:t>𝑐</m:t>
                            </m:r>
                            <m:r>
                              <a:rPr lang="en-US" sz="1200" i="1" baseline="-25000">
                                <a:latin typeface="Cambria Math" panose="02040503050406030204" pitchFamily="18" charset="0"/>
                              </a:rPr>
                              <m:t>2</m:t>
                            </m:r>
                          </m:e>
                        </m:d>
                      </m:oMath>
                    </m:oMathPara>
                  </a14:m>
                  <a:endParaRPr lang="en-US" sz="1050"/>
                </a:p>
              </p:txBody>
            </p:sp>
          </mc:Choice>
          <mc:Fallback xmlns="">
            <p:sp>
              <p:nvSpPr>
                <p:cNvPr id="65" name="TextBox 86">
                  <a:extLst>
                    <a:ext uri="{FF2B5EF4-FFF2-40B4-BE49-F238E27FC236}">
                      <a16:creationId xmlns:a16="http://schemas.microsoft.com/office/drawing/2014/main" id="{BD0035C4-38BF-A34B-8E4F-B2A1B2D3A9C3}"/>
                    </a:ext>
                  </a:extLst>
                </p:cNvPr>
                <p:cNvSpPr txBox="1">
                  <a:spLocks noRot="1" noChangeAspect="1" noMove="1" noResize="1" noEditPoints="1" noAdjustHandles="1" noChangeArrowheads="1" noChangeShapeType="1" noTextEdit="1"/>
                </p:cNvSpPr>
                <p:nvPr/>
              </p:nvSpPr>
              <p:spPr>
                <a:xfrm>
                  <a:off x="5696313" y="3841232"/>
                  <a:ext cx="843310" cy="184666"/>
                </a:xfrm>
                <a:prstGeom prst="rect">
                  <a:avLst/>
                </a:prstGeom>
                <a:blipFill>
                  <a:blip r:embed="rId11"/>
                  <a:stretch>
                    <a:fillRect/>
                  </a:stretch>
                </a:blipFill>
              </p:spPr>
              <p:txBody>
                <a:bodyPr/>
                <a:lstStyle/>
                <a:p>
                  <a:r>
                    <a:rPr lang="en-US">
                      <a:noFill/>
                    </a:rPr>
                    <a:t> </a:t>
                  </a:r>
                </a:p>
              </p:txBody>
            </p:sp>
          </mc:Fallback>
        </mc:AlternateContent>
        <p:sp>
          <p:nvSpPr>
            <p:cNvPr id="66" name="上弧形箭头 69">
              <a:extLst>
                <a:ext uri="{FF2B5EF4-FFF2-40B4-BE49-F238E27FC236}">
                  <a16:creationId xmlns:a16="http://schemas.microsoft.com/office/drawing/2014/main" id="{C9CBA9C0-9AC9-804D-840B-1C4C0C8ECDA9}"/>
                </a:ext>
              </a:extLst>
            </p:cNvPr>
            <p:cNvSpPr/>
            <p:nvPr/>
          </p:nvSpPr>
          <p:spPr>
            <a:xfrm>
              <a:off x="3864138" y="3221023"/>
              <a:ext cx="1727885" cy="289478"/>
            </a:xfrm>
            <a:prstGeom prst="curvedDownArrow">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67" name="上弧形箭头 70">
              <a:extLst>
                <a:ext uri="{FF2B5EF4-FFF2-40B4-BE49-F238E27FC236}">
                  <a16:creationId xmlns:a16="http://schemas.microsoft.com/office/drawing/2014/main" id="{EBB29FAB-6799-9946-AB52-6191418FB8E6}"/>
                </a:ext>
              </a:extLst>
            </p:cNvPr>
            <p:cNvSpPr/>
            <p:nvPr/>
          </p:nvSpPr>
          <p:spPr>
            <a:xfrm flipV="1">
              <a:off x="4217745" y="3771999"/>
              <a:ext cx="1801811" cy="307368"/>
            </a:xfrm>
            <a:prstGeom prst="curvedDownArrow">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mc:AlternateContent xmlns:mc="http://schemas.openxmlformats.org/markup-compatibility/2006" xmlns:a14="http://schemas.microsoft.com/office/drawing/2010/main">
          <mc:Choice Requires="a14">
            <p:sp>
              <p:nvSpPr>
                <p:cNvPr id="68" name="TextBox 95">
                  <a:extLst>
                    <a:ext uri="{FF2B5EF4-FFF2-40B4-BE49-F238E27FC236}">
                      <a16:creationId xmlns:a16="http://schemas.microsoft.com/office/drawing/2014/main" id="{4F195C35-0F5A-A44E-9551-8D3904AE8636}"/>
                    </a:ext>
                  </a:extLst>
                </p:cNvPr>
                <p:cNvSpPr txBox="1"/>
                <p:nvPr/>
              </p:nvSpPr>
              <p:spPr>
                <a:xfrm>
                  <a:off x="4862854" y="4124866"/>
                  <a:ext cx="216000" cy="21919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13" i="1">
                            <a:latin typeface="Cambria Math" panose="02040503050406030204" pitchFamily="18" charset="0"/>
                            <a:ea typeface="Cambria Math" panose="02040503050406030204" pitchFamily="18" charset="0"/>
                          </a:rPr>
                          <m:t>Σ</m:t>
                        </m:r>
                      </m:oMath>
                    </m:oMathPara>
                  </a14:m>
                  <a:endParaRPr lang="en-US" sz="1013"/>
                </a:p>
              </p:txBody>
            </p:sp>
          </mc:Choice>
          <mc:Fallback xmlns="">
            <p:sp>
              <p:nvSpPr>
                <p:cNvPr id="68" name="TextBox 95">
                  <a:extLst>
                    <a:ext uri="{FF2B5EF4-FFF2-40B4-BE49-F238E27FC236}">
                      <a16:creationId xmlns:a16="http://schemas.microsoft.com/office/drawing/2014/main" id="{4F195C35-0F5A-A44E-9551-8D3904AE8636}"/>
                    </a:ext>
                  </a:extLst>
                </p:cNvPr>
                <p:cNvSpPr txBox="1">
                  <a:spLocks noRot="1" noChangeAspect="1" noMove="1" noResize="1" noEditPoints="1" noAdjustHandles="1" noChangeArrowheads="1" noChangeShapeType="1" noTextEdit="1"/>
                </p:cNvSpPr>
                <p:nvPr/>
              </p:nvSpPr>
              <p:spPr>
                <a:xfrm>
                  <a:off x="4862854" y="4124866"/>
                  <a:ext cx="216000" cy="219192"/>
                </a:xfrm>
                <a:prstGeom prst="ellipse">
                  <a:avLst/>
                </a:prstGeom>
                <a:blipFill>
                  <a:blip r:embed="rId12"/>
                  <a:stretch>
                    <a:fillRect/>
                  </a:stretch>
                </a:blipFill>
                <a:ln>
                  <a:solidFill>
                    <a:schemeClr val="tx1"/>
                  </a:solidFill>
                </a:ln>
              </p:spPr>
              <p:txBody>
                <a:bodyPr/>
                <a:lstStyle/>
                <a:p>
                  <a:r>
                    <a:rPr lang="en-US">
                      <a:noFill/>
                    </a:rPr>
                    <a:t> </a:t>
                  </a:r>
                </a:p>
              </p:txBody>
            </p:sp>
          </mc:Fallback>
        </mc:AlternateContent>
        <p:sp>
          <p:nvSpPr>
            <p:cNvPr id="69" name="文本框 74">
              <a:extLst>
                <a:ext uri="{FF2B5EF4-FFF2-40B4-BE49-F238E27FC236}">
                  <a16:creationId xmlns:a16="http://schemas.microsoft.com/office/drawing/2014/main" id="{4C42AF23-783E-8E4C-96F7-8E6FE7DF1AA4}"/>
                </a:ext>
              </a:extLst>
            </p:cNvPr>
            <p:cNvSpPr txBox="1"/>
            <p:nvPr/>
          </p:nvSpPr>
          <p:spPr>
            <a:xfrm>
              <a:off x="5040622" y="4252613"/>
              <a:ext cx="1539781" cy="300082"/>
            </a:xfrm>
            <a:prstGeom prst="rect">
              <a:avLst/>
            </a:prstGeom>
            <a:noFill/>
          </p:spPr>
          <p:txBody>
            <a:bodyPr wrap="square" rtlCol="0">
              <a:spAutoFit/>
            </a:bodyPr>
            <a:lstStyle/>
            <a:p>
              <a:pPr algn="ctr"/>
              <a:r>
                <a:rPr lang="en-US" altLang="zh-CN" sz="1350">
                  <a:solidFill>
                    <a:schemeClr val="accent5">
                      <a:lumMod val="75000"/>
                    </a:schemeClr>
                  </a:solidFill>
                  <a:latin typeface="微软雅黑" panose="020B0503020204020204" pitchFamily="34" charset="-122"/>
                  <a:ea typeface="微软雅黑" panose="020B0503020204020204" pitchFamily="34" charset="-122"/>
                </a:rPr>
                <a:t>Expectation</a:t>
              </a:r>
              <a:endParaRPr lang="zh-CN" altLang="en-US" sz="1350">
                <a:solidFill>
                  <a:schemeClr val="accent5">
                    <a:lumMod val="75000"/>
                  </a:schemeClr>
                </a:solidFill>
              </a:endParaRPr>
            </a:p>
          </p:txBody>
        </p:sp>
        <p:sp>
          <p:nvSpPr>
            <p:cNvPr id="70" name="TextBox 42">
              <a:extLst>
                <a:ext uri="{FF2B5EF4-FFF2-40B4-BE49-F238E27FC236}">
                  <a16:creationId xmlns:a16="http://schemas.microsoft.com/office/drawing/2014/main" id="{76F99A72-AFAC-1A48-BA85-3D7C21A62F12}"/>
                </a:ext>
              </a:extLst>
            </p:cNvPr>
            <p:cNvSpPr txBox="1"/>
            <p:nvPr/>
          </p:nvSpPr>
          <p:spPr>
            <a:xfrm>
              <a:off x="7455806" y="4276481"/>
              <a:ext cx="1558411" cy="207749"/>
            </a:xfrm>
            <a:prstGeom prst="rect">
              <a:avLst/>
            </a:prstGeom>
            <a:noFill/>
          </p:spPr>
          <p:txBody>
            <a:bodyPr wrap="square" lIns="0" tIns="0" rIns="0" bIns="0" rtlCol="0">
              <a:spAutoFit/>
            </a:bodyPr>
            <a:lstStyle/>
            <a:p>
              <a:r>
                <a:rPr lang="en-US" sz="1350" i="1">
                  <a:latin typeface="Cambria Math" panose="02040503050406030204" pitchFamily="18" charset="0"/>
                  <a:ea typeface="Cambria Math" panose="02040503050406030204" pitchFamily="18" charset="0"/>
                </a:rPr>
                <a:t>Point Annotation</a:t>
              </a:r>
            </a:p>
          </p:txBody>
        </p:sp>
        <p:sp>
          <p:nvSpPr>
            <p:cNvPr id="71" name="矩形 50">
              <a:extLst>
                <a:ext uri="{FF2B5EF4-FFF2-40B4-BE49-F238E27FC236}">
                  <a16:creationId xmlns:a16="http://schemas.microsoft.com/office/drawing/2014/main" id="{4DF58EA4-86B7-674A-84DB-3D4733AE53C9}"/>
                </a:ext>
              </a:extLst>
            </p:cNvPr>
            <p:cNvSpPr/>
            <p:nvPr/>
          </p:nvSpPr>
          <p:spPr>
            <a:xfrm>
              <a:off x="5130674" y="3245113"/>
              <a:ext cx="1331109" cy="9969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Oval 71">
              <a:extLst>
                <a:ext uri="{FF2B5EF4-FFF2-40B4-BE49-F238E27FC236}">
                  <a16:creationId xmlns:a16="http://schemas.microsoft.com/office/drawing/2014/main" id="{B5AEBC0B-A4E2-8049-9195-08995B9BE1AE}"/>
                </a:ext>
              </a:extLst>
            </p:cNvPr>
            <p:cNvSpPr>
              <a:spLocks noChangeAspect="1"/>
            </p:cNvSpPr>
            <p:nvPr/>
          </p:nvSpPr>
          <p:spPr>
            <a:xfrm>
              <a:off x="7791647" y="3537918"/>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8E1ACC4E-9143-D146-B2C4-E6C1B2D8DB36}"/>
                </a:ext>
              </a:extLst>
            </p:cNvPr>
            <p:cNvSpPr>
              <a:spLocks noChangeAspect="1"/>
            </p:cNvSpPr>
            <p:nvPr/>
          </p:nvSpPr>
          <p:spPr>
            <a:xfrm>
              <a:off x="8138105" y="3708308"/>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sp>
          <p:nvSpPr>
            <p:cNvPr id="74" name="Oval 73">
              <a:extLst>
                <a:ext uri="{FF2B5EF4-FFF2-40B4-BE49-F238E27FC236}">
                  <a16:creationId xmlns:a16="http://schemas.microsoft.com/office/drawing/2014/main" id="{3F3A05F2-1B73-E84A-8476-056CFA5D91FB}"/>
                </a:ext>
              </a:extLst>
            </p:cNvPr>
            <p:cNvSpPr>
              <a:spLocks noChangeAspect="1"/>
            </p:cNvSpPr>
            <p:nvPr/>
          </p:nvSpPr>
          <p:spPr>
            <a:xfrm>
              <a:off x="5592742" y="3548321"/>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794765F0-5D3B-3E4D-AC80-DC81FB9B4153}"/>
                </a:ext>
              </a:extLst>
            </p:cNvPr>
            <p:cNvSpPr>
              <a:spLocks noChangeAspect="1"/>
            </p:cNvSpPr>
            <p:nvPr/>
          </p:nvSpPr>
          <p:spPr>
            <a:xfrm>
              <a:off x="5939200" y="3718711"/>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grpSp>
      <p:pic>
        <p:nvPicPr>
          <p:cNvPr id="36" name="Picture 35" descr="A close up of a clock&#10;&#10;Description automatically generated">
            <a:extLst>
              <a:ext uri="{FF2B5EF4-FFF2-40B4-BE49-F238E27FC236}">
                <a16:creationId xmlns:a16="http://schemas.microsoft.com/office/drawing/2014/main" id="{C2135232-E318-3F4D-BB16-0699C1CE9E1E}"/>
              </a:ext>
            </a:extLst>
          </p:cNvPr>
          <p:cNvPicPr>
            <a:picLocks noChangeAspect="1"/>
          </p:cNvPicPr>
          <p:nvPr/>
        </p:nvPicPr>
        <p:blipFill>
          <a:blip r:embed="rId13"/>
          <a:stretch>
            <a:fillRect/>
          </a:stretch>
        </p:blipFill>
        <p:spPr>
          <a:xfrm>
            <a:off x="3799649" y="4987597"/>
            <a:ext cx="4292600" cy="968086"/>
          </a:xfrm>
          <a:prstGeom prst="rect">
            <a:avLst/>
          </a:prstGeom>
        </p:spPr>
      </p:pic>
    </p:spTree>
    <p:extLst>
      <p:ext uri="{BB962C8B-B14F-4D97-AF65-F5344CB8AC3E}">
        <p14:creationId xmlns:p14="http://schemas.microsoft.com/office/powerpoint/2010/main" val="531098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FEC8-7F72-9140-85B5-8F5142D60201}"/>
              </a:ext>
            </a:extLst>
          </p:cNvPr>
          <p:cNvSpPr>
            <a:spLocks noGrp="1"/>
          </p:cNvSpPr>
          <p:nvPr>
            <p:ph type="title"/>
          </p:nvPr>
        </p:nvSpPr>
        <p:spPr/>
        <p:txBody>
          <a:bodyPr>
            <a:normAutofit/>
          </a:bodyPr>
          <a:lstStyle/>
          <a:p>
            <a:r>
              <a:rPr lang="en-US" sz="3200">
                <a:solidFill>
                  <a:schemeClr val="accent1">
                    <a:lumMod val="75000"/>
                  </a:schemeClr>
                </a:solidFill>
              </a:rPr>
              <a:t>Previous </a:t>
            </a:r>
            <a:r>
              <a:rPr lang="en-US" altLang="zh-CN" sz="3200">
                <a:solidFill>
                  <a:schemeClr val="accent1">
                    <a:lumMod val="75000"/>
                  </a:schemeClr>
                </a:solidFill>
              </a:rPr>
              <a:t>W</a:t>
            </a:r>
            <a:r>
              <a:rPr lang="en-US" sz="3200">
                <a:solidFill>
                  <a:schemeClr val="accent1">
                    <a:lumMod val="75000"/>
                  </a:schemeClr>
                </a:solidFill>
              </a:rPr>
              <a:t>orks</a:t>
            </a:r>
          </a:p>
        </p:txBody>
      </p:sp>
      <p:sp>
        <p:nvSpPr>
          <p:cNvPr id="3" name="Content Placeholder 2">
            <a:extLst>
              <a:ext uri="{FF2B5EF4-FFF2-40B4-BE49-F238E27FC236}">
                <a16:creationId xmlns:a16="http://schemas.microsoft.com/office/drawing/2014/main" id="{8067C4E9-6EDF-0C45-9ECD-EEE5DDEE572E}"/>
              </a:ext>
            </a:extLst>
          </p:cNvPr>
          <p:cNvSpPr>
            <a:spLocks noGrp="1"/>
          </p:cNvSpPr>
          <p:nvPr>
            <p:ph idx="1"/>
          </p:nvPr>
        </p:nvSpPr>
        <p:spPr>
          <a:xfrm>
            <a:off x="167640" y="954488"/>
            <a:ext cx="11826240" cy="1232121"/>
          </a:xfrm>
        </p:spPr>
        <p:txBody>
          <a:bodyPr/>
          <a:lstStyle/>
          <a:p>
            <a:r>
              <a:rPr lang="en-US" sz="2400"/>
              <a:t>Pixel-wise loss on Gaussian smoothed </a:t>
            </a:r>
            <a:r>
              <a:rPr lang="en-US" altLang="zh-CN" sz="2400"/>
              <a:t>Ground</a:t>
            </a:r>
            <a:r>
              <a:rPr lang="zh-CN" altLang="en-US" sz="2400"/>
              <a:t> </a:t>
            </a:r>
            <a:r>
              <a:rPr lang="en-US" altLang="zh-CN" sz="2400"/>
              <a:t>Truth</a:t>
            </a:r>
            <a:r>
              <a:rPr lang="zh-CN" altLang="en-US" sz="2400"/>
              <a:t> </a:t>
            </a:r>
            <a:r>
              <a:rPr lang="en-US" altLang="zh-CN" sz="2400"/>
              <a:t>(GGT)</a:t>
            </a:r>
          </a:p>
          <a:p>
            <a:pPr lvl="1">
              <a:buFont typeface="Wingdings" pitchFamily="2" charset="2"/>
              <a:buChar char="Ø"/>
            </a:pPr>
            <a:r>
              <a:rPr lang="zh-CN" altLang="en-US" sz="2000"/>
              <a:t> </a:t>
            </a:r>
            <a:r>
              <a:rPr lang="en-US" altLang="zh-CN" sz="2000"/>
              <a:t>Gaussian</a:t>
            </a:r>
            <a:r>
              <a:rPr lang="zh-CN" altLang="en-US" sz="2000"/>
              <a:t> </a:t>
            </a:r>
            <a:r>
              <a:rPr lang="en-US" altLang="zh-CN" sz="2000"/>
              <a:t>width</a:t>
            </a:r>
            <a:r>
              <a:rPr lang="zh-CN" altLang="en-US" sz="2000"/>
              <a:t> </a:t>
            </a:r>
            <a:r>
              <a:rPr lang="en-US" altLang="zh-CN" sz="2000"/>
              <a:t>is</a:t>
            </a:r>
            <a:r>
              <a:rPr lang="zh-CN" altLang="en-US" sz="2000"/>
              <a:t> </a:t>
            </a:r>
            <a:r>
              <a:rPr lang="en-US" altLang="zh-CN" sz="2000"/>
              <a:t>difficult</a:t>
            </a:r>
            <a:r>
              <a:rPr lang="zh-CN" altLang="en-US" sz="2000"/>
              <a:t> </a:t>
            </a:r>
            <a:r>
              <a:rPr lang="en-US" altLang="zh-CN" sz="2000"/>
              <a:t>to</a:t>
            </a:r>
            <a:r>
              <a:rPr lang="zh-CN" altLang="en-US" sz="2000"/>
              <a:t> </a:t>
            </a:r>
            <a:r>
              <a:rPr lang="en-US" altLang="zh-CN" sz="2000"/>
              <a:t>chose.</a:t>
            </a:r>
          </a:p>
          <a:p>
            <a:pPr lvl="1">
              <a:buFont typeface="Wingdings" pitchFamily="2" charset="2"/>
              <a:buChar char="Ø"/>
            </a:pPr>
            <a:r>
              <a:rPr lang="zh-CN" altLang="en-US" sz="2000"/>
              <a:t> </a:t>
            </a:r>
            <a:r>
              <a:rPr lang="en-US" sz="2000"/>
              <a:t>Imposing Gaussians to annotations hurts the generalization performance.</a:t>
            </a:r>
          </a:p>
          <a:p>
            <a:pPr marL="457200" lvl="1" indent="0">
              <a:buNone/>
            </a:pPr>
            <a:endParaRPr lang="en-US" sz="2000"/>
          </a:p>
          <a:p>
            <a:pPr marL="0" indent="0">
              <a:buNone/>
            </a:pPr>
            <a:endParaRPr lang="en-US"/>
          </a:p>
        </p:txBody>
      </p:sp>
      <p:sp>
        <p:nvSpPr>
          <p:cNvPr id="12" name="Content Placeholder 2">
            <a:extLst>
              <a:ext uri="{FF2B5EF4-FFF2-40B4-BE49-F238E27FC236}">
                <a16:creationId xmlns:a16="http://schemas.microsoft.com/office/drawing/2014/main" id="{47460EFC-B640-164A-B6C9-F14F4EE40D50}"/>
              </a:ext>
            </a:extLst>
          </p:cNvPr>
          <p:cNvSpPr txBox="1">
            <a:spLocks/>
          </p:cNvSpPr>
          <p:nvPr/>
        </p:nvSpPr>
        <p:spPr>
          <a:xfrm>
            <a:off x="182880" y="2203837"/>
            <a:ext cx="11826240" cy="800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t>The Bayesian</a:t>
            </a:r>
            <a:r>
              <a:rPr lang="zh-CN" altLang="en-US" sz="2400"/>
              <a:t> </a:t>
            </a:r>
            <a:r>
              <a:rPr lang="en-US" altLang="zh-CN" sz="2400"/>
              <a:t>loss</a:t>
            </a:r>
            <a:r>
              <a:rPr lang="zh-CN" altLang="en-US" sz="2400"/>
              <a:t> </a:t>
            </a:r>
            <a:r>
              <a:rPr lang="en-US" altLang="zh-CN" sz="2400"/>
              <a:t>[1]</a:t>
            </a:r>
            <a:endParaRPr lang="en-US" sz="2400"/>
          </a:p>
          <a:p>
            <a:pPr marL="0" indent="0">
              <a:buFont typeface="Arial" panose="020B0604020202020204" pitchFamily="34" charset="0"/>
              <a:buNone/>
            </a:pPr>
            <a:endParaRPr lang="en-US"/>
          </a:p>
        </p:txBody>
      </p:sp>
      <p:sp>
        <p:nvSpPr>
          <p:cNvPr id="16" name="Rectangle 15">
            <a:extLst>
              <a:ext uri="{FF2B5EF4-FFF2-40B4-BE49-F238E27FC236}">
                <a16:creationId xmlns:a16="http://schemas.microsoft.com/office/drawing/2014/main" id="{4DE91036-A5B1-4D43-82E5-B00638634422}"/>
              </a:ext>
            </a:extLst>
          </p:cNvPr>
          <p:cNvSpPr/>
          <p:nvPr/>
        </p:nvSpPr>
        <p:spPr>
          <a:xfrm>
            <a:off x="456217" y="5947344"/>
            <a:ext cx="10979464" cy="400110"/>
          </a:xfrm>
          <a:prstGeom prst="rect">
            <a:avLst/>
          </a:prstGeom>
        </p:spPr>
        <p:txBody>
          <a:bodyPr wrap="square">
            <a:spAutoFit/>
          </a:bodyPr>
          <a:lstStyle/>
          <a:p>
            <a:pPr marL="342900" indent="-342900">
              <a:buFont typeface="Wingdings" pitchFamily="2" charset="2"/>
              <a:buChar char="ü"/>
            </a:pPr>
            <a:r>
              <a:rPr lang="en-US" altLang="zh-CN" sz="2000">
                <a:solidFill>
                  <a:srgbClr val="FF0000"/>
                </a:solidFill>
              </a:rPr>
              <a:t>When</a:t>
            </a:r>
            <a:r>
              <a:rPr lang="zh-CN" altLang="en-US" sz="2000">
                <a:solidFill>
                  <a:srgbClr val="FF0000"/>
                </a:solidFill>
              </a:rPr>
              <a:t> </a:t>
            </a:r>
            <a:r>
              <a:rPr lang="en-US" altLang="zh-CN" sz="2000">
                <a:solidFill>
                  <a:srgbClr val="FF0000"/>
                </a:solidFill>
              </a:rPr>
              <a:t>loss</a:t>
            </a:r>
            <a:r>
              <a:rPr lang="zh-CN" altLang="en-US" sz="2000">
                <a:solidFill>
                  <a:srgbClr val="FF0000"/>
                </a:solidFill>
              </a:rPr>
              <a:t> </a:t>
            </a:r>
            <a:r>
              <a:rPr lang="en-US" altLang="zh-CN" sz="2000">
                <a:solidFill>
                  <a:srgbClr val="FF0000"/>
                </a:solidFill>
              </a:rPr>
              <a:t>is</a:t>
            </a:r>
            <a:r>
              <a:rPr lang="zh-CN" altLang="en-US" sz="2000">
                <a:solidFill>
                  <a:srgbClr val="FF0000"/>
                </a:solidFill>
              </a:rPr>
              <a:t> </a:t>
            </a:r>
            <a:r>
              <a:rPr lang="en-US" altLang="zh-CN" sz="2000">
                <a:solidFill>
                  <a:srgbClr val="FF0000"/>
                </a:solidFill>
              </a:rPr>
              <a:t>0,</a:t>
            </a:r>
            <a:r>
              <a:rPr lang="zh-CN" altLang="en-US" sz="2000">
                <a:solidFill>
                  <a:srgbClr val="FF0000"/>
                </a:solidFill>
              </a:rPr>
              <a:t> </a:t>
            </a:r>
            <a:r>
              <a:rPr lang="en-US" altLang="zh-CN" sz="2000">
                <a:solidFill>
                  <a:srgbClr val="FF0000"/>
                </a:solidFill>
              </a:rPr>
              <a:t>#</a:t>
            </a:r>
            <a:r>
              <a:rPr lang="zh-CN" altLang="en-US" sz="2000">
                <a:solidFill>
                  <a:srgbClr val="FF0000"/>
                </a:solidFill>
              </a:rPr>
              <a:t> </a:t>
            </a:r>
            <a:r>
              <a:rPr lang="en-US" altLang="zh-CN" sz="2000">
                <a:solidFill>
                  <a:srgbClr val="FF0000"/>
                </a:solidFill>
              </a:rPr>
              <a:t>of</a:t>
            </a:r>
            <a:r>
              <a:rPr lang="zh-CN" altLang="en-US" sz="2000">
                <a:solidFill>
                  <a:srgbClr val="FF0000"/>
                </a:solidFill>
              </a:rPr>
              <a:t> </a:t>
            </a:r>
            <a:r>
              <a:rPr lang="en-US" altLang="zh-CN" sz="2000">
                <a:solidFill>
                  <a:srgbClr val="FF0000"/>
                </a:solidFill>
              </a:rPr>
              <a:t>equations</a:t>
            </a:r>
            <a:r>
              <a:rPr lang="zh-CN" altLang="en-US" sz="2000">
                <a:solidFill>
                  <a:srgbClr val="FF0000"/>
                </a:solidFill>
              </a:rPr>
              <a:t> </a:t>
            </a:r>
            <a:r>
              <a:rPr lang="en-US" altLang="zh-CN" sz="2000">
                <a:solidFill>
                  <a:srgbClr val="FF0000"/>
                </a:solidFill>
              </a:rPr>
              <a:t>is</a:t>
            </a:r>
            <a:r>
              <a:rPr lang="zh-CN" altLang="en-US" sz="2000">
                <a:solidFill>
                  <a:srgbClr val="FF0000"/>
                </a:solidFill>
              </a:rPr>
              <a:t> </a:t>
            </a:r>
            <a:r>
              <a:rPr lang="en-US" altLang="zh-CN" sz="2000">
                <a:solidFill>
                  <a:srgbClr val="FF0000"/>
                </a:solidFill>
              </a:rPr>
              <a:t>less</a:t>
            </a:r>
            <a:r>
              <a:rPr lang="zh-CN" altLang="en-US" sz="2000">
                <a:solidFill>
                  <a:srgbClr val="FF0000"/>
                </a:solidFill>
              </a:rPr>
              <a:t> </a:t>
            </a:r>
            <a:r>
              <a:rPr lang="en-US" altLang="zh-CN" sz="2000">
                <a:solidFill>
                  <a:srgbClr val="FF0000"/>
                </a:solidFill>
              </a:rPr>
              <a:t>than</a:t>
            </a:r>
            <a:r>
              <a:rPr lang="zh-CN" altLang="en-US" sz="2000">
                <a:solidFill>
                  <a:srgbClr val="FF0000"/>
                </a:solidFill>
              </a:rPr>
              <a:t> </a:t>
            </a:r>
            <a:r>
              <a:rPr lang="en-US" altLang="zh-CN" sz="2000">
                <a:solidFill>
                  <a:srgbClr val="FF0000"/>
                </a:solidFill>
              </a:rPr>
              <a:t>#</a:t>
            </a:r>
            <a:r>
              <a:rPr lang="zh-CN" altLang="en-US" sz="2000">
                <a:solidFill>
                  <a:srgbClr val="FF0000"/>
                </a:solidFill>
              </a:rPr>
              <a:t> </a:t>
            </a:r>
            <a:r>
              <a:rPr lang="en-US" altLang="zh-CN" sz="2000">
                <a:solidFill>
                  <a:srgbClr val="FF0000"/>
                </a:solidFill>
              </a:rPr>
              <a:t>of</a:t>
            </a:r>
            <a:r>
              <a:rPr lang="zh-CN" altLang="en-US" sz="2000">
                <a:solidFill>
                  <a:srgbClr val="FF0000"/>
                </a:solidFill>
              </a:rPr>
              <a:t> </a:t>
            </a:r>
            <a:r>
              <a:rPr lang="en-US" altLang="zh-CN" sz="2000">
                <a:solidFill>
                  <a:srgbClr val="FF0000"/>
                </a:solidFill>
              </a:rPr>
              <a:t>variables,</a:t>
            </a:r>
            <a:r>
              <a:rPr lang="zh-CN" altLang="en-US" sz="2000">
                <a:solidFill>
                  <a:srgbClr val="FF0000"/>
                </a:solidFill>
              </a:rPr>
              <a:t> </a:t>
            </a:r>
            <a:r>
              <a:rPr lang="en-US" altLang="zh-CN" sz="2000">
                <a:solidFill>
                  <a:srgbClr val="FF0000"/>
                </a:solidFill>
              </a:rPr>
              <a:t>and</a:t>
            </a:r>
            <a:r>
              <a:rPr lang="zh-CN" altLang="en-US" sz="2000">
                <a:solidFill>
                  <a:srgbClr val="FF0000"/>
                </a:solidFill>
              </a:rPr>
              <a:t> </a:t>
            </a:r>
            <a:r>
              <a:rPr lang="en-US" altLang="zh-CN" sz="2000">
                <a:solidFill>
                  <a:srgbClr val="FF0000"/>
                </a:solidFill>
              </a:rPr>
              <a:t>thus</a:t>
            </a:r>
            <a:r>
              <a:rPr lang="zh-CN" altLang="en-US" sz="2000">
                <a:solidFill>
                  <a:srgbClr val="FF0000"/>
                </a:solidFill>
              </a:rPr>
              <a:t> </a:t>
            </a:r>
            <a:r>
              <a:rPr lang="en-US" altLang="zh-CN" sz="2000">
                <a:solidFill>
                  <a:srgbClr val="FF0000"/>
                </a:solidFill>
              </a:rPr>
              <a:t>Bayesian</a:t>
            </a:r>
            <a:r>
              <a:rPr lang="zh-CN" altLang="en-US" sz="2000">
                <a:solidFill>
                  <a:srgbClr val="FF0000"/>
                </a:solidFill>
              </a:rPr>
              <a:t> </a:t>
            </a:r>
            <a:r>
              <a:rPr lang="en-US" altLang="zh-CN" sz="2000">
                <a:solidFill>
                  <a:srgbClr val="FF0000"/>
                </a:solidFill>
              </a:rPr>
              <a:t>loss</a:t>
            </a:r>
            <a:r>
              <a:rPr lang="zh-CN" altLang="en-US" sz="2000">
                <a:solidFill>
                  <a:srgbClr val="FF0000"/>
                </a:solidFill>
              </a:rPr>
              <a:t> </a:t>
            </a:r>
            <a:r>
              <a:rPr lang="en-US" altLang="zh-CN" sz="2000">
                <a:solidFill>
                  <a:srgbClr val="FF0000"/>
                </a:solidFill>
              </a:rPr>
              <a:t>is</a:t>
            </a:r>
            <a:r>
              <a:rPr lang="zh-CN" altLang="en-US" sz="2000">
                <a:solidFill>
                  <a:srgbClr val="FF0000"/>
                </a:solidFill>
              </a:rPr>
              <a:t> </a:t>
            </a:r>
            <a:r>
              <a:rPr lang="en-US" altLang="zh-CN" sz="2000">
                <a:solidFill>
                  <a:srgbClr val="FF0000"/>
                </a:solidFill>
              </a:rPr>
              <a:t>underdetermined.</a:t>
            </a:r>
            <a:endParaRPr lang="en-US" sz="2000">
              <a:solidFill>
                <a:srgbClr val="FF0000"/>
              </a:solidFill>
            </a:endParaRPr>
          </a:p>
        </p:txBody>
      </p:sp>
      <p:sp>
        <p:nvSpPr>
          <p:cNvPr id="11" name="Rectangle 10">
            <a:extLst>
              <a:ext uri="{FF2B5EF4-FFF2-40B4-BE49-F238E27FC236}">
                <a16:creationId xmlns:a16="http://schemas.microsoft.com/office/drawing/2014/main" id="{69066EBF-42C5-DF44-A211-1815BEB1AE3B}"/>
              </a:ext>
            </a:extLst>
          </p:cNvPr>
          <p:cNvSpPr/>
          <p:nvPr/>
        </p:nvSpPr>
        <p:spPr>
          <a:xfrm>
            <a:off x="0" y="6426355"/>
            <a:ext cx="10896600" cy="369332"/>
          </a:xfrm>
          <a:prstGeom prst="rect">
            <a:avLst/>
          </a:prstGeom>
        </p:spPr>
        <p:txBody>
          <a:bodyPr wrap="square">
            <a:spAutoFit/>
          </a:bodyPr>
          <a:lstStyle/>
          <a:p>
            <a:pPr lvl="1"/>
            <a:r>
              <a:rPr lang="en-US" altLang="zh-CN"/>
              <a:t>[1]</a:t>
            </a:r>
            <a:r>
              <a:rPr lang="zh-CN" altLang="en-US"/>
              <a:t> </a:t>
            </a:r>
            <a:r>
              <a:rPr lang="en-US"/>
              <a:t>Ma et al</a:t>
            </a:r>
            <a:r>
              <a:rPr lang="en-US" altLang="zh-CN"/>
              <a:t>.,</a:t>
            </a:r>
            <a:r>
              <a:rPr lang="en-US"/>
              <a:t> Bayesian loss for crowd count estimation with point supervision</a:t>
            </a:r>
            <a:r>
              <a:rPr lang="en-US" altLang="zh-CN"/>
              <a:t>,</a:t>
            </a:r>
            <a:r>
              <a:rPr lang="zh-CN" altLang="en-US"/>
              <a:t> </a:t>
            </a:r>
            <a:r>
              <a:rPr lang="en-US" altLang="zh-CN"/>
              <a:t>ICCV</a:t>
            </a:r>
            <a:r>
              <a:rPr lang="zh-CN" altLang="en-US"/>
              <a:t> </a:t>
            </a:r>
            <a:r>
              <a:rPr lang="en-US" altLang="zh-CN"/>
              <a:t>2019.</a:t>
            </a:r>
            <a:r>
              <a:rPr lang="zh-CN" altLang="en-US"/>
              <a:t> </a:t>
            </a:r>
            <a:endParaRPr lang="en-US"/>
          </a:p>
        </p:txBody>
      </p:sp>
      <p:grpSp>
        <p:nvGrpSpPr>
          <p:cNvPr id="17" name="Group 16">
            <a:extLst>
              <a:ext uri="{FF2B5EF4-FFF2-40B4-BE49-F238E27FC236}">
                <a16:creationId xmlns:a16="http://schemas.microsoft.com/office/drawing/2014/main" id="{8E132018-DE5F-AB48-A750-2952471DC6BB}"/>
              </a:ext>
            </a:extLst>
          </p:cNvPr>
          <p:cNvGrpSpPr/>
          <p:nvPr/>
        </p:nvGrpSpPr>
        <p:grpSpPr>
          <a:xfrm>
            <a:off x="2537925" y="2633891"/>
            <a:ext cx="7116146" cy="2388384"/>
            <a:chOff x="3388187" y="2982274"/>
            <a:chExt cx="5626030" cy="1570421"/>
          </a:xfrm>
        </p:grpSpPr>
        <p:pic>
          <p:nvPicPr>
            <p:cNvPr id="18" name="图片 72">
              <a:extLst>
                <a:ext uri="{FF2B5EF4-FFF2-40B4-BE49-F238E27FC236}">
                  <a16:creationId xmlns:a16="http://schemas.microsoft.com/office/drawing/2014/main" id="{85E4F206-4731-3B42-A896-472890E74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040" y="3225207"/>
              <a:ext cx="1367321" cy="1025491"/>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19" name="TextBox 95">
                  <a:extLst>
                    <a:ext uri="{FF2B5EF4-FFF2-40B4-BE49-F238E27FC236}">
                      <a16:creationId xmlns:a16="http://schemas.microsoft.com/office/drawing/2014/main" id="{162B0228-1603-9C4E-8239-87E80535EA10}"/>
                    </a:ext>
                  </a:extLst>
                </p:cNvPr>
                <p:cNvSpPr txBox="1"/>
                <p:nvPr/>
              </p:nvSpPr>
              <p:spPr>
                <a:xfrm>
                  <a:off x="4746688" y="2982274"/>
                  <a:ext cx="216000" cy="21919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13" i="1">
                            <a:latin typeface="Cambria Math" panose="02040503050406030204" pitchFamily="18" charset="0"/>
                            <a:ea typeface="Cambria Math" panose="02040503050406030204" pitchFamily="18" charset="0"/>
                          </a:rPr>
                          <m:t>Σ</m:t>
                        </m:r>
                      </m:oMath>
                    </m:oMathPara>
                  </a14:m>
                  <a:endParaRPr lang="en-US" sz="1013"/>
                </a:p>
              </p:txBody>
            </p:sp>
          </mc:Choice>
          <mc:Fallback xmlns="">
            <p:sp>
              <p:nvSpPr>
                <p:cNvPr id="19" name="TextBox 95">
                  <a:extLst>
                    <a:ext uri="{FF2B5EF4-FFF2-40B4-BE49-F238E27FC236}">
                      <a16:creationId xmlns:a16="http://schemas.microsoft.com/office/drawing/2014/main" id="{162B0228-1603-9C4E-8239-87E80535EA10}"/>
                    </a:ext>
                  </a:extLst>
                </p:cNvPr>
                <p:cNvSpPr txBox="1">
                  <a:spLocks noRot="1" noChangeAspect="1" noMove="1" noResize="1" noEditPoints="1" noAdjustHandles="1" noChangeArrowheads="1" noChangeShapeType="1" noTextEdit="1"/>
                </p:cNvSpPr>
                <p:nvPr/>
              </p:nvSpPr>
              <p:spPr>
                <a:xfrm>
                  <a:off x="4746688" y="2982274"/>
                  <a:ext cx="216000" cy="219192"/>
                </a:xfrm>
                <a:prstGeom prst="ellipse">
                  <a:avLst/>
                </a:prstGeom>
                <a:blipFill>
                  <a:blip r:embed="rId7"/>
                  <a:stretch>
                    <a:fillRect/>
                  </a:stretch>
                </a:blipFill>
                <a:ln>
                  <a:solidFill>
                    <a:schemeClr val="tx1"/>
                  </a:solidFill>
                </a:ln>
              </p:spPr>
              <p:txBody>
                <a:bodyPr/>
                <a:lstStyle/>
                <a:p>
                  <a:r>
                    <a:rPr lang="en-US">
                      <a:noFill/>
                    </a:rPr>
                    <a:t> </a:t>
                  </a:r>
                </a:p>
              </p:txBody>
            </p:sp>
          </mc:Fallback>
        </mc:AlternateContent>
        <p:sp>
          <p:nvSpPr>
            <p:cNvPr id="20" name="文本框 37">
              <a:extLst>
                <a:ext uri="{FF2B5EF4-FFF2-40B4-BE49-F238E27FC236}">
                  <a16:creationId xmlns:a16="http://schemas.microsoft.com/office/drawing/2014/main" id="{AB600F8F-72A7-4F4F-8DC0-3DEFE0FB6B47}"/>
                </a:ext>
              </a:extLst>
            </p:cNvPr>
            <p:cNvSpPr txBox="1"/>
            <p:nvPr/>
          </p:nvSpPr>
          <p:spPr>
            <a:xfrm>
              <a:off x="7664044" y="3263963"/>
              <a:ext cx="230787" cy="300082"/>
            </a:xfrm>
            <a:prstGeom prst="rect">
              <a:avLst/>
            </a:prstGeom>
            <a:noFill/>
          </p:spPr>
          <p:txBody>
            <a:bodyPr wrap="square" rtlCol="0">
              <a:spAutoFit/>
            </a:bodyPr>
            <a:lstStyle/>
            <a:p>
              <a:r>
                <a:rPr lang="en-US" altLang="zh-CN" sz="1350">
                  <a:solidFill>
                    <a:schemeClr val="accent6">
                      <a:lumMod val="75000"/>
                    </a:schemeClr>
                  </a:solidFill>
                  <a:latin typeface="Cambria Math" panose="02040503050406030204" pitchFamily="18" charset="0"/>
                  <a:ea typeface="Cambria Math" panose="02040503050406030204" pitchFamily="18" charset="0"/>
                </a:rPr>
                <a:t>1</a:t>
              </a:r>
              <a:endParaRPr lang="zh-CN" altLang="en-US" sz="1350">
                <a:solidFill>
                  <a:schemeClr val="accent6">
                    <a:lumMod val="75000"/>
                  </a:schemeClr>
                </a:solidFill>
                <a:latin typeface="Cambria Math" panose="02040503050406030204" pitchFamily="18" charset="0"/>
              </a:endParaRPr>
            </a:p>
          </p:txBody>
        </p:sp>
        <p:sp>
          <p:nvSpPr>
            <p:cNvPr id="21" name="文本框 38">
              <a:extLst>
                <a:ext uri="{FF2B5EF4-FFF2-40B4-BE49-F238E27FC236}">
                  <a16:creationId xmlns:a16="http://schemas.microsoft.com/office/drawing/2014/main" id="{3D31CBF5-DAB0-F44B-9211-F099E2DB93CF}"/>
                </a:ext>
              </a:extLst>
            </p:cNvPr>
            <p:cNvSpPr txBox="1"/>
            <p:nvPr/>
          </p:nvSpPr>
          <p:spPr>
            <a:xfrm>
              <a:off x="8134755" y="3492708"/>
              <a:ext cx="217961" cy="300082"/>
            </a:xfrm>
            <a:prstGeom prst="rect">
              <a:avLst/>
            </a:prstGeom>
            <a:noFill/>
          </p:spPr>
          <p:txBody>
            <a:bodyPr wrap="square" rtlCol="0">
              <a:spAutoFit/>
            </a:bodyPr>
            <a:lstStyle/>
            <a:p>
              <a:r>
                <a:rPr lang="en-US" altLang="zh-CN" sz="1350">
                  <a:solidFill>
                    <a:schemeClr val="accent6">
                      <a:lumMod val="75000"/>
                    </a:schemeClr>
                  </a:solidFill>
                  <a:latin typeface="Cambria Math" panose="02040503050406030204" pitchFamily="18" charset="0"/>
                  <a:ea typeface="Cambria Math" panose="02040503050406030204" pitchFamily="18" charset="0"/>
                </a:rPr>
                <a:t>1</a:t>
              </a:r>
              <a:endParaRPr lang="zh-CN" altLang="en-US" sz="1350">
                <a:solidFill>
                  <a:schemeClr val="accent6">
                    <a:lumMod val="75000"/>
                  </a:schemeClr>
                </a:solidFill>
                <a:latin typeface="Cambria Math" panose="02040503050406030204" pitchFamily="18" charset="0"/>
              </a:endParaRPr>
            </a:p>
          </p:txBody>
        </p:sp>
        <p:cxnSp>
          <p:nvCxnSpPr>
            <p:cNvPr id="22" name="直接箭头连接符 41">
              <a:extLst>
                <a:ext uri="{FF2B5EF4-FFF2-40B4-BE49-F238E27FC236}">
                  <a16:creationId xmlns:a16="http://schemas.microsoft.com/office/drawing/2014/main" id="{C0E5F9A0-7443-0147-BD43-ACA63F3A1B8C}"/>
                </a:ext>
              </a:extLst>
            </p:cNvPr>
            <p:cNvCxnSpPr/>
            <p:nvPr/>
          </p:nvCxnSpPr>
          <p:spPr>
            <a:xfrm flipH="1">
              <a:off x="6516165" y="3771999"/>
              <a:ext cx="713201"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49">
              <a:extLst>
                <a:ext uri="{FF2B5EF4-FFF2-40B4-BE49-F238E27FC236}">
                  <a16:creationId xmlns:a16="http://schemas.microsoft.com/office/drawing/2014/main" id="{18B542F4-A7DF-544E-8134-E69AD5FBCE6C}"/>
                </a:ext>
              </a:extLst>
            </p:cNvPr>
            <p:cNvSpPr txBox="1"/>
            <p:nvPr/>
          </p:nvSpPr>
          <p:spPr>
            <a:xfrm>
              <a:off x="6442406" y="3505201"/>
              <a:ext cx="961689" cy="253916"/>
            </a:xfrm>
            <a:prstGeom prst="rect">
              <a:avLst/>
            </a:prstGeom>
            <a:noFill/>
          </p:spPr>
          <p:txBody>
            <a:bodyPr wrap="square" rtlCol="0">
              <a:spAutoFit/>
            </a:bodyPr>
            <a:lstStyle/>
            <a:p>
              <a:r>
                <a:rPr lang="en-US" altLang="zh-CN" sz="1050" b="1">
                  <a:solidFill>
                    <a:schemeClr val="accent6">
                      <a:lumMod val="75000"/>
                    </a:schemeClr>
                  </a:solidFill>
                  <a:latin typeface="微软雅黑" panose="020B0503020204020204" pitchFamily="34" charset="-122"/>
                  <a:ea typeface="微软雅黑" panose="020B0503020204020204" pitchFamily="34" charset="-122"/>
                </a:rPr>
                <a:t>supervision</a:t>
              </a:r>
              <a:endParaRPr lang="zh-CN" altLang="en-US" sz="1350" b="1">
                <a:solidFill>
                  <a:schemeClr val="accent6">
                    <a:lumMod val="75000"/>
                  </a:schemeClr>
                </a:solidFill>
                <a:latin typeface="微软雅黑" panose="020B0503020204020204" pitchFamily="34" charset="-122"/>
                <a:ea typeface="微软雅黑" panose="020B0503020204020204" pitchFamily="34" charset="-122"/>
              </a:endParaRPr>
            </a:p>
          </p:txBody>
        </p:sp>
        <p:pic>
          <p:nvPicPr>
            <p:cNvPr id="25" name="图片 53">
              <a:extLst>
                <a:ext uri="{FF2B5EF4-FFF2-40B4-BE49-F238E27FC236}">
                  <a16:creationId xmlns:a16="http://schemas.microsoft.com/office/drawing/2014/main" id="{02C82FFA-B405-7B48-8D68-D6B9505D2F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8187" y="3248760"/>
              <a:ext cx="1346345" cy="1009759"/>
            </a:xfrm>
            <a:prstGeom prst="rect">
              <a:avLst/>
            </a:prstGeom>
          </p:spPr>
        </p:pic>
        <mc:AlternateContent xmlns:mc="http://schemas.openxmlformats.org/markup-compatibility/2006" xmlns:a14="http://schemas.microsoft.com/office/drawing/2010/main">
          <mc:Choice Requires="a14">
            <p:sp>
              <p:nvSpPr>
                <p:cNvPr id="26" name="TextBox 42">
                  <a:extLst>
                    <a:ext uri="{FF2B5EF4-FFF2-40B4-BE49-F238E27FC236}">
                      <a16:creationId xmlns:a16="http://schemas.microsoft.com/office/drawing/2014/main" id="{D38F1322-9BFD-A343-99A3-5665AD69DB21}"/>
                    </a:ext>
                  </a:extLst>
                </p:cNvPr>
                <p:cNvSpPr txBox="1"/>
                <p:nvPr/>
              </p:nvSpPr>
              <p:spPr>
                <a:xfrm>
                  <a:off x="3898735" y="4307807"/>
                  <a:ext cx="398367" cy="2077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ea typeface="Cambria Math" panose="02040503050406030204" pitchFamily="18" charset="0"/>
                              </a:rPr>
                            </m:ctrlPr>
                          </m:sSupPr>
                          <m:e>
                            <m:r>
                              <a:rPr lang="en-US" sz="1350" b="1" i="1">
                                <a:latin typeface="Cambria Math" panose="02040503050406030204" pitchFamily="18" charset="0"/>
                                <a:ea typeface="Cambria Math" panose="02040503050406030204" pitchFamily="18" charset="0"/>
                              </a:rPr>
                              <m:t>𝑫</m:t>
                            </m:r>
                          </m:e>
                          <m:sup>
                            <m:r>
                              <a:rPr lang="en-US" sz="1350" i="1">
                                <a:latin typeface="Cambria Math" panose="02040503050406030204" pitchFamily="18" charset="0"/>
                                <a:ea typeface="Cambria Math" panose="02040503050406030204" pitchFamily="18" charset="0"/>
                              </a:rPr>
                              <m:t>𝑒𝑠𝑡</m:t>
                            </m:r>
                          </m:sup>
                        </m:sSup>
                      </m:oMath>
                    </m:oMathPara>
                  </a14:m>
                  <a:endParaRPr lang="en-US" sz="1350"/>
                </a:p>
              </p:txBody>
            </p:sp>
          </mc:Choice>
          <mc:Fallback xmlns="">
            <p:sp>
              <p:nvSpPr>
                <p:cNvPr id="26" name="TextBox 42">
                  <a:extLst>
                    <a:ext uri="{FF2B5EF4-FFF2-40B4-BE49-F238E27FC236}">
                      <a16:creationId xmlns:a16="http://schemas.microsoft.com/office/drawing/2014/main" id="{D38F1322-9BFD-A343-99A3-5665AD69DB21}"/>
                    </a:ext>
                  </a:extLst>
                </p:cNvPr>
                <p:cNvSpPr txBox="1">
                  <a:spLocks noRot="1" noChangeAspect="1" noMove="1" noResize="1" noEditPoints="1" noAdjustHandles="1" noChangeArrowheads="1" noChangeShapeType="1" noTextEdit="1"/>
                </p:cNvSpPr>
                <p:nvPr/>
              </p:nvSpPr>
              <p:spPr>
                <a:xfrm>
                  <a:off x="3898735" y="4307807"/>
                  <a:ext cx="398367" cy="207749"/>
                </a:xfrm>
                <a:prstGeom prst="rect">
                  <a:avLst/>
                </a:prstGeom>
                <a:blipFill>
                  <a:blip r:embed="rId9"/>
                  <a:stretch>
                    <a:fillRect/>
                  </a:stretch>
                </a:blipFill>
              </p:spPr>
              <p:txBody>
                <a:bodyPr/>
                <a:lstStyle/>
                <a:p>
                  <a:r>
                    <a:rPr lang="en-US">
                      <a:noFill/>
                    </a:rPr>
                    <a:t> </a:t>
                  </a:r>
                </a:p>
              </p:txBody>
            </p:sp>
          </mc:Fallback>
        </mc:AlternateContent>
        <p:sp>
          <p:nvSpPr>
            <p:cNvPr id="27" name="椭圆 61">
              <a:extLst>
                <a:ext uri="{FF2B5EF4-FFF2-40B4-BE49-F238E27FC236}">
                  <a16:creationId xmlns:a16="http://schemas.microsoft.com/office/drawing/2014/main" id="{FD82B06E-B177-A34F-9E75-60DD411158D8}"/>
                </a:ext>
              </a:extLst>
            </p:cNvPr>
            <p:cNvSpPr/>
            <p:nvPr/>
          </p:nvSpPr>
          <p:spPr>
            <a:xfrm>
              <a:off x="5602731" y="3549541"/>
              <a:ext cx="27000" cy="27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椭圆 62">
              <a:extLst>
                <a:ext uri="{FF2B5EF4-FFF2-40B4-BE49-F238E27FC236}">
                  <a16:creationId xmlns:a16="http://schemas.microsoft.com/office/drawing/2014/main" id="{401883A9-5F7E-5E40-A185-A135F5E8795C}"/>
                </a:ext>
              </a:extLst>
            </p:cNvPr>
            <p:cNvSpPr/>
            <p:nvPr/>
          </p:nvSpPr>
          <p:spPr>
            <a:xfrm>
              <a:off x="5945631" y="3723849"/>
              <a:ext cx="27000" cy="27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0000"/>
                </a:solidFill>
              </a:endParaRPr>
            </a:p>
          </p:txBody>
        </p:sp>
        <mc:AlternateContent xmlns:mc="http://schemas.openxmlformats.org/markup-compatibility/2006" xmlns:a14="http://schemas.microsoft.com/office/drawing/2010/main">
          <mc:Choice Requires="a14">
            <p:sp>
              <p:nvSpPr>
                <p:cNvPr id="29" name="TextBox 85">
                  <a:extLst>
                    <a:ext uri="{FF2B5EF4-FFF2-40B4-BE49-F238E27FC236}">
                      <a16:creationId xmlns:a16="http://schemas.microsoft.com/office/drawing/2014/main" id="{BCC14A55-C1C2-1447-BCBA-08123B565463}"/>
                    </a:ext>
                  </a:extLst>
                </p:cNvPr>
                <p:cNvSpPr txBox="1"/>
                <p:nvPr/>
              </p:nvSpPr>
              <p:spPr>
                <a:xfrm>
                  <a:off x="5546884" y="3356296"/>
                  <a:ext cx="219585"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𝐸</m:t>
                        </m:r>
                        <m:d>
                          <m:dPr>
                            <m:begChr m:val="["/>
                            <m:endChr m:val="]"/>
                            <m:ctrlPr>
                              <a:rPr lang="en-US" sz="1200" i="1">
                                <a:latin typeface="Cambria Math" panose="02040503050406030204" pitchFamily="18" charset="0"/>
                              </a:rPr>
                            </m:ctrlPr>
                          </m:dPr>
                          <m:e>
                            <m:r>
                              <a:rPr lang="en-US" sz="1200" i="1">
                                <a:latin typeface="Cambria Math" panose="02040503050406030204" pitchFamily="18" charset="0"/>
                              </a:rPr>
                              <m:t>𝑐</m:t>
                            </m:r>
                            <m:r>
                              <a:rPr lang="en-US" sz="1200" i="1" baseline="-25000">
                                <a:latin typeface="Cambria Math" panose="02040503050406030204" pitchFamily="18" charset="0"/>
                              </a:rPr>
                              <m:t>1</m:t>
                            </m:r>
                          </m:e>
                        </m:d>
                      </m:oMath>
                    </m:oMathPara>
                  </a14:m>
                  <a:endParaRPr lang="en-US" sz="1050"/>
                </a:p>
              </p:txBody>
            </p:sp>
          </mc:Choice>
          <mc:Fallback xmlns="">
            <p:sp>
              <p:nvSpPr>
                <p:cNvPr id="29" name="TextBox 85">
                  <a:extLst>
                    <a:ext uri="{FF2B5EF4-FFF2-40B4-BE49-F238E27FC236}">
                      <a16:creationId xmlns:a16="http://schemas.microsoft.com/office/drawing/2014/main" id="{BCC14A55-C1C2-1447-BCBA-08123B565463}"/>
                    </a:ext>
                  </a:extLst>
                </p:cNvPr>
                <p:cNvSpPr txBox="1">
                  <a:spLocks noRot="1" noChangeAspect="1" noMove="1" noResize="1" noEditPoints="1" noAdjustHandles="1" noChangeArrowheads="1" noChangeShapeType="1" noTextEdit="1"/>
                </p:cNvSpPr>
                <p:nvPr/>
              </p:nvSpPr>
              <p:spPr>
                <a:xfrm>
                  <a:off x="5546884" y="3356296"/>
                  <a:ext cx="219585" cy="184666"/>
                </a:xfrm>
                <a:prstGeom prst="rect">
                  <a:avLst/>
                </a:prstGeom>
                <a:blipFill>
                  <a:blip r:embed="rId10"/>
                  <a:stretch>
                    <a:fillRect l="-17391"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86">
                  <a:extLst>
                    <a:ext uri="{FF2B5EF4-FFF2-40B4-BE49-F238E27FC236}">
                      <a16:creationId xmlns:a16="http://schemas.microsoft.com/office/drawing/2014/main" id="{BD0C435E-49C3-7E46-B9DE-ED42266C91E4}"/>
                    </a:ext>
                  </a:extLst>
                </p:cNvPr>
                <p:cNvSpPr txBox="1"/>
                <p:nvPr/>
              </p:nvSpPr>
              <p:spPr>
                <a:xfrm>
                  <a:off x="5696313" y="3841232"/>
                  <a:ext cx="843310"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𝐸</m:t>
                        </m:r>
                        <m:d>
                          <m:dPr>
                            <m:begChr m:val="["/>
                            <m:endChr m:val="]"/>
                            <m:ctrlPr>
                              <a:rPr lang="en-US" sz="1200" i="1">
                                <a:latin typeface="Cambria Math" panose="02040503050406030204" pitchFamily="18" charset="0"/>
                              </a:rPr>
                            </m:ctrlPr>
                          </m:dPr>
                          <m:e>
                            <m:r>
                              <a:rPr lang="en-US" sz="1200" i="1">
                                <a:latin typeface="Cambria Math" panose="02040503050406030204" pitchFamily="18" charset="0"/>
                              </a:rPr>
                              <m:t>𝑐</m:t>
                            </m:r>
                            <m:r>
                              <a:rPr lang="en-US" sz="1200" i="1" baseline="-25000">
                                <a:latin typeface="Cambria Math" panose="02040503050406030204" pitchFamily="18" charset="0"/>
                              </a:rPr>
                              <m:t>2</m:t>
                            </m:r>
                          </m:e>
                        </m:d>
                      </m:oMath>
                    </m:oMathPara>
                  </a14:m>
                  <a:endParaRPr lang="en-US" sz="1050"/>
                </a:p>
              </p:txBody>
            </p:sp>
          </mc:Choice>
          <mc:Fallback xmlns="">
            <p:sp>
              <p:nvSpPr>
                <p:cNvPr id="30" name="TextBox 86">
                  <a:extLst>
                    <a:ext uri="{FF2B5EF4-FFF2-40B4-BE49-F238E27FC236}">
                      <a16:creationId xmlns:a16="http://schemas.microsoft.com/office/drawing/2014/main" id="{BD0C435E-49C3-7E46-B9DE-ED42266C91E4}"/>
                    </a:ext>
                  </a:extLst>
                </p:cNvPr>
                <p:cNvSpPr txBox="1">
                  <a:spLocks noRot="1" noChangeAspect="1" noMove="1" noResize="1" noEditPoints="1" noAdjustHandles="1" noChangeArrowheads="1" noChangeShapeType="1" noTextEdit="1"/>
                </p:cNvSpPr>
                <p:nvPr/>
              </p:nvSpPr>
              <p:spPr>
                <a:xfrm>
                  <a:off x="5696313" y="3841232"/>
                  <a:ext cx="843310" cy="184666"/>
                </a:xfrm>
                <a:prstGeom prst="rect">
                  <a:avLst/>
                </a:prstGeom>
                <a:blipFill>
                  <a:blip r:embed="rId11"/>
                  <a:stretch>
                    <a:fillRect/>
                  </a:stretch>
                </a:blipFill>
              </p:spPr>
              <p:txBody>
                <a:bodyPr/>
                <a:lstStyle/>
                <a:p>
                  <a:r>
                    <a:rPr lang="en-US">
                      <a:noFill/>
                    </a:rPr>
                    <a:t> </a:t>
                  </a:r>
                </a:p>
              </p:txBody>
            </p:sp>
          </mc:Fallback>
        </mc:AlternateContent>
        <p:sp>
          <p:nvSpPr>
            <p:cNvPr id="31" name="上弧形箭头 69">
              <a:extLst>
                <a:ext uri="{FF2B5EF4-FFF2-40B4-BE49-F238E27FC236}">
                  <a16:creationId xmlns:a16="http://schemas.microsoft.com/office/drawing/2014/main" id="{D5CA4129-D4D8-F948-A163-1FAA6FE70F53}"/>
                </a:ext>
              </a:extLst>
            </p:cNvPr>
            <p:cNvSpPr/>
            <p:nvPr/>
          </p:nvSpPr>
          <p:spPr>
            <a:xfrm>
              <a:off x="3864138" y="3221023"/>
              <a:ext cx="1727885" cy="289478"/>
            </a:xfrm>
            <a:prstGeom prst="curvedDownArrow">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mc:AlternateContent xmlns:mc="http://schemas.openxmlformats.org/markup-compatibility/2006" xmlns:a14="http://schemas.microsoft.com/office/drawing/2010/main">
          <mc:Choice Requires="a14">
            <p:sp>
              <p:nvSpPr>
                <p:cNvPr id="33" name="TextBox 95">
                  <a:extLst>
                    <a:ext uri="{FF2B5EF4-FFF2-40B4-BE49-F238E27FC236}">
                      <a16:creationId xmlns:a16="http://schemas.microsoft.com/office/drawing/2014/main" id="{B93D9C69-DB29-374C-ABB2-5B5CABCBF12D}"/>
                    </a:ext>
                  </a:extLst>
                </p:cNvPr>
                <p:cNvSpPr txBox="1"/>
                <p:nvPr/>
              </p:nvSpPr>
              <p:spPr>
                <a:xfrm>
                  <a:off x="4862854" y="4124866"/>
                  <a:ext cx="216000" cy="219192"/>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13" i="1">
                            <a:latin typeface="Cambria Math" panose="02040503050406030204" pitchFamily="18" charset="0"/>
                            <a:ea typeface="Cambria Math" panose="02040503050406030204" pitchFamily="18" charset="0"/>
                          </a:rPr>
                          <m:t>Σ</m:t>
                        </m:r>
                      </m:oMath>
                    </m:oMathPara>
                  </a14:m>
                  <a:endParaRPr lang="en-US" sz="1013"/>
                </a:p>
              </p:txBody>
            </p:sp>
          </mc:Choice>
          <mc:Fallback xmlns="">
            <p:sp>
              <p:nvSpPr>
                <p:cNvPr id="33" name="TextBox 95">
                  <a:extLst>
                    <a:ext uri="{FF2B5EF4-FFF2-40B4-BE49-F238E27FC236}">
                      <a16:creationId xmlns:a16="http://schemas.microsoft.com/office/drawing/2014/main" id="{B93D9C69-DB29-374C-ABB2-5B5CABCBF12D}"/>
                    </a:ext>
                  </a:extLst>
                </p:cNvPr>
                <p:cNvSpPr txBox="1">
                  <a:spLocks noRot="1" noChangeAspect="1" noMove="1" noResize="1" noEditPoints="1" noAdjustHandles="1" noChangeArrowheads="1" noChangeShapeType="1" noTextEdit="1"/>
                </p:cNvSpPr>
                <p:nvPr/>
              </p:nvSpPr>
              <p:spPr>
                <a:xfrm>
                  <a:off x="4862854" y="4124866"/>
                  <a:ext cx="216000" cy="219192"/>
                </a:xfrm>
                <a:prstGeom prst="ellipse">
                  <a:avLst/>
                </a:prstGeom>
                <a:blipFill>
                  <a:blip r:embed="rId12"/>
                  <a:stretch>
                    <a:fillRect/>
                  </a:stretch>
                </a:blipFill>
                <a:ln>
                  <a:solidFill>
                    <a:schemeClr val="tx1"/>
                  </a:solidFill>
                </a:ln>
              </p:spPr>
              <p:txBody>
                <a:bodyPr/>
                <a:lstStyle/>
                <a:p>
                  <a:r>
                    <a:rPr lang="en-US">
                      <a:noFill/>
                    </a:rPr>
                    <a:t> </a:t>
                  </a:r>
                </a:p>
              </p:txBody>
            </p:sp>
          </mc:Fallback>
        </mc:AlternateContent>
        <p:sp>
          <p:nvSpPr>
            <p:cNvPr id="34" name="文本框 74">
              <a:extLst>
                <a:ext uri="{FF2B5EF4-FFF2-40B4-BE49-F238E27FC236}">
                  <a16:creationId xmlns:a16="http://schemas.microsoft.com/office/drawing/2014/main" id="{1ECBE380-B836-DC4A-B7CB-DD2FB046ACB8}"/>
                </a:ext>
              </a:extLst>
            </p:cNvPr>
            <p:cNvSpPr txBox="1"/>
            <p:nvPr/>
          </p:nvSpPr>
          <p:spPr>
            <a:xfrm>
              <a:off x="5040622" y="4252613"/>
              <a:ext cx="1539781" cy="300082"/>
            </a:xfrm>
            <a:prstGeom prst="rect">
              <a:avLst/>
            </a:prstGeom>
            <a:noFill/>
          </p:spPr>
          <p:txBody>
            <a:bodyPr wrap="square" rtlCol="0">
              <a:spAutoFit/>
            </a:bodyPr>
            <a:lstStyle/>
            <a:p>
              <a:pPr algn="ctr"/>
              <a:r>
                <a:rPr lang="en-US" altLang="zh-CN" sz="1350">
                  <a:solidFill>
                    <a:schemeClr val="accent5">
                      <a:lumMod val="75000"/>
                    </a:schemeClr>
                  </a:solidFill>
                  <a:latin typeface="微软雅黑" panose="020B0503020204020204" pitchFamily="34" charset="-122"/>
                  <a:ea typeface="微软雅黑" panose="020B0503020204020204" pitchFamily="34" charset="-122"/>
                </a:rPr>
                <a:t>Expectation</a:t>
              </a:r>
              <a:endParaRPr lang="zh-CN" altLang="en-US" sz="1350">
                <a:solidFill>
                  <a:schemeClr val="accent5">
                    <a:lumMod val="75000"/>
                  </a:schemeClr>
                </a:solidFill>
              </a:endParaRPr>
            </a:p>
          </p:txBody>
        </p:sp>
        <p:sp>
          <p:nvSpPr>
            <p:cNvPr id="35" name="TextBox 42">
              <a:extLst>
                <a:ext uri="{FF2B5EF4-FFF2-40B4-BE49-F238E27FC236}">
                  <a16:creationId xmlns:a16="http://schemas.microsoft.com/office/drawing/2014/main" id="{E865D0F5-6960-5748-A365-7C7B37978CBE}"/>
                </a:ext>
              </a:extLst>
            </p:cNvPr>
            <p:cNvSpPr txBox="1"/>
            <p:nvPr/>
          </p:nvSpPr>
          <p:spPr>
            <a:xfrm>
              <a:off x="7455806" y="4276481"/>
              <a:ext cx="1558411" cy="207749"/>
            </a:xfrm>
            <a:prstGeom prst="rect">
              <a:avLst/>
            </a:prstGeom>
            <a:noFill/>
          </p:spPr>
          <p:txBody>
            <a:bodyPr wrap="square" lIns="0" tIns="0" rIns="0" bIns="0" rtlCol="0">
              <a:spAutoFit/>
            </a:bodyPr>
            <a:lstStyle/>
            <a:p>
              <a:r>
                <a:rPr lang="en-US" sz="1350" i="1">
                  <a:latin typeface="Cambria Math" panose="02040503050406030204" pitchFamily="18" charset="0"/>
                  <a:ea typeface="Cambria Math" panose="02040503050406030204" pitchFamily="18" charset="0"/>
                </a:rPr>
                <a:t>Point Annotation</a:t>
              </a:r>
            </a:p>
          </p:txBody>
        </p:sp>
        <p:sp>
          <p:nvSpPr>
            <p:cNvPr id="36" name="矩形 50">
              <a:extLst>
                <a:ext uri="{FF2B5EF4-FFF2-40B4-BE49-F238E27FC236}">
                  <a16:creationId xmlns:a16="http://schemas.microsoft.com/office/drawing/2014/main" id="{18A6EFAA-D455-7247-8CE1-66E5E3DA3654}"/>
                </a:ext>
              </a:extLst>
            </p:cNvPr>
            <p:cNvSpPr/>
            <p:nvPr/>
          </p:nvSpPr>
          <p:spPr>
            <a:xfrm>
              <a:off x="5130674" y="3245113"/>
              <a:ext cx="1331109" cy="9969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Oval 36">
              <a:extLst>
                <a:ext uri="{FF2B5EF4-FFF2-40B4-BE49-F238E27FC236}">
                  <a16:creationId xmlns:a16="http://schemas.microsoft.com/office/drawing/2014/main" id="{BDB08837-09EF-2346-BA3D-27675E73414E}"/>
                </a:ext>
              </a:extLst>
            </p:cNvPr>
            <p:cNvSpPr>
              <a:spLocks noChangeAspect="1"/>
            </p:cNvSpPr>
            <p:nvPr/>
          </p:nvSpPr>
          <p:spPr>
            <a:xfrm>
              <a:off x="7791647" y="3537918"/>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Oval 37">
              <a:extLst>
                <a:ext uri="{FF2B5EF4-FFF2-40B4-BE49-F238E27FC236}">
                  <a16:creationId xmlns:a16="http://schemas.microsoft.com/office/drawing/2014/main" id="{9637F6A0-5F82-414C-A8DE-C505D93E3008}"/>
                </a:ext>
              </a:extLst>
            </p:cNvPr>
            <p:cNvSpPr>
              <a:spLocks noChangeAspect="1"/>
            </p:cNvSpPr>
            <p:nvPr/>
          </p:nvSpPr>
          <p:spPr>
            <a:xfrm>
              <a:off x="8138105" y="3708308"/>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sp>
          <p:nvSpPr>
            <p:cNvPr id="39" name="Oval 38">
              <a:extLst>
                <a:ext uri="{FF2B5EF4-FFF2-40B4-BE49-F238E27FC236}">
                  <a16:creationId xmlns:a16="http://schemas.microsoft.com/office/drawing/2014/main" id="{9F016F30-A991-CA4A-8CEA-B356A496CC84}"/>
                </a:ext>
              </a:extLst>
            </p:cNvPr>
            <p:cNvSpPr>
              <a:spLocks noChangeAspect="1"/>
            </p:cNvSpPr>
            <p:nvPr/>
          </p:nvSpPr>
          <p:spPr>
            <a:xfrm>
              <a:off x="5592742" y="3548321"/>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0" name="Oval 39">
              <a:extLst>
                <a:ext uri="{FF2B5EF4-FFF2-40B4-BE49-F238E27FC236}">
                  <a16:creationId xmlns:a16="http://schemas.microsoft.com/office/drawing/2014/main" id="{FA3808D2-EDAE-B744-A6ED-79E407BD008A}"/>
                </a:ext>
              </a:extLst>
            </p:cNvPr>
            <p:cNvSpPr>
              <a:spLocks noChangeAspect="1"/>
            </p:cNvSpPr>
            <p:nvPr/>
          </p:nvSpPr>
          <p:spPr>
            <a:xfrm>
              <a:off x="5939200" y="3718711"/>
              <a:ext cx="45720" cy="45720"/>
            </a:xfrm>
            <a:prstGeom prst="ellipse">
              <a:avLst/>
            </a:prstGeom>
            <a:solidFill>
              <a:srgbClr val="FF0000"/>
            </a:solid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a:p>
          </p:txBody>
        </p:sp>
      </p:grpSp>
      <p:pic>
        <p:nvPicPr>
          <p:cNvPr id="41" name="Picture 40" descr="A close up of a clock&#10;&#10;Description automatically generated">
            <a:extLst>
              <a:ext uri="{FF2B5EF4-FFF2-40B4-BE49-F238E27FC236}">
                <a16:creationId xmlns:a16="http://schemas.microsoft.com/office/drawing/2014/main" id="{BE34ABBF-15DC-3646-A7E6-A3797D685FC0}"/>
              </a:ext>
            </a:extLst>
          </p:cNvPr>
          <p:cNvPicPr>
            <a:picLocks noChangeAspect="1"/>
          </p:cNvPicPr>
          <p:nvPr/>
        </p:nvPicPr>
        <p:blipFill>
          <a:blip r:embed="rId13"/>
          <a:stretch>
            <a:fillRect/>
          </a:stretch>
        </p:blipFill>
        <p:spPr>
          <a:xfrm>
            <a:off x="3799649" y="4987597"/>
            <a:ext cx="4292600" cy="968086"/>
          </a:xfrm>
          <a:prstGeom prst="rect">
            <a:avLst/>
          </a:prstGeom>
        </p:spPr>
      </p:pic>
      <p:sp>
        <p:nvSpPr>
          <p:cNvPr id="56" name="上弧形箭头 70">
            <a:extLst>
              <a:ext uri="{FF2B5EF4-FFF2-40B4-BE49-F238E27FC236}">
                <a16:creationId xmlns:a16="http://schemas.microsoft.com/office/drawing/2014/main" id="{0DA9C4D9-7EC1-C945-9FEE-260C5CC33FA9}"/>
              </a:ext>
            </a:extLst>
          </p:cNvPr>
          <p:cNvSpPr/>
          <p:nvPr/>
        </p:nvSpPr>
        <p:spPr>
          <a:xfrm flipV="1">
            <a:off x="3587202" y="3834949"/>
            <a:ext cx="2279041" cy="467462"/>
          </a:xfrm>
          <a:prstGeom prst="curvedDownArrow">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Tree>
    <p:extLst>
      <p:ext uri="{BB962C8B-B14F-4D97-AF65-F5344CB8AC3E}">
        <p14:creationId xmlns:p14="http://schemas.microsoft.com/office/powerpoint/2010/main" val="182050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E9EE-A6A5-9F4E-B248-2C1644C914ED}"/>
              </a:ext>
            </a:extLst>
          </p:cNvPr>
          <p:cNvSpPr>
            <a:spLocks noGrp="1"/>
          </p:cNvSpPr>
          <p:nvPr>
            <p:ph type="title"/>
          </p:nvPr>
        </p:nvSpPr>
        <p:spPr/>
        <p:txBody>
          <a:bodyPr>
            <a:normAutofit/>
          </a:bodyPr>
          <a:lstStyle/>
          <a:p>
            <a:r>
              <a:rPr lang="en-US" sz="3200">
                <a:solidFill>
                  <a:schemeClr val="accent1">
                    <a:lumMod val="75000"/>
                  </a:schemeClr>
                </a:solidFill>
                <a:latin typeface="Helvetica"/>
                <a:cs typeface="Helvetica"/>
              </a:rPr>
              <a:t>Our Contributions</a:t>
            </a:r>
            <a:endParaRPr lang="en-US" sz="3200">
              <a:solidFill>
                <a:schemeClr val="accent1">
                  <a:lumMod val="75000"/>
                </a:schemeClr>
              </a:solidFill>
            </a:endParaRPr>
          </a:p>
        </p:txBody>
      </p:sp>
      <p:grpSp>
        <p:nvGrpSpPr>
          <p:cNvPr id="9" name="Group 8">
            <a:extLst>
              <a:ext uri="{FF2B5EF4-FFF2-40B4-BE49-F238E27FC236}">
                <a16:creationId xmlns:a16="http://schemas.microsoft.com/office/drawing/2014/main" id="{54306822-0BD0-4C4B-995D-C614FE84055D}"/>
              </a:ext>
            </a:extLst>
          </p:cNvPr>
          <p:cNvGrpSpPr/>
          <p:nvPr/>
        </p:nvGrpSpPr>
        <p:grpSpPr>
          <a:xfrm>
            <a:off x="82360" y="4187466"/>
            <a:ext cx="2625461" cy="1981322"/>
            <a:chOff x="6229155" y="4525805"/>
            <a:chExt cx="2625461" cy="1981322"/>
          </a:xfrm>
        </p:grpSpPr>
        <p:pic>
          <p:nvPicPr>
            <p:cNvPr id="24" name="Picture 23" descr="Chart, scatter chart&#10;&#10;Description automatically generated">
              <a:extLst>
                <a:ext uri="{FF2B5EF4-FFF2-40B4-BE49-F238E27FC236}">
                  <a16:creationId xmlns:a16="http://schemas.microsoft.com/office/drawing/2014/main" id="{4A199346-5C53-4D42-B2B8-895396F6ED15}"/>
                </a:ext>
              </a:extLst>
            </p:cNvPr>
            <p:cNvPicPr>
              <a:picLocks noChangeAspect="1"/>
            </p:cNvPicPr>
            <p:nvPr/>
          </p:nvPicPr>
          <p:blipFill rotWithShape="1">
            <a:blip r:embed="rId4"/>
            <a:srcRect l="2585" t="2404" r="1373" b="4001"/>
            <a:stretch/>
          </p:blipFill>
          <p:spPr>
            <a:xfrm>
              <a:off x="6362310" y="4525805"/>
              <a:ext cx="2359152" cy="1572769"/>
            </a:xfrm>
            <a:prstGeom prst="rect">
              <a:avLst/>
            </a:prstGeom>
            <a:ln>
              <a:solidFill>
                <a:schemeClr val="tx1"/>
              </a:solidFill>
            </a:ln>
          </p:spPr>
        </p:pic>
        <p:sp>
          <p:nvSpPr>
            <p:cNvPr id="25" name="Content Placeholder 2">
              <a:extLst>
                <a:ext uri="{FF2B5EF4-FFF2-40B4-BE49-F238E27FC236}">
                  <a16:creationId xmlns:a16="http://schemas.microsoft.com/office/drawing/2014/main" id="{53D5274B-1E80-4341-8C2C-8AE12AE00617}"/>
                </a:ext>
              </a:extLst>
            </p:cNvPr>
            <p:cNvSpPr txBox="1">
              <a:spLocks/>
            </p:cNvSpPr>
            <p:nvPr/>
          </p:nvSpPr>
          <p:spPr>
            <a:xfrm>
              <a:off x="6229155" y="6126710"/>
              <a:ext cx="262546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Sparse</a:t>
              </a:r>
              <a:r>
                <a:rPr lang="en-US" sz="1800"/>
                <a:t> </a:t>
              </a:r>
              <a:r>
                <a:rPr lang="en-US" sz="1800">
                  <a:solidFill>
                    <a:srgbClr val="FF0000"/>
                  </a:solidFill>
                </a:rPr>
                <a:t>Annotation</a:t>
              </a:r>
            </a:p>
          </p:txBody>
        </p:sp>
      </p:grpSp>
      <p:sp>
        <p:nvSpPr>
          <p:cNvPr id="12" name="Content Placeholder 2">
            <a:extLst>
              <a:ext uri="{FF2B5EF4-FFF2-40B4-BE49-F238E27FC236}">
                <a16:creationId xmlns:a16="http://schemas.microsoft.com/office/drawing/2014/main" id="{EF67E953-08A7-844D-9AB7-C5881608655A}"/>
              </a:ext>
            </a:extLst>
          </p:cNvPr>
          <p:cNvSpPr txBox="1">
            <a:spLocks/>
          </p:cNvSpPr>
          <p:nvPr/>
        </p:nvSpPr>
        <p:spPr>
          <a:xfrm>
            <a:off x="4079819" y="1317353"/>
            <a:ext cx="8031664" cy="44717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latin typeface="Helvetica"/>
                <a:ea typeface="等线"/>
                <a:cs typeface="Helvetica"/>
              </a:rPr>
              <a:t>Propose</a:t>
            </a:r>
            <a:r>
              <a:rPr lang="zh-CN" altLang="en-US" sz="2400">
                <a:latin typeface="Helvetica"/>
                <a:ea typeface="等线"/>
                <a:cs typeface="Helvetica"/>
              </a:rPr>
              <a:t> </a:t>
            </a:r>
            <a:r>
              <a:rPr lang="en-US" altLang="zh-CN" sz="2400">
                <a:solidFill>
                  <a:srgbClr val="FF0000"/>
                </a:solidFill>
                <a:latin typeface="Helvetica"/>
                <a:ea typeface="等线"/>
                <a:cs typeface="Helvetica"/>
              </a:rPr>
              <a:t>DM-Count</a:t>
            </a:r>
            <a:r>
              <a:rPr lang="en-US" altLang="zh-CN" sz="2400">
                <a:latin typeface="Helvetica"/>
                <a:ea typeface="等线"/>
                <a:cs typeface="Helvetica"/>
              </a:rPr>
              <a:t>.</a:t>
            </a:r>
            <a:r>
              <a:rPr lang="zh-CN" altLang="en-US" sz="2400">
                <a:latin typeface="Helvetica"/>
                <a:ea typeface="等线"/>
                <a:cs typeface="Helvetica"/>
              </a:rPr>
              <a:t> </a:t>
            </a:r>
            <a:r>
              <a:rPr lang="en-US" altLang="zh-CN" sz="2400">
                <a:latin typeface="Helvetica"/>
                <a:ea typeface="等线"/>
                <a:cs typeface="Helvetica"/>
              </a:rPr>
              <a:t>Use </a:t>
            </a:r>
            <a:r>
              <a:rPr lang="en-US" altLang="zh-CN" sz="2400">
                <a:solidFill>
                  <a:srgbClr val="FF0000"/>
                </a:solidFill>
                <a:latin typeface="Helvetica"/>
                <a:ea typeface="等线"/>
                <a:cs typeface="Helvetica"/>
              </a:rPr>
              <a:t>optimal transport</a:t>
            </a:r>
            <a:r>
              <a:rPr lang="en-US" altLang="zh-CN" sz="2400">
                <a:latin typeface="Helvetica"/>
                <a:ea typeface="等线"/>
                <a:cs typeface="Helvetica"/>
              </a:rPr>
              <a:t> to compute the distance between density maps.</a:t>
            </a:r>
            <a:endParaRPr lang="en-US">
              <a:ea typeface="等线"/>
              <a:cs typeface="Helvetica"/>
            </a:endParaRPr>
          </a:p>
          <a:p>
            <a:pPr marL="0" indent="0">
              <a:buNone/>
            </a:pPr>
            <a:endParaRPr lang="en-US" altLang="zh-CN" sz="2400">
              <a:latin typeface="Helvetica"/>
              <a:ea typeface="等线"/>
              <a:cs typeface="Helvetica"/>
            </a:endParaRPr>
          </a:p>
          <a:p>
            <a:pPr marL="0" indent="0">
              <a:buNone/>
            </a:pPr>
            <a:endParaRPr lang="en-US" sz="2400">
              <a:solidFill>
                <a:srgbClr val="000000"/>
              </a:solidFill>
              <a:ea typeface="等线"/>
              <a:cs typeface="Helvetica" pitchFamily="2" charset="0"/>
            </a:endParaRPr>
          </a:p>
          <a:p>
            <a:pPr marL="0" indent="0">
              <a:buNone/>
            </a:pPr>
            <a:endParaRPr lang="en-US" altLang="zh-CN" sz="2400">
              <a:ea typeface="等线"/>
              <a:cs typeface="Helvetica" pitchFamily="2" charset="0"/>
            </a:endParaRPr>
          </a:p>
          <a:p>
            <a:pPr marL="0" indent="0">
              <a:buNone/>
            </a:pPr>
            <a:endParaRPr lang="en-US">
              <a:ea typeface="等线"/>
              <a:cs typeface="Helvetica" pitchFamily="2" charset="0"/>
            </a:endParaRPr>
          </a:p>
          <a:p>
            <a:endParaRPr lang="en-US" sz="2400">
              <a:ea typeface="等线"/>
              <a:cs typeface="Helvetica" pitchFamily="2" charset="0"/>
            </a:endParaRPr>
          </a:p>
          <a:p>
            <a:endParaRPr lang="en-US" sz="2400">
              <a:ea typeface="等线"/>
              <a:cs typeface="Helvetica" pitchFamily="2" charset="0"/>
            </a:endParaRPr>
          </a:p>
        </p:txBody>
      </p:sp>
      <p:sp>
        <p:nvSpPr>
          <p:cNvPr id="19" name="Content Placeholder 2">
            <a:extLst>
              <a:ext uri="{FF2B5EF4-FFF2-40B4-BE49-F238E27FC236}">
                <a16:creationId xmlns:a16="http://schemas.microsoft.com/office/drawing/2014/main" id="{2B5B6D82-6F34-454C-93B9-C69AD4806A9A}"/>
              </a:ext>
            </a:extLst>
          </p:cNvPr>
          <p:cNvSpPr txBox="1">
            <a:spLocks/>
          </p:cNvSpPr>
          <p:nvPr/>
        </p:nvSpPr>
        <p:spPr>
          <a:xfrm>
            <a:off x="215514" y="635899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Target Distribution</a:t>
            </a:r>
          </a:p>
        </p:txBody>
      </p:sp>
      <p:grpSp>
        <p:nvGrpSpPr>
          <p:cNvPr id="6" name="Group 5">
            <a:extLst>
              <a:ext uri="{FF2B5EF4-FFF2-40B4-BE49-F238E27FC236}">
                <a16:creationId xmlns:a16="http://schemas.microsoft.com/office/drawing/2014/main" id="{C145BF09-4A7F-0846-9A4E-EC03A4DF3C0E}"/>
              </a:ext>
            </a:extLst>
          </p:cNvPr>
          <p:cNvGrpSpPr/>
          <p:nvPr/>
        </p:nvGrpSpPr>
        <p:grpSpPr>
          <a:xfrm>
            <a:off x="-129032" y="1148032"/>
            <a:ext cx="3048244" cy="2595391"/>
            <a:chOff x="-129032" y="1226412"/>
            <a:chExt cx="3048244" cy="2595391"/>
          </a:xfrm>
        </p:grpSpPr>
        <p:grpSp>
          <p:nvGrpSpPr>
            <p:cNvPr id="3" name="Group 2">
              <a:extLst>
                <a:ext uri="{FF2B5EF4-FFF2-40B4-BE49-F238E27FC236}">
                  <a16:creationId xmlns:a16="http://schemas.microsoft.com/office/drawing/2014/main" id="{5F5EFCCA-F91C-C441-98EF-54D7027970DD}"/>
                </a:ext>
              </a:extLst>
            </p:cNvPr>
            <p:cNvGrpSpPr/>
            <p:nvPr/>
          </p:nvGrpSpPr>
          <p:grpSpPr>
            <a:xfrm>
              <a:off x="-129032" y="1226412"/>
              <a:ext cx="3048244" cy="2046594"/>
              <a:chOff x="6017764" y="1625850"/>
              <a:chExt cx="3048244" cy="2046594"/>
            </a:xfrm>
          </p:grpSpPr>
          <p:pic>
            <p:nvPicPr>
              <p:cNvPr id="18" name="Picture 17" descr="A flat screen tv sitting on top of a television&#10;&#10;Description automatically generated">
                <a:extLst>
                  <a:ext uri="{FF2B5EF4-FFF2-40B4-BE49-F238E27FC236}">
                    <a16:creationId xmlns:a16="http://schemas.microsoft.com/office/drawing/2014/main" id="{30F72ACD-389F-4843-9137-974411AB1ACE}"/>
                  </a:ext>
                </a:extLst>
              </p:cNvPr>
              <p:cNvPicPr>
                <a:picLocks noChangeAspect="1"/>
              </p:cNvPicPr>
              <p:nvPr/>
            </p:nvPicPr>
            <p:blipFill rotWithShape="1">
              <a:blip r:embed="rId5"/>
              <a:srcRect l="12380" t="15467" r="9742" b="14969"/>
              <a:stretch/>
            </p:blipFill>
            <p:spPr>
              <a:xfrm>
                <a:off x="6362310" y="1625850"/>
                <a:ext cx="2359152" cy="1580514"/>
              </a:xfrm>
              <a:prstGeom prst="rect">
                <a:avLst/>
              </a:prstGeom>
            </p:spPr>
          </p:pic>
          <p:sp>
            <p:nvSpPr>
              <p:cNvPr id="23" name="Content Placeholder 2">
                <a:extLst>
                  <a:ext uri="{FF2B5EF4-FFF2-40B4-BE49-F238E27FC236}">
                    <a16:creationId xmlns:a16="http://schemas.microsoft.com/office/drawing/2014/main" id="{7930BC7F-263B-3046-AE96-44C762635CC3}"/>
                  </a:ext>
                </a:extLst>
              </p:cNvPr>
              <p:cNvSpPr txBox="1">
                <a:spLocks/>
              </p:cNvSpPr>
              <p:nvPr/>
            </p:nvSpPr>
            <p:spPr>
              <a:xfrm>
                <a:off x="6017764" y="3292027"/>
                <a:ext cx="3048244"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a:solidFill>
                      <a:schemeClr val="accent1"/>
                    </a:solidFill>
                  </a:rPr>
                  <a:t>Predicted</a:t>
                </a:r>
                <a:r>
                  <a:rPr lang="zh-CN" altLang="en-US" sz="1800">
                    <a:solidFill>
                      <a:schemeClr val="accent1"/>
                    </a:solidFill>
                  </a:rPr>
                  <a:t> </a:t>
                </a:r>
                <a:r>
                  <a:rPr lang="en-US" sz="1800">
                    <a:solidFill>
                      <a:schemeClr val="accent1"/>
                    </a:solidFill>
                  </a:rPr>
                  <a:t>Dens</a:t>
                </a:r>
                <a:r>
                  <a:rPr lang="en-US" altLang="zh-CN" sz="1800">
                    <a:solidFill>
                      <a:schemeClr val="accent1"/>
                    </a:solidFill>
                  </a:rPr>
                  <a:t>ity</a:t>
                </a:r>
                <a:r>
                  <a:rPr lang="zh-CN" altLang="en-US" sz="1800">
                    <a:solidFill>
                      <a:schemeClr val="accent1"/>
                    </a:solidFill>
                  </a:rPr>
                  <a:t> </a:t>
                </a:r>
                <a:r>
                  <a:rPr lang="en-US" altLang="zh-CN" sz="1800">
                    <a:solidFill>
                      <a:schemeClr val="accent1"/>
                    </a:solidFill>
                  </a:rPr>
                  <a:t>Map</a:t>
                </a:r>
                <a:r>
                  <a:rPr lang="en-US" sz="1800">
                    <a:solidFill>
                      <a:schemeClr val="accent1"/>
                    </a:solidFill>
                  </a:rPr>
                  <a:t> </a:t>
                </a:r>
              </a:p>
            </p:txBody>
          </p:sp>
        </p:grpSp>
        <p:sp>
          <p:nvSpPr>
            <p:cNvPr id="17" name="Content Placeholder 2">
              <a:extLst>
                <a:ext uri="{FF2B5EF4-FFF2-40B4-BE49-F238E27FC236}">
                  <a16:creationId xmlns:a16="http://schemas.microsoft.com/office/drawing/2014/main" id="{06E2819E-CBF1-D546-9378-AB24F5E9E2D2}"/>
                </a:ext>
              </a:extLst>
            </p:cNvPr>
            <p:cNvSpPr txBox="1">
              <a:spLocks/>
            </p:cNvSpPr>
            <p:nvPr/>
          </p:nvSpPr>
          <p:spPr>
            <a:xfrm>
              <a:off x="215514" y="344138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1"/>
                  </a:solidFill>
                </a:rPr>
                <a:t>Source Distribution</a:t>
              </a:r>
            </a:p>
          </p:txBody>
        </p:sp>
      </p:grpSp>
      <p:cxnSp>
        <p:nvCxnSpPr>
          <p:cNvPr id="22" name="Straight Arrow Connector 21">
            <a:extLst>
              <a:ext uri="{FF2B5EF4-FFF2-40B4-BE49-F238E27FC236}">
                <a16:creationId xmlns:a16="http://schemas.microsoft.com/office/drawing/2014/main" id="{4D97FE34-DC65-6B44-A2E1-82E6285ADCC1}"/>
              </a:ext>
            </a:extLst>
          </p:cNvPr>
          <p:cNvCxnSpPr>
            <a:cxnSpLocks/>
          </p:cNvCxnSpPr>
          <p:nvPr/>
        </p:nvCxnSpPr>
        <p:spPr>
          <a:xfrm>
            <a:off x="1325460" y="6049921"/>
            <a:ext cx="0" cy="33832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86826-BB34-2F4F-A3C4-5A0E12064B3A}"/>
              </a:ext>
            </a:extLst>
          </p:cNvPr>
          <p:cNvCxnSpPr>
            <a:cxnSpLocks/>
          </p:cNvCxnSpPr>
          <p:nvPr/>
        </p:nvCxnSpPr>
        <p:spPr>
          <a:xfrm>
            <a:off x="1325460" y="3076361"/>
            <a:ext cx="0" cy="309854"/>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8DB599A7-B17E-3542-B9FF-8A5983385E63}"/>
              </a:ext>
            </a:extLst>
          </p:cNvPr>
          <p:cNvSpPr/>
          <p:nvPr/>
        </p:nvSpPr>
        <p:spPr>
          <a:xfrm>
            <a:off x="2608854" y="2037161"/>
            <a:ext cx="283029" cy="2809282"/>
          </a:xfrm>
          <a:prstGeom prst="rightBrace">
            <a:avLst>
              <a:gd name="adj1" fmla="val 4987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79C6ADCD-E79D-E44A-AA25-BECB0B4BF700}"/>
              </a:ext>
            </a:extLst>
          </p:cNvPr>
          <p:cNvSpPr txBox="1">
            <a:spLocks/>
          </p:cNvSpPr>
          <p:nvPr/>
        </p:nvSpPr>
        <p:spPr>
          <a:xfrm>
            <a:off x="2891240" y="3249113"/>
            <a:ext cx="1291810" cy="443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a:t>Distribution Distance</a:t>
            </a:r>
          </a:p>
        </p:txBody>
      </p:sp>
    </p:spTree>
    <p:custDataLst>
      <p:tags r:id="rId1"/>
    </p:custDataLst>
    <p:extLst>
      <p:ext uri="{BB962C8B-B14F-4D97-AF65-F5344CB8AC3E}">
        <p14:creationId xmlns:p14="http://schemas.microsoft.com/office/powerpoint/2010/main" val="45125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4306822-0BD0-4C4B-995D-C614FE84055D}"/>
              </a:ext>
            </a:extLst>
          </p:cNvPr>
          <p:cNvGrpSpPr/>
          <p:nvPr/>
        </p:nvGrpSpPr>
        <p:grpSpPr>
          <a:xfrm>
            <a:off x="82360" y="4187466"/>
            <a:ext cx="2625461" cy="1981322"/>
            <a:chOff x="6229155" y="4525805"/>
            <a:chExt cx="2625461" cy="1981322"/>
          </a:xfrm>
        </p:grpSpPr>
        <p:pic>
          <p:nvPicPr>
            <p:cNvPr id="24" name="Picture 23" descr="Chart, scatter chart&#10;&#10;Description automatically generated">
              <a:extLst>
                <a:ext uri="{FF2B5EF4-FFF2-40B4-BE49-F238E27FC236}">
                  <a16:creationId xmlns:a16="http://schemas.microsoft.com/office/drawing/2014/main" id="{4A199346-5C53-4D42-B2B8-895396F6ED15}"/>
                </a:ext>
              </a:extLst>
            </p:cNvPr>
            <p:cNvPicPr>
              <a:picLocks noChangeAspect="1"/>
            </p:cNvPicPr>
            <p:nvPr/>
          </p:nvPicPr>
          <p:blipFill rotWithShape="1">
            <a:blip r:embed="rId4"/>
            <a:srcRect l="2585" t="2404" r="1373" b="4001"/>
            <a:stretch/>
          </p:blipFill>
          <p:spPr>
            <a:xfrm>
              <a:off x="6362310" y="4525805"/>
              <a:ext cx="2359152" cy="1572769"/>
            </a:xfrm>
            <a:prstGeom prst="rect">
              <a:avLst/>
            </a:prstGeom>
            <a:ln>
              <a:solidFill>
                <a:schemeClr val="tx1"/>
              </a:solidFill>
            </a:ln>
          </p:spPr>
        </p:pic>
        <p:sp>
          <p:nvSpPr>
            <p:cNvPr id="25" name="Content Placeholder 2">
              <a:extLst>
                <a:ext uri="{FF2B5EF4-FFF2-40B4-BE49-F238E27FC236}">
                  <a16:creationId xmlns:a16="http://schemas.microsoft.com/office/drawing/2014/main" id="{53D5274B-1E80-4341-8C2C-8AE12AE00617}"/>
                </a:ext>
              </a:extLst>
            </p:cNvPr>
            <p:cNvSpPr txBox="1">
              <a:spLocks/>
            </p:cNvSpPr>
            <p:nvPr/>
          </p:nvSpPr>
          <p:spPr>
            <a:xfrm>
              <a:off x="6229155" y="6126710"/>
              <a:ext cx="262546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Sparse</a:t>
              </a:r>
              <a:r>
                <a:rPr lang="en-US" sz="1800"/>
                <a:t> </a:t>
              </a:r>
              <a:r>
                <a:rPr lang="en-US" sz="1800">
                  <a:solidFill>
                    <a:srgbClr val="FF0000"/>
                  </a:solidFill>
                </a:rPr>
                <a:t>Annotation</a:t>
              </a:r>
            </a:p>
          </p:txBody>
        </p:sp>
      </p:grpSp>
      <p:sp>
        <p:nvSpPr>
          <p:cNvPr id="12" name="Content Placeholder 2">
            <a:extLst>
              <a:ext uri="{FF2B5EF4-FFF2-40B4-BE49-F238E27FC236}">
                <a16:creationId xmlns:a16="http://schemas.microsoft.com/office/drawing/2014/main" id="{EF67E953-08A7-844D-9AB7-C5881608655A}"/>
              </a:ext>
            </a:extLst>
          </p:cNvPr>
          <p:cNvSpPr txBox="1">
            <a:spLocks/>
          </p:cNvSpPr>
          <p:nvPr/>
        </p:nvSpPr>
        <p:spPr>
          <a:xfrm>
            <a:off x="4079819" y="1317353"/>
            <a:ext cx="8031664" cy="44717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latin typeface="Helvetica"/>
                <a:ea typeface="等线"/>
                <a:cs typeface="Helvetica"/>
              </a:rPr>
              <a:t>Propose</a:t>
            </a:r>
            <a:r>
              <a:rPr lang="zh-CN" altLang="en-US" sz="2400">
                <a:latin typeface="Helvetica"/>
                <a:ea typeface="等线"/>
                <a:cs typeface="Helvetica"/>
              </a:rPr>
              <a:t> </a:t>
            </a:r>
            <a:r>
              <a:rPr lang="en-US" altLang="zh-CN" sz="2400">
                <a:solidFill>
                  <a:srgbClr val="FF0000"/>
                </a:solidFill>
                <a:latin typeface="Helvetica"/>
                <a:ea typeface="等线"/>
                <a:cs typeface="Helvetica"/>
              </a:rPr>
              <a:t>DM-Count</a:t>
            </a:r>
            <a:r>
              <a:rPr lang="en-US" altLang="zh-CN" sz="2400">
                <a:latin typeface="Helvetica"/>
                <a:ea typeface="等线"/>
                <a:cs typeface="Helvetica"/>
              </a:rPr>
              <a:t>.</a:t>
            </a:r>
            <a:r>
              <a:rPr lang="zh-CN" altLang="en-US" sz="2400">
                <a:latin typeface="Helvetica"/>
                <a:ea typeface="等线"/>
                <a:cs typeface="Helvetica"/>
              </a:rPr>
              <a:t> </a:t>
            </a:r>
            <a:r>
              <a:rPr lang="en-US" altLang="zh-CN" sz="2400">
                <a:latin typeface="Helvetica"/>
                <a:ea typeface="等线"/>
                <a:cs typeface="Helvetica"/>
              </a:rPr>
              <a:t>Use </a:t>
            </a:r>
            <a:r>
              <a:rPr lang="en-US" altLang="zh-CN" sz="2400">
                <a:solidFill>
                  <a:srgbClr val="FF0000"/>
                </a:solidFill>
                <a:latin typeface="Helvetica"/>
                <a:ea typeface="等线"/>
                <a:cs typeface="Helvetica"/>
              </a:rPr>
              <a:t>optimal transport</a:t>
            </a:r>
            <a:r>
              <a:rPr lang="en-US" altLang="zh-CN" sz="2400">
                <a:latin typeface="Helvetica"/>
                <a:ea typeface="等线"/>
                <a:cs typeface="Helvetica"/>
              </a:rPr>
              <a:t> to compute the distance between density maps.</a:t>
            </a:r>
            <a:endParaRPr lang="en-US">
              <a:ea typeface="等线"/>
              <a:cs typeface="Helvetica"/>
            </a:endParaRPr>
          </a:p>
          <a:p>
            <a:pPr marL="0" indent="0">
              <a:buNone/>
            </a:pPr>
            <a:endParaRPr lang="en-US" altLang="zh-CN" sz="2400">
              <a:latin typeface="Helvetica"/>
              <a:ea typeface="等线"/>
              <a:cs typeface="Helvetica"/>
            </a:endParaRPr>
          </a:p>
          <a:p>
            <a:r>
              <a:rPr lang="en-US" altLang="zh-CN" sz="2400">
                <a:latin typeface="Helvetica"/>
                <a:ea typeface="等线"/>
                <a:cs typeface="Helvetica"/>
              </a:rPr>
              <a:t>Provide </a:t>
            </a:r>
            <a:r>
              <a:rPr lang="en-US" sz="2400">
                <a:solidFill>
                  <a:srgbClr val="FF0000"/>
                </a:solidFill>
                <a:latin typeface="Helvetica"/>
                <a:ea typeface="等线"/>
                <a:cs typeface="Helvetica"/>
              </a:rPr>
              <a:t>a</a:t>
            </a:r>
            <a:r>
              <a:rPr lang="zh-CN" altLang="en-US" sz="2400">
                <a:solidFill>
                  <a:srgbClr val="FF0000"/>
                </a:solidFill>
                <a:latin typeface="Helvetica"/>
                <a:ea typeface="等线"/>
                <a:cs typeface="Helvetica"/>
              </a:rPr>
              <a:t> tighter </a:t>
            </a:r>
            <a:r>
              <a:rPr lang="en-US" sz="2400">
                <a:solidFill>
                  <a:srgbClr val="FF0000"/>
                </a:solidFill>
                <a:latin typeface="Helvetica"/>
                <a:ea typeface="等线"/>
                <a:cs typeface="Helvetica"/>
              </a:rPr>
              <a:t>generalization</a:t>
            </a:r>
            <a:r>
              <a:rPr lang="zh-CN" altLang="en-US" sz="2400">
                <a:solidFill>
                  <a:srgbClr val="FF0000"/>
                </a:solidFill>
                <a:latin typeface="Helvetica"/>
                <a:ea typeface="等线"/>
                <a:cs typeface="Helvetica"/>
              </a:rPr>
              <a:t> </a:t>
            </a:r>
            <a:r>
              <a:rPr lang="en-US" sz="2400">
                <a:solidFill>
                  <a:srgbClr val="FF0000"/>
                </a:solidFill>
                <a:latin typeface="Helvetica"/>
                <a:ea typeface="等线"/>
                <a:cs typeface="Helvetica"/>
              </a:rPr>
              <a:t>bound</a:t>
            </a:r>
            <a:r>
              <a:rPr lang="en-US" altLang="zh-CN" sz="2400">
                <a:latin typeface="Helvetica"/>
                <a:ea typeface="等线"/>
                <a:cs typeface="Helvetica"/>
              </a:rPr>
              <a:t> </a:t>
            </a:r>
            <a:r>
              <a:rPr lang="en-US" sz="2400">
                <a:latin typeface="Helvetica"/>
                <a:ea typeface="等线"/>
                <a:cs typeface="Helvetica"/>
              </a:rPr>
              <a:t>than pixel-wise loss using Gaussian smoothed GT. </a:t>
            </a:r>
            <a:endParaRPr lang="en-US" altLang="zh-CN" sz="2400">
              <a:ea typeface="等线"/>
              <a:cs typeface="Helvetica"/>
            </a:endParaRPr>
          </a:p>
          <a:p>
            <a:endParaRPr lang="en-US" sz="2400">
              <a:ea typeface="等线"/>
              <a:cs typeface="Helvetica" pitchFamily="2" charset="0"/>
            </a:endParaRPr>
          </a:p>
          <a:p>
            <a:pPr marL="0" indent="0">
              <a:buNone/>
            </a:pPr>
            <a:endParaRPr lang="en-US" sz="2400">
              <a:solidFill>
                <a:srgbClr val="FF0000"/>
              </a:solidFill>
              <a:ea typeface="等线"/>
              <a:cs typeface="Helvetica" pitchFamily="2" charset="0"/>
            </a:endParaRPr>
          </a:p>
          <a:p>
            <a:pPr marL="0" indent="0">
              <a:buNone/>
            </a:pPr>
            <a:endParaRPr lang="en-US" altLang="zh-CN" sz="2400">
              <a:ea typeface="等线"/>
              <a:cs typeface="Helvetica" pitchFamily="2" charset="0"/>
            </a:endParaRPr>
          </a:p>
          <a:p>
            <a:pPr marL="0" indent="0">
              <a:buNone/>
            </a:pPr>
            <a:endParaRPr lang="en-US">
              <a:ea typeface="等线"/>
              <a:cs typeface="Helvetica" pitchFamily="2" charset="0"/>
            </a:endParaRPr>
          </a:p>
          <a:p>
            <a:endParaRPr lang="en-US" sz="2400">
              <a:ea typeface="等线"/>
              <a:cs typeface="Helvetica" pitchFamily="2" charset="0"/>
            </a:endParaRPr>
          </a:p>
          <a:p>
            <a:endParaRPr lang="en-US" sz="2400">
              <a:ea typeface="等线"/>
              <a:cs typeface="Helvetica" pitchFamily="2" charset="0"/>
            </a:endParaRPr>
          </a:p>
        </p:txBody>
      </p:sp>
      <p:sp>
        <p:nvSpPr>
          <p:cNvPr id="19" name="Content Placeholder 2">
            <a:extLst>
              <a:ext uri="{FF2B5EF4-FFF2-40B4-BE49-F238E27FC236}">
                <a16:creationId xmlns:a16="http://schemas.microsoft.com/office/drawing/2014/main" id="{2B5B6D82-6F34-454C-93B9-C69AD4806A9A}"/>
              </a:ext>
            </a:extLst>
          </p:cNvPr>
          <p:cNvSpPr txBox="1">
            <a:spLocks/>
          </p:cNvSpPr>
          <p:nvPr/>
        </p:nvSpPr>
        <p:spPr>
          <a:xfrm>
            <a:off x="215514" y="635899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Target Distribution</a:t>
            </a:r>
          </a:p>
        </p:txBody>
      </p:sp>
      <p:grpSp>
        <p:nvGrpSpPr>
          <p:cNvPr id="6" name="Group 5">
            <a:extLst>
              <a:ext uri="{FF2B5EF4-FFF2-40B4-BE49-F238E27FC236}">
                <a16:creationId xmlns:a16="http://schemas.microsoft.com/office/drawing/2014/main" id="{C145BF09-4A7F-0846-9A4E-EC03A4DF3C0E}"/>
              </a:ext>
            </a:extLst>
          </p:cNvPr>
          <p:cNvGrpSpPr/>
          <p:nvPr/>
        </p:nvGrpSpPr>
        <p:grpSpPr>
          <a:xfrm>
            <a:off x="-129032" y="1148032"/>
            <a:ext cx="3048244" cy="2595391"/>
            <a:chOff x="-129032" y="1226412"/>
            <a:chExt cx="3048244" cy="2595391"/>
          </a:xfrm>
        </p:grpSpPr>
        <p:grpSp>
          <p:nvGrpSpPr>
            <p:cNvPr id="3" name="Group 2">
              <a:extLst>
                <a:ext uri="{FF2B5EF4-FFF2-40B4-BE49-F238E27FC236}">
                  <a16:creationId xmlns:a16="http://schemas.microsoft.com/office/drawing/2014/main" id="{5F5EFCCA-F91C-C441-98EF-54D7027970DD}"/>
                </a:ext>
              </a:extLst>
            </p:cNvPr>
            <p:cNvGrpSpPr/>
            <p:nvPr/>
          </p:nvGrpSpPr>
          <p:grpSpPr>
            <a:xfrm>
              <a:off x="-129032" y="1226412"/>
              <a:ext cx="3048244" cy="2046594"/>
              <a:chOff x="6017764" y="1625850"/>
              <a:chExt cx="3048244" cy="2046594"/>
            </a:xfrm>
          </p:grpSpPr>
          <p:pic>
            <p:nvPicPr>
              <p:cNvPr id="18" name="Picture 17" descr="A flat screen tv sitting on top of a television&#10;&#10;Description automatically generated">
                <a:extLst>
                  <a:ext uri="{FF2B5EF4-FFF2-40B4-BE49-F238E27FC236}">
                    <a16:creationId xmlns:a16="http://schemas.microsoft.com/office/drawing/2014/main" id="{30F72ACD-389F-4843-9137-974411AB1ACE}"/>
                  </a:ext>
                </a:extLst>
              </p:cNvPr>
              <p:cNvPicPr>
                <a:picLocks noChangeAspect="1"/>
              </p:cNvPicPr>
              <p:nvPr/>
            </p:nvPicPr>
            <p:blipFill rotWithShape="1">
              <a:blip r:embed="rId5"/>
              <a:srcRect l="12380" t="15467" r="9742" b="14969"/>
              <a:stretch/>
            </p:blipFill>
            <p:spPr>
              <a:xfrm>
                <a:off x="6362310" y="1625850"/>
                <a:ext cx="2359152" cy="1580514"/>
              </a:xfrm>
              <a:prstGeom prst="rect">
                <a:avLst/>
              </a:prstGeom>
            </p:spPr>
          </p:pic>
          <p:sp>
            <p:nvSpPr>
              <p:cNvPr id="23" name="Content Placeholder 2">
                <a:extLst>
                  <a:ext uri="{FF2B5EF4-FFF2-40B4-BE49-F238E27FC236}">
                    <a16:creationId xmlns:a16="http://schemas.microsoft.com/office/drawing/2014/main" id="{7930BC7F-263B-3046-AE96-44C762635CC3}"/>
                  </a:ext>
                </a:extLst>
              </p:cNvPr>
              <p:cNvSpPr txBox="1">
                <a:spLocks/>
              </p:cNvSpPr>
              <p:nvPr/>
            </p:nvSpPr>
            <p:spPr>
              <a:xfrm>
                <a:off x="6017764" y="3292027"/>
                <a:ext cx="3048244"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a:solidFill>
                      <a:schemeClr val="accent1"/>
                    </a:solidFill>
                  </a:rPr>
                  <a:t>Predicted</a:t>
                </a:r>
                <a:r>
                  <a:rPr lang="zh-CN" altLang="en-US" sz="1800">
                    <a:solidFill>
                      <a:schemeClr val="accent1"/>
                    </a:solidFill>
                  </a:rPr>
                  <a:t> </a:t>
                </a:r>
                <a:r>
                  <a:rPr lang="en-US" sz="1800">
                    <a:solidFill>
                      <a:schemeClr val="accent1"/>
                    </a:solidFill>
                  </a:rPr>
                  <a:t>Dens</a:t>
                </a:r>
                <a:r>
                  <a:rPr lang="en-US" altLang="zh-CN" sz="1800">
                    <a:solidFill>
                      <a:schemeClr val="accent1"/>
                    </a:solidFill>
                  </a:rPr>
                  <a:t>ity</a:t>
                </a:r>
                <a:r>
                  <a:rPr lang="zh-CN" altLang="en-US" sz="1800">
                    <a:solidFill>
                      <a:schemeClr val="accent1"/>
                    </a:solidFill>
                  </a:rPr>
                  <a:t> </a:t>
                </a:r>
                <a:r>
                  <a:rPr lang="en-US" altLang="zh-CN" sz="1800">
                    <a:solidFill>
                      <a:schemeClr val="accent1"/>
                    </a:solidFill>
                  </a:rPr>
                  <a:t>Map</a:t>
                </a:r>
                <a:r>
                  <a:rPr lang="en-US" sz="1800">
                    <a:solidFill>
                      <a:schemeClr val="accent1"/>
                    </a:solidFill>
                  </a:rPr>
                  <a:t> </a:t>
                </a:r>
              </a:p>
            </p:txBody>
          </p:sp>
        </p:grpSp>
        <p:sp>
          <p:nvSpPr>
            <p:cNvPr id="17" name="Content Placeholder 2">
              <a:extLst>
                <a:ext uri="{FF2B5EF4-FFF2-40B4-BE49-F238E27FC236}">
                  <a16:creationId xmlns:a16="http://schemas.microsoft.com/office/drawing/2014/main" id="{06E2819E-CBF1-D546-9378-AB24F5E9E2D2}"/>
                </a:ext>
              </a:extLst>
            </p:cNvPr>
            <p:cNvSpPr txBox="1">
              <a:spLocks/>
            </p:cNvSpPr>
            <p:nvPr/>
          </p:nvSpPr>
          <p:spPr>
            <a:xfrm>
              <a:off x="215514" y="344138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1"/>
                  </a:solidFill>
                </a:rPr>
                <a:t>Source Distribution</a:t>
              </a:r>
            </a:p>
          </p:txBody>
        </p:sp>
      </p:grpSp>
      <p:cxnSp>
        <p:nvCxnSpPr>
          <p:cNvPr id="22" name="Straight Arrow Connector 21">
            <a:extLst>
              <a:ext uri="{FF2B5EF4-FFF2-40B4-BE49-F238E27FC236}">
                <a16:creationId xmlns:a16="http://schemas.microsoft.com/office/drawing/2014/main" id="{4D97FE34-DC65-6B44-A2E1-82E6285ADCC1}"/>
              </a:ext>
            </a:extLst>
          </p:cNvPr>
          <p:cNvCxnSpPr>
            <a:cxnSpLocks/>
          </p:cNvCxnSpPr>
          <p:nvPr/>
        </p:nvCxnSpPr>
        <p:spPr>
          <a:xfrm>
            <a:off x="1325460" y="6049921"/>
            <a:ext cx="0" cy="33832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86826-BB34-2F4F-A3C4-5A0E12064B3A}"/>
              </a:ext>
            </a:extLst>
          </p:cNvPr>
          <p:cNvCxnSpPr>
            <a:cxnSpLocks/>
          </p:cNvCxnSpPr>
          <p:nvPr/>
        </p:nvCxnSpPr>
        <p:spPr>
          <a:xfrm>
            <a:off x="1325460" y="3076361"/>
            <a:ext cx="0" cy="309854"/>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8DB599A7-B17E-3542-B9FF-8A5983385E63}"/>
              </a:ext>
            </a:extLst>
          </p:cNvPr>
          <p:cNvSpPr/>
          <p:nvPr/>
        </p:nvSpPr>
        <p:spPr>
          <a:xfrm>
            <a:off x="2608854" y="2037161"/>
            <a:ext cx="283029" cy="2809282"/>
          </a:xfrm>
          <a:prstGeom prst="rightBrace">
            <a:avLst>
              <a:gd name="adj1" fmla="val 4987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79C6ADCD-E79D-E44A-AA25-BECB0B4BF700}"/>
              </a:ext>
            </a:extLst>
          </p:cNvPr>
          <p:cNvSpPr txBox="1">
            <a:spLocks/>
          </p:cNvSpPr>
          <p:nvPr/>
        </p:nvSpPr>
        <p:spPr>
          <a:xfrm>
            <a:off x="2891240" y="3249113"/>
            <a:ext cx="1291810" cy="443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a:t>Distribution Distance</a:t>
            </a:r>
          </a:p>
        </p:txBody>
      </p:sp>
      <p:sp>
        <p:nvSpPr>
          <p:cNvPr id="11" name="Title 1">
            <a:extLst>
              <a:ext uri="{FF2B5EF4-FFF2-40B4-BE49-F238E27FC236}">
                <a16:creationId xmlns:a16="http://schemas.microsoft.com/office/drawing/2014/main" id="{8C960BEC-51C9-4608-90BD-83F4FEB60637}"/>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latin typeface="Helvetica"/>
                <a:cs typeface="Helvetica"/>
              </a:rPr>
              <a:t>Our Contributions</a:t>
            </a:r>
            <a:endParaRPr lang="en-US" sz="3200">
              <a:solidFill>
                <a:schemeClr val="accent1">
                  <a:lumMod val="75000"/>
                </a:schemeClr>
              </a:solidFill>
            </a:endParaRPr>
          </a:p>
        </p:txBody>
      </p:sp>
    </p:spTree>
    <p:custDataLst>
      <p:tags r:id="rId1"/>
    </p:custDataLst>
    <p:extLst>
      <p:ext uri="{BB962C8B-B14F-4D97-AF65-F5344CB8AC3E}">
        <p14:creationId xmlns:p14="http://schemas.microsoft.com/office/powerpoint/2010/main" val="31428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F67E953-08A7-844D-9AB7-C5881608655A}"/>
              </a:ext>
            </a:extLst>
          </p:cNvPr>
          <p:cNvSpPr txBox="1">
            <a:spLocks/>
          </p:cNvSpPr>
          <p:nvPr/>
        </p:nvSpPr>
        <p:spPr>
          <a:xfrm>
            <a:off x="4079819" y="1317353"/>
            <a:ext cx="8031664" cy="44717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latin typeface="Helvetica"/>
                <a:ea typeface="等线"/>
                <a:cs typeface="Helvetica"/>
              </a:rPr>
              <a:t>Propose</a:t>
            </a:r>
            <a:r>
              <a:rPr lang="zh-CN" altLang="en-US" sz="2400">
                <a:latin typeface="Helvetica"/>
                <a:ea typeface="等线"/>
                <a:cs typeface="Helvetica"/>
              </a:rPr>
              <a:t> </a:t>
            </a:r>
            <a:r>
              <a:rPr lang="en-US" altLang="zh-CN" sz="2400">
                <a:solidFill>
                  <a:srgbClr val="FF0000"/>
                </a:solidFill>
                <a:latin typeface="Helvetica"/>
                <a:ea typeface="等线"/>
                <a:cs typeface="Helvetica"/>
              </a:rPr>
              <a:t>DM-Count</a:t>
            </a:r>
            <a:r>
              <a:rPr lang="en-US" altLang="zh-CN" sz="2400">
                <a:latin typeface="Helvetica"/>
                <a:ea typeface="等线"/>
                <a:cs typeface="Helvetica"/>
              </a:rPr>
              <a:t>.</a:t>
            </a:r>
            <a:r>
              <a:rPr lang="zh-CN" altLang="en-US" sz="2400">
                <a:latin typeface="Helvetica"/>
                <a:ea typeface="等线"/>
                <a:cs typeface="Helvetica"/>
              </a:rPr>
              <a:t> </a:t>
            </a:r>
            <a:r>
              <a:rPr lang="en-US" altLang="zh-CN" sz="2400">
                <a:latin typeface="Helvetica"/>
                <a:ea typeface="等线"/>
                <a:cs typeface="Helvetica"/>
              </a:rPr>
              <a:t>Use </a:t>
            </a:r>
            <a:r>
              <a:rPr lang="en-US" altLang="zh-CN" sz="2400">
                <a:solidFill>
                  <a:srgbClr val="FF0000"/>
                </a:solidFill>
                <a:latin typeface="Helvetica"/>
                <a:ea typeface="等线"/>
                <a:cs typeface="Helvetica"/>
              </a:rPr>
              <a:t>optimal transport</a:t>
            </a:r>
            <a:r>
              <a:rPr lang="en-US" altLang="zh-CN" sz="2400">
                <a:latin typeface="Helvetica"/>
                <a:ea typeface="等线"/>
                <a:cs typeface="Helvetica"/>
              </a:rPr>
              <a:t> to compute the distance between density maps.</a:t>
            </a:r>
            <a:endParaRPr lang="en-US">
              <a:ea typeface="等线"/>
              <a:cs typeface="Helvetica"/>
            </a:endParaRPr>
          </a:p>
          <a:p>
            <a:pPr marL="0" indent="0">
              <a:buNone/>
            </a:pPr>
            <a:endParaRPr lang="en-US" altLang="zh-CN" sz="2400">
              <a:latin typeface="Helvetica"/>
              <a:ea typeface="等线"/>
              <a:cs typeface="Helvetica"/>
            </a:endParaRPr>
          </a:p>
          <a:p>
            <a:r>
              <a:rPr lang="en-US" altLang="zh-CN" sz="2400">
                <a:latin typeface="Helvetica"/>
                <a:ea typeface="等线"/>
                <a:cs typeface="Helvetica"/>
              </a:rPr>
              <a:t>Provide </a:t>
            </a:r>
            <a:r>
              <a:rPr lang="en-US" sz="2400">
                <a:solidFill>
                  <a:srgbClr val="FF0000"/>
                </a:solidFill>
                <a:latin typeface="Helvetica"/>
                <a:ea typeface="等线"/>
                <a:cs typeface="Helvetica"/>
              </a:rPr>
              <a:t>a</a:t>
            </a:r>
            <a:r>
              <a:rPr lang="zh-CN" altLang="en-US" sz="2400">
                <a:solidFill>
                  <a:srgbClr val="FF0000"/>
                </a:solidFill>
                <a:latin typeface="Helvetica"/>
                <a:ea typeface="等线"/>
                <a:cs typeface="Helvetica"/>
              </a:rPr>
              <a:t> tighter </a:t>
            </a:r>
            <a:r>
              <a:rPr lang="en-US" sz="2400">
                <a:solidFill>
                  <a:srgbClr val="FF0000"/>
                </a:solidFill>
                <a:latin typeface="Helvetica"/>
                <a:ea typeface="等线"/>
                <a:cs typeface="Helvetica"/>
              </a:rPr>
              <a:t>generalization</a:t>
            </a:r>
            <a:r>
              <a:rPr lang="zh-CN" altLang="en-US" sz="2400">
                <a:solidFill>
                  <a:srgbClr val="FF0000"/>
                </a:solidFill>
                <a:latin typeface="Helvetica"/>
                <a:ea typeface="等线"/>
                <a:cs typeface="Helvetica"/>
              </a:rPr>
              <a:t> </a:t>
            </a:r>
            <a:r>
              <a:rPr lang="en-US" sz="2400">
                <a:solidFill>
                  <a:srgbClr val="FF0000"/>
                </a:solidFill>
                <a:latin typeface="Helvetica"/>
                <a:ea typeface="等线"/>
                <a:cs typeface="Helvetica"/>
              </a:rPr>
              <a:t>bound</a:t>
            </a:r>
            <a:r>
              <a:rPr lang="en-US" altLang="zh-CN" sz="2400">
                <a:latin typeface="Helvetica"/>
                <a:ea typeface="等线"/>
                <a:cs typeface="Helvetica"/>
              </a:rPr>
              <a:t> </a:t>
            </a:r>
            <a:r>
              <a:rPr lang="en-US" sz="2400">
                <a:latin typeface="Helvetica"/>
                <a:ea typeface="等线"/>
                <a:cs typeface="Helvetica"/>
              </a:rPr>
              <a:t>than pixel-wise loss using Gaussian smoothed GT. </a:t>
            </a:r>
            <a:endParaRPr lang="en-US" altLang="zh-CN" sz="2400">
              <a:ea typeface="等线"/>
              <a:cs typeface="Helvetica"/>
            </a:endParaRPr>
          </a:p>
          <a:p>
            <a:endParaRPr lang="en-US" sz="2400">
              <a:ea typeface="等线"/>
              <a:cs typeface="Helvetica" pitchFamily="2" charset="0"/>
            </a:endParaRPr>
          </a:p>
          <a:p>
            <a:r>
              <a:rPr lang="en-US" sz="2400">
                <a:latin typeface="Helvetica"/>
                <a:ea typeface="等线"/>
                <a:cs typeface="Helvetica"/>
              </a:rPr>
              <a:t>Achieve SOTA results on crowd counting datasets. </a:t>
            </a:r>
            <a:r>
              <a:rPr lang="en-US" sz="2400">
                <a:solidFill>
                  <a:srgbClr val="FF0000"/>
                </a:solidFill>
                <a:latin typeface="Helvetica"/>
                <a:ea typeface="等线"/>
                <a:cs typeface="Helvetica"/>
              </a:rPr>
              <a:t>Reduced MAE on NWPU from 105 to 88.</a:t>
            </a:r>
            <a:endParaRPr lang="en-US" sz="2400">
              <a:solidFill>
                <a:srgbClr val="FF0000"/>
              </a:solidFill>
              <a:ea typeface="等线"/>
              <a:cs typeface="Helvetica" pitchFamily="2" charset="0"/>
            </a:endParaRPr>
          </a:p>
          <a:p>
            <a:pPr marL="0" indent="0">
              <a:buNone/>
            </a:pPr>
            <a:endParaRPr lang="en-US" altLang="zh-CN" sz="2400">
              <a:ea typeface="等线"/>
              <a:cs typeface="Helvetica" pitchFamily="2" charset="0"/>
            </a:endParaRPr>
          </a:p>
          <a:p>
            <a:pPr marL="0" indent="0">
              <a:buNone/>
            </a:pPr>
            <a:endParaRPr lang="en-US">
              <a:ea typeface="等线"/>
              <a:cs typeface="Helvetica" pitchFamily="2" charset="0"/>
            </a:endParaRPr>
          </a:p>
          <a:p>
            <a:endParaRPr lang="en-US" sz="2400">
              <a:ea typeface="等线"/>
              <a:cs typeface="Helvetica" pitchFamily="2" charset="0"/>
            </a:endParaRPr>
          </a:p>
          <a:p>
            <a:endParaRPr lang="en-US" sz="2400">
              <a:ea typeface="等线"/>
              <a:cs typeface="Helvetica" pitchFamily="2" charset="0"/>
            </a:endParaRPr>
          </a:p>
        </p:txBody>
      </p:sp>
      <p:grpSp>
        <p:nvGrpSpPr>
          <p:cNvPr id="4" name="Group 3">
            <a:extLst>
              <a:ext uri="{FF2B5EF4-FFF2-40B4-BE49-F238E27FC236}">
                <a16:creationId xmlns:a16="http://schemas.microsoft.com/office/drawing/2014/main" id="{FD7537C1-A09D-EA45-AC1C-F2378F072050}"/>
              </a:ext>
            </a:extLst>
          </p:cNvPr>
          <p:cNvGrpSpPr/>
          <p:nvPr/>
        </p:nvGrpSpPr>
        <p:grpSpPr>
          <a:xfrm>
            <a:off x="-129032" y="1148032"/>
            <a:ext cx="4312082" cy="5591381"/>
            <a:chOff x="-129032" y="1148032"/>
            <a:chExt cx="4312082" cy="5591381"/>
          </a:xfrm>
        </p:grpSpPr>
        <p:sp>
          <p:nvSpPr>
            <p:cNvPr id="19" name="Content Placeholder 2">
              <a:extLst>
                <a:ext uri="{FF2B5EF4-FFF2-40B4-BE49-F238E27FC236}">
                  <a16:creationId xmlns:a16="http://schemas.microsoft.com/office/drawing/2014/main" id="{2B5B6D82-6F34-454C-93B9-C69AD4806A9A}"/>
                </a:ext>
              </a:extLst>
            </p:cNvPr>
            <p:cNvSpPr txBox="1">
              <a:spLocks/>
            </p:cNvSpPr>
            <p:nvPr/>
          </p:nvSpPr>
          <p:spPr>
            <a:xfrm>
              <a:off x="215514" y="635899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Target Distribution</a:t>
              </a:r>
            </a:p>
          </p:txBody>
        </p:sp>
        <p:cxnSp>
          <p:nvCxnSpPr>
            <p:cNvPr id="22" name="Straight Arrow Connector 21">
              <a:extLst>
                <a:ext uri="{FF2B5EF4-FFF2-40B4-BE49-F238E27FC236}">
                  <a16:creationId xmlns:a16="http://schemas.microsoft.com/office/drawing/2014/main" id="{4D97FE34-DC65-6B44-A2E1-82E6285ADCC1}"/>
                </a:ext>
              </a:extLst>
            </p:cNvPr>
            <p:cNvCxnSpPr>
              <a:cxnSpLocks/>
            </p:cNvCxnSpPr>
            <p:nvPr/>
          </p:nvCxnSpPr>
          <p:spPr>
            <a:xfrm>
              <a:off x="1325460" y="6049921"/>
              <a:ext cx="0" cy="33832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86826-BB34-2F4F-A3C4-5A0E12064B3A}"/>
                </a:ext>
              </a:extLst>
            </p:cNvPr>
            <p:cNvCxnSpPr>
              <a:cxnSpLocks/>
            </p:cNvCxnSpPr>
            <p:nvPr/>
          </p:nvCxnSpPr>
          <p:spPr>
            <a:xfrm>
              <a:off x="1325460" y="3076361"/>
              <a:ext cx="0" cy="309854"/>
            </a:xfrm>
            <a:prstGeom prst="straightConnector1">
              <a:avLst/>
            </a:prstGeom>
            <a:ln w="317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AE8D598-1F60-9C4D-9415-860E261C62ED}"/>
                </a:ext>
              </a:extLst>
            </p:cNvPr>
            <p:cNvGrpSpPr/>
            <p:nvPr/>
          </p:nvGrpSpPr>
          <p:grpSpPr>
            <a:xfrm>
              <a:off x="-129032" y="1148032"/>
              <a:ext cx="4312082" cy="5020756"/>
              <a:chOff x="-129032" y="1148032"/>
              <a:chExt cx="4312082" cy="5020756"/>
            </a:xfrm>
          </p:grpSpPr>
          <p:grpSp>
            <p:nvGrpSpPr>
              <p:cNvPr id="9" name="Group 8">
                <a:extLst>
                  <a:ext uri="{FF2B5EF4-FFF2-40B4-BE49-F238E27FC236}">
                    <a16:creationId xmlns:a16="http://schemas.microsoft.com/office/drawing/2014/main" id="{54306822-0BD0-4C4B-995D-C614FE84055D}"/>
                  </a:ext>
                </a:extLst>
              </p:cNvPr>
              <p:cNvGrpSpPr/>
              <p:nvPr/>
            </p:nvGrpSpPr>
            <p:grpSpPr>
              <a:xfrm>
                <a:off x="82360" y="4187466"/>
                <a:ext cx="2625461" cy="1981322"/>
                <a:chOff x="6229155" y="4525805"/>
                <a:chExt cx="2625461" cy="1981322"/>
              </a:xfrm>
            </p:grpSpPr>
            <p:pic>
              <p:nvPicPr>
                <p:cNvPr id="24" name="Picture 23" descr="Chart, scatter chart&#10;&#10;Description automatically generated">
                  <a:extLst>
                    <a:ext uri="{FF2B5EF4-FFF2-40B4-BE49-F238E27FC236}">
                      <a16:creationId xmlns:a16="http://schemas.microsoft.com/office/drawing/2014/main" id="{4A199346-5C53-4D42-B2B8-895396F6ED15}"/>
                    </a:ext>
                  </a:extLst>
                </p:cNvPr>
                <p:cNvPicPr>
                  <a:picLocks noChangeAspect="1"/>
                </p:cNvPicPr>
                <p:nvPr/>
              </p:nvPicPr>
              <p:blipFill rotWithShape="1">
                <a:blip r:embed="rId4"/>
                <a:srcRect l="2585" t="2404" r="1373" b="4001"/>
                <a:stretch/>
              </p:blipFill>
              <p:spPr>
                <a:xfrm>
                  <a:off x="6362310" y="4525805"/>
                  <a:ext cx="2359152" cy="1572769"/>
                </a:xfrm>
                <a:prstGeom prst="rect">
                  <a:avLst/>
                </a:prstGeom>
                <a:ln>
                  <a:solidFill>
                    <a:schemeClr val="tx1"/>
                  </a:solidFill>
                </a:ln>
              </p:spPr>
            </p:pic>
            <p:sp>
              <p:nvSpPr>
                <p:cNvPr id="25" name="Content Placeholder 2">
                  <a:extLst>
                    <a:ext uri="{FF2B5EF4-FFF2-40B4-BE49-F238E27FC236}">
                      <a16:creationId xmlns:a16="http://schemas.microsoft.com/office/drawing/2014/main" id="{53D5274B-1E80-4341-8C2C-8AE12AE00617}"/>
                    </a:ext>
                  </a:extLst>
                </p:cNvPr>
                <p:cNvSpPr txBox="1">
                  <a:spLocks/>
                </p:cNvSpPr>
                <p:nvPr/>
              </p:nvSpPr>
              <p:spPr>
                <a:xfrm>
                  <a:off x="6229155" y="6126710"/>
                  <a:ext cx="262546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Sparse</a:t>
                  </a:r>
                  <a:r>
                    <a:rPr lang="en-US" sz="1800"/>
                    <a:t> </a:t>
                  </a:r>
                  <a:r>
                    <a:rPr lang="en-US" sz="1800">
                      <a:solidFill>
                        <a:srgbClr val="FF0000"/>
                      </a:solidFill>
                    </a:rPr>
                    <a:t>Annotation</a:t>
                  </a:r>
                </a:p>
              </p:txBody>
            </p:sp>
          </p:grpSp>
          <p:grpSp>
            <p:nvGrpSpPr>
              <p:cNvPr id="6" name="Group 5">
                <a:extLst>
                  <a:ext uri="{FF2B5EF4-FFF2-40B4-BE49-F238E27FC236}">
                    <a16:creationId xmlns:a16="http://schemas.microsoft.com/office/drawing/2014/main" id="{C145BF09-4A7F-0846-9A4E-EC03A4DF3C0E}"/>
                  </a:ext>
                </a:extLst>
              </p:cNvPr>
              <p:cNvGrpSpPr/>
              <p:nvPr/>
            </p:nvGrpSpPr>
            <p:grpSpPr>
              <a:xfrm>
                <a:off x="-129032" y="1148032"/>
                <a:ext cx="3048244" cy="2595391"/>
                <a:chOff x="-129032" y="1226412"/>
                <a:chExt cx="3048244" cy="2595391"/>
              </a:xfrm>
            </p:grpSpPr>
            <p:grpSp>
              <p:nvGrpSpPr>
                <p:cNvPr id="3" name="Group 2">
                  <a:extLst>
                    <a:ext uri="{FF2B5EF4-FFF2-40B4-BE49-F238E27FC236}">
                      <a16:creationId xmlns:a16="http://schemas.microsoft.com/office/drawing/2014/main" id="{5F5EFCCA-F91C-C441-98EF-54D7027970DD}"/>
                    </a:ext>
                  </a:extLst>
                </p:cNvPr>
                <p:cNvGrpSpPr/>
                <p:nvPr/>
              </p:nvGrpSpPr>
              <p:grpSpPr>
                <a:xfrm>
                  <a:off x="-129032" y="1226412"/>
                  <a:ext cx="3048244" cy="2046594"/>
                  <a:chOff x="6017764" y="1625850"/>
                  <a:chExt cx="3048244" cy="2046594"/>
                </a:xfrm>
              </p:grpSpPr>
              <p:pic>
                <p:nvPicPr>
                  <p:cNvPr id="18" name="Picture 17" descr="A flat screen tv sitting on top of a television&#10;&#10;Description automatically generated">
                    <a:extLst>
                      <a:ext uri="{FF2B5EF4-FFF2-40B4-BE49-F238E27FC236}">
                        <a16:creationId xmlns:a16="http://schemas.microsoft.com/office/drawing/2014/main" id="{30F72ACD-389F-4843-9137-974411AB1ACE}"/>
                      </a:ext>
                    </a:extLst>
                  </p:cNvPr>
                  <p:cNvPicPr>
                    <a:picLocks noChangeAspect="1"/>
                  </p:cNvPicPr>
                  <p:nvPr/>
                </p:nvPicPr>
                <p:blipFill rotWithShape="1">
                  <a:blip r:embed="rId5"/>
                  <a:srcRect l="12380" t="15467" r="9742" b="14969"/>
                  <a:stretch/>
                </p:blipFill>
                <p:spPr>
                  <a:xfrm>
                    <a:off x="6362310" y="1625850"/>
                    <a:ext cx="2359152" cy="1580514"/>
                  </a:xfrm>
                  <a:prstGeom prst="rect">
                    <a:avLst/>
                  </a:prstGeom>
                </p:spPr>
              </p:pic>
              <p:sp>
                <p:nvSpPr>
                  <p:cNvPr id="23" name="Content Placeholder 2">
                    <a:extLst>
                      <a:ext uri="{FF2B5EF4-FFF2-40B4-BE49-F238E27FC236}">
                        <a16:creationId xmlns:a16="http://schemas.microsoft.com/office/drawing/2014/main" id="{7930BC7F-263B-3046-AE96-44C762635CC3}"/>
                      </a:ext>
                    </a:extLst>
                  </p:cNvPr>
                  <p:cNvSpPr txBox="1">
                    <a:spLocks/>
                  </p:cNvSpPr>
                  <p:nvPr/>
                </p:nvSpPr>
                <p:spPr>
                  <a:xfrm>
                    <a:off x="6017764" y="3292027"/>
                    <a:ext cx="3048244"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a:solidFill>
                          <a:schemeClr val="accent1"/>
                        </a:solidFill>
                      </a:rPr>
                      <a:t>Predicted</a:t>
                    </a:r>
                    <a:r>
                      <a:rPr lang="zh-CN" altLang="en-US" sz="1800">
                        <a:solidFill>
                          <a:schemeClr val="accent1"/>
                        </a:solidFill>
                      </a:rPr>
                      <a:t> </a:t>
                    </a:r>
                    <a:r>
                      <a:rPr lang="en-US" sz="1800">
                        <a:solidFill>
                          <a:schemeClr val="accent1"/>
                        </a:solidFill>
                      </a:rPr>
                      <a:t>Dens</a:t>
                    </a:r>
                    <a:r>
                      <a:rPr lang="en-US" altLang="zh-CN" sz="1800">
                        <a:solidFill>
                          <a:schemeClr val="accent1"/>
                        </a:solidFill>
                      </a:rPr>
                      <a:t>ity</a:t>
                    </a:r>
                    <a:r>
                      <a:rPr lang="zh-CN" altLang="en-US" sz="1800">
                        <a:solidFill>
                          <a:schemeClr val="accent1"/>
                        </a:solidFill>
                      </a:rPr>
                      <a:t> </a:t>
                    </a:r>
                    <a:r>
                      <a:rPr lang="en-US" altLang="zh-CN" sz="1800">
                        <a:solidFill>
                          <a:schemeClr val="accent1"/>
                        </a:solidFill>
                      </a:rPr>
                      <a:t>Map</a:t>
                    </a:r>
                    <a:r>
                      <a:rPr lang="en-US" sz="1800">
                        <a:solidFill>
                          <a:schemeClr val="accent1"/>
                        </a:solidFill>
                      </a:rPr>
                      <a:t> </a:t>
                    </a:r>
                  </a:p>
                </p:txBody>
              </p:sp>
            </p:grpSp>
            <p:sp>
              <p:nvSpPr>
                <p:cNvPr id="17" name="Content Placeholder 2">
                  <a:extLst>
                    <a:ext uri="{FF2B5EF4-FFF2-40B4-BE49-F238E27FC236}">
                      <a16:creationId xmlns:a16="http://schemas.microsoft.com/office/drawing/2014/main" id="{06E2819E-CBF1-D546-9378-AB24F5E9E2D2}"/>
                    </a:ext>
                  </a:extLst>
                </p:cNvPr>
                <p:cNvSpPr txBox="1">
                  <a:spLocks/>
                </p:cNvSpPr>
                <p:nvPr/>
              </p:nvSpPr>
              <p:spPr>
                <a:xfrm>
                  <a:off x="215514" y="344138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1"/>
                      </a:solidFill>
                    </a:rPr>
                    <a:t>Source Distribution</a:t>
                  </a:r>
                </a:p>
              </p:txBody>
            </p:sp>
          </p:grpSp>
          <p:sp>
            <p:nvSpPr>
              <p:cNvPr id="15" name="Right Brace 14">
                <a:extLst>
                  <a:ext uri="{FF2B5EF4-FFF2-40B4-BE49-F238E27FC236}">
                    <a16:creationId xmlns:a16="http://schemas.microsoft.com/office/drawing/2014/main" id="{8DB599A7-B17E-3542-B9FF-8A5983385E63}"/>
                  </a:ext>
                </a:extLst>
              </p:cNvPr>
              <p:cNvSpPr/>
              <p:nvPr/>
            </p:nvSpPr>
            <p:spPr>
              <a:xfrm>
                <a:off x="2608854" y="2037161"/>
                <a:ext cx="283029" cy="2809282"/>
              </a:xfrm>
              <a:prstGeom prst="rightBrace">
                <a:avLst>
                  <a:gd name="adj1" fmla="val 4987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79C6ADCD-E79D-E44A-AA25-BECB0B4BF700}"/>
                  </a:ext>
                </a:extLst>
              </p:cNvPr>
              <p:cNvSpPr txBox="1">
                <a:spLocks/>
              </p:cNvSpPr>
              <p:nvPr/>
            </p:nvSpPr>
            <p:spPr>
              <a:xfrm>
                <a:off x="2891240" y="3249113"/>
                <a:ext cx="1291810" cy="443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a:t>Distribution Distance</a:t>
                </a:r>
              </a:p>
            </p:txBody>
          </p:sp>
        </p:grpSp>
      </p:grpSp>
      <p:sp>
        <p:nvSpPr>
          <p:cNvPr id="10" name="Title 1">
            <a:extLst>
              <a:ext uri="{FF2B5EF4-FFF2-40B4-BE49-F238E27FC236}">
                <a16:creationId xmlns:a16="http://schemas.microsoft.com/office/drawing/2014/main" id="{2A874033-4E25-4DD5-AAE4-3E4A8A0E4B05}"/>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latin typeface="Helvetica"/>
                <a:cs typeface="Helvetica"/>
              </a:rPr>
              <a:t>Our Contributions</a:t>
            </a:r>
            <a:endParaRPr lang="en-US" sz="3200">
              <a:solidFill>
                <a:schemeClr val="accent1">
                  <a:lumMod val="75000"/>
                </a:schemeClr>
              </a:solidFill>
            </a:endParaRPr>
          </a:p>
        </p:txBody>
      </p:sp>
    </p:spTree>
    <p:custDataLst>
      <p:tags r:id="rId1"/>
    </p:custDataLst>
    <p:extLst>
      <p:ext uri="{BB962C8B-B14F-4D97-AF65-F5344CB8AC3E}">
        <p14:creationId xmlns:p14="http://schemas.microsoft.com/office/powerpoint/2010/main" val="1118285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p>
          <a:p>
            <a:pPr lvl="1">
              <a:buFont typeface="Wingdings" pitchFamily="2" charset="2"/>
              <a:buChar char="Ø"/>
            </a:pPr>
            <a:endParaRPr lang="en-US" sz="2000"/>
          </a:p>
          <a:p>
            <a:pPr lvl="1">
              <a:buFont typeface="Wingdings" pitchFamily="2" charset="2"/>
              <a:buChar char="Ø"/>
            </a:pPr>
            <a:endParaRPr lang="en-US" sz="2000"/>
          </a:p>
          <a:p>
            <a:pPr marL="457200" lvl="1" indent="0">
              <a:buNone/>
            </a:pPr>
            <a:endParaRPr lang="en-US" sz="2000"/>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grpSp>
        <p:nvGrpSpPr>
          <p:cNvPr id="21" name="Group 20">
            <a:extLst>
              <a:ext uri="{FF2B5EF4-FFF2-40B4-BE49-F238E27FC236}">
                <a16:creationId xmlns:a16="http://schemas.microsoft.com/office/drawing/2014/main" id="{59CB7F38-DAF4-2446-8BDD-2C376D001850}"/>
              </a:ext>
            </a:extLst>
          </p:cNvPr>
          <p:cNvGrpSpPr/>
          <p:nvPr/>
        </p:nvGrpSpPr>
        <p:grpSpPr>
          <a:xfrm>
            <a:off x="9337995" y="1185191"/>
            <a:ext cx="2359152" cy="2309589"/>
            <a:chOff x="9337995" y="1185191"/>
            <a:chExt cx="2359152" cy="2309589"/>
          </a:xfrm>
        </p:grpSpPr>
        <p:grpSp>
          <p:nvGrpSpPr>
            <p:cNvPr id="22" name="Group 21">
              <a:extLst>
                <a:ext uri="{FF2B5EF4-FFF2-40B4-BE49-F238E27FC236}">
                  <a16:creationId xmlns:a16="http://schemas.microsoft.com/office/drawing/2014/main" id="{F8FA53DE-CE25-9B41-A55E-4D498C67BF2A}"/>
                </a:ext>
              </a:extLst>
            </p:cNvPr>
            <p:cNvGrpSpPr/>
            <p:nvPr/>
          </p:nvGrpSpPr>
          <p:grpSpPr>
            <a:xfrm>
              <a:off x="9337995" y="1619240"/>
              <a:ext cx="2359152" cy="1875540"/>
              <a:chOff x="1390783" y="2638743"/>
              <a:chExt cx="2359152" cy="1875540"/>
            </a:xfrm>
          </p:grpSpPr>
          <p:pic>
            <p:nvPicPr>
              <p:cNvPr id="24" name="Picture 23" descr="A flat screen tv sitting on top of a television&#10;&#10;Description automatically generated">
                <a:extLst>
                  <a:ext uri="{FF2B5EF4-FFF2-40B4-BE49-F238E27FC236}">
                    <a16:creationId xmlns:a16="http://schemas.microsoft.com/office/drawing/2014/main" id="{A73CBE95-8733-794B-B56E-96D6ABC4A436}"/>
                  </a:ext>
                </a:extLst>
              </p:cNvPr>
              <p:cNvPicPr>
                <a:picLocks noChangeAspect="1"/>
              </p:cNvPicPr>
              <p:nvPr/>
            </p:nvPicPr>
            <p:blipFill rotWithShape="1">
              <a:blip r:embed="rId3"/>
              <a:srcRect l="12380" t="15467" r="9742" b="14969"/>
              <a:stretch/>
            </p:blipFill>
            <p:spPr>
              <a:xfrm>
                <a:off x="1390783" y="2638743"/>
                <a:ext cx="2359152" cy="1580514"/>
              </a:xfrm>
              <a:prstGeom prst="rect">
                <a:avLst/>
              </a:prstGeom>
            </p:spPr>
          </p:pic>
          <p:pic>
            <p:nvPicPr>
              <p:cNvPr id="25" name="Picture 24">
                <a:extLst>
                  <a:ext uri="{FF2B5EF4-FFF2-40B4-BE49-F238E27FC236}">
                    <a16:creationId xmlns:a16="http://schemas.microsoft.com/office/drawing/2014/main" id="{FBF36723-AE0D-2E43-834C-804D92331DE6}"/>
                  </a:ext>
                </a:extLst>
              </p:cNvPr>
              <p:cNvPicPr>
                <a:picLocks noChangeAspect="1"/>
              </p:cNvPicPr>
              <p:nvPr/>
            </p:nvPicPr>
            <p:blipFill>
              <a:blip r:embed="rId4"/>
              <a:stretch>
                <a:fillRect/>
              </a:stretch>
            </p:blipFill>
            <p:spPr>
              <a:xfrm>
                <a:off x="2557659" y="4311110"/>
                <a:ext cx="125029" cy="203173"/>
              </a:xfrm>
              <a:prstGeom prst="rect">
                <a:avLst/>
              </a:prstGeom>
            </p:spPr>
          </p:pic>
        </p:grpSp>
        <p:sp>
          <p:nvSpPr>
            <p:cNvPr id="23" name="Content Placeholder 2">
              <a:extLst>
                <a:ext uri="{FF2B5EF4-FFF2-40B4-BE49-F238E27FC236}">
                  <a16:creationId xmlns:a16="http://schemas.microsoft.com/office/drawing/2014/main" id="{02DEA97B-A90E-CB46-A9ED-7504D2E2D02B}"/>
                </a:ext>
              </a:extLst>
            </p:cNvPr>
            <p:cNvSpPr txBox="1">
              <a:spLocks/>
            </p:cNvSpPr>
            <p:nvPr/>
          </p:nvSpPr>
          <p:spPr>
            <a:xfrm>
              <a:off x="9337995" y="1185191"/>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0070C0"/>
                  </a:solidFill>
                </a:rPr>
                <a:t>Source Distribution</a:t>
              </a:r>
            </a:p>
          </p:txBody>
        </p:sp>
      </p:grpSp>
      <p:grpSp>
        <p:nvGrpSpPr>
          <p:cNvPr id="26" name="Group 25">
            <a:extLst>
              <a:ext uri="{FF2B5EF4-FFF2-40B4-BE49-F238E27FC236}">
                <a16:creationId xmlns:a16="http://schemas.microsoft.com/office/drawing/2014/main" id="{8C77EF79-1747-B34C-AB48-4F55066B69C1}"/>
              </a:ext>
            </a:extLst>
          </p:cNvPr>
          <p:cNvGrpSpPr/>
          <p:nvPr/>
        </p:nvGrpSpPr>
        <p:grpSpPr>
          <a:xfrm>
            <a:off x="9337995" y="3958116"/>
            <a:ext cx="2359152" cy="2290284"/>
            <a:chOff x="9337995" y="3958116"/>
            <a:chExt cx="2359152" cy="2290284"/>
          </a:xfrm>
        </p:grpSpPr>
        <p:grpSp>
          <p:nvGrpSpPr>
            <p:cNvPr id="27" name="Group 26">
              <a:extLst>
                <a:ext uri="{FF2B5EF4-FFF2-40B4-BE49-F238E27FC236}">
                  <a16:creationId xmlns:a16="http://schemas.microsoft.com/office/drawing/2014/main" id="{452E062D-C8E6-4B4A-BF04-F2F3EB0DF7DC}"/>
                </a:ext>
              </a:extLst>
            </p:cNvPr>
            <p:cNvGrpSpPr/>
            <p:nvPr/>
          </p:nvGrpSpPr>
          <p:grpSpPr>
            <a:xfrm>
              <a:off x="9337995" y="4403504"/>
              <a:ext cx="2359152" cy="1844896"/>
              <a:chOff x="6564315" y="2642616"/>
              <a:chExt cx="2359152" cy="1844896"/>
            </a:xfrm>
          </p:grpSpPr>
          <p:pic>
            <p:nvPicPr>
              <p:cNvPr id="29" name="Picture 28" descr="Chart, scatter chart&#10;&#10;Description automatically generated">
                <a:extLst>
                  <a:ext uri="{FF2B5EF4-FFF2-40B4-BE49-F238E27FC236}">
                    <a16:creationId xmlns:a16="http://schemas.microsoft.com/office/drawing/2014/main" id="{2B972C08-90E8-7E42-AD10-E9B907009EAA}"/>
                  </a:ext>
                </a:extLst>
              </p:cNvPr>
              <p:cNvPicPr>
                <a:picLocks noChangeAspect="1"/>
              </p:cNvPicPr>
              <p:nvPr/>
            </p:nvPicPr>
            <p:blipFill rotWithShape="1">
              <a:blip r:embed="rId5"/>
              <a:srcRect l="2585" t="2404" r="1373" b="4001"/>
              <a:stretch/>
            </p:blipFill>
            <p:spPr>
              <a:xfrm>
                <a:off x="6564315" y="2642616"/>
                <a:ext cx="2359152" cy="1572768"/>
              </a:xfrm>
              <a:prstGeom prst="rect">
                <a:avLst/>
              </a:prstGeom>
              <a:ln>
                <a:solidFill>
                  <a:schemeClr val="tx1"/>
                </a:solidFill>
              </a:ln>
            </p:spPr>
          </p:pic>
          <p:pic>
            <p:nvPicPr>
              <p:cNvPr id="30" name="Picture 29">
                <a:extLst>
                  <a:ext uri="{FF2B5EF4-FFF2-40B4-BE49-F238E27FC236}">
                    <a16:creationId xmlns:a16="http://schemas.microsoft.com/office/drawing/2014/main" id="{A2ECFAB9-93DD-5B4E-8144-A159EA1BF71F}"/>
                  </a:ext>
                </a:extLst>
              </p:cNvPr>
              <p:cNvPicPr>
                <a:picLocks noChangeAspect="1"/>
              </p:cNvPicPr>
              <p:nvPr/>
            </p:nvPicPr>
            <p:blipFill>
              <a:blip r:embed="rId6"/>
              <a:stretch>
                <a:fillRect/>
              </a:stretch>
            </p:blipFill>
            <p:spPr>
              <a:xfrm>
                <a:off x="7731191" y="4345326"/>
                <a:ext cx="133822" cy="142186"/>
              </a:xfrm>
              <a:prstGeom prst="rect">
                <a:avLst/>
              </a:prstGeom>
            </p:spPr>
          </p:pic>
        </p:grpSp>
        <p:sp>
          <p:nvSpPr>
            <p:cNvPr id="28" name="Content Placeholder 2">
              <a:extLst>
                <a:ext uri="{FF2B5EF4-FFF2-40B4-BE49-F238E27FC236}">
                  <a16:creationId xmlns:a16="http://schemas.microsoft.com/office/drawing/2014/main" id="{28772EC6-3E2E-D242-9033-0E36D679B189}"/>
                </a:ext>
              </a:extLst>
            </p:cNvPr>
            <p:cNvSpPr txBox="1">
              <a:spLocks/>
            </p:cNvSpPr>
            <p:nvPr/>
          </p:nvSpPr>
          <p:spPr>
            <a:xfrm>
              <a:off x="9337995" y="395811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FF0000"/>
                  </a:solidFill>
                </a:rPr>
                <a:t>Target Distribution</a:t>
              </a:r>
            </a:p>
          </p:txBody>
        </p:sp>
      </p:grpSp>
      <p:pic>
        <p:nvPicPr>
          <p:cNvPr id="14" name="Picture 13">
            <a:extLst>
              <a:ext uri="{FF2B5EF4-FFF2-40B4-BE49-F238E27FC236}">
                <a16:creationId xmlns:a16="http://schemas.microsoft.com/office/drawing/2014/main" id="{3962CC7B-436F-5E48-852F-69BF164EA0E5}"/>
              </a:ext>
            </a:extLst>
          </p:cNvPr>
          <p:cNvPicPr>
            <a:picLocks noChangeAspect="1"/>
          </p:cNvPicPr>
          <p:nvPr/>
        </p:nvPicPr>
        <p:blipFill>
          <a:blip r:embed="rId7"/>
          <a:stretch>
            <a:fillRect/>
          </a:stretch>
        </p:blipFill>
        <p:spPr>
          <a:xfrm>
            <a:off x="1628140" y="1788795"/>
            <a:ext cx="3312160" cy="324206"/>
          </a:xfrm>
          <a:prstGeom prst="rect">
            <a:avLst/>
          </a:prstGeom>
        </p:spPr>
      </p:pic>
    </p:spTree>
    <p:extLst>
      <p:ext uri="{BB962C8B-B14F-4D97-AF65-F5344CB8AC3E}">
        <p14:creationId xmlns:p14="http://schemas.microsoft.com/office/powerpoint/2010/main" val="22369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marL="457200" lvl="1" indent="0">
              <a:buNone/>
            </a:pPr>
            <a:endParaRPr lang="en-US" altLang="zh-CN" sz="2000"/>
          </a:p>
          <a:p>
            <a:pPr marL="457200" lvl="1" indent="0">
              <a:buNone/>
            </a:pPr>
            <a:r>
              <a:rPr lang="en-US" altLang="zh-CN" sz="2000"/>
              <a:t>    </a:t>
            </a:r>
            <a:r>
              <a:rPr lang="en-US" altLang="zh-CN" sz="2000">
                <a:solidFill>
                  <a:srgbClr val="7030A0"/>
                </a:solidFill>
              </a:rPr>
              <a:t>Optimal Transport</a:t>
            </a:r>
            <a:r>
              <a:rPr lang="zh-CN" altLang="en-US" sz="2000">
                <a:solidFill>
                  <a:srgbClr val="7030A0"/>
                </a:solidFill>
              </a:rPr>
              <a:t> </a:t>
            </a:r>
            <a:r>
              <a:rPr lang="en-US" altLang="zh-CN" sz="2000">
                <a:solidFill>
                  <a:srgbClr val="7030A0"/>
                </a:solidFill>
              </a:rPr>
              <a:t>(OT)</a:t>
            </a:r>
          </a:p>
          <a:p>
            <a:pPr marL="457200" lvl="1" indent="0">
              <a:buNone/>
            </a:pPr>
            <a:endParaRPr lang="en-US" altLang="zh-CN" sz="2000">
              <a:solidFill>
                <a:srgbClr val="7030A0"/>
              </a:solidFill>
            </a:endParaRPr>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marL="457200" lvl="1" indent="0">
              <a:buNone/>
            </a:pPr>
            <a:endParaRPr lang="en-US" altLang="zh-CN" sz="2000"/>
          </a:p>
          <a:p>
            <a:pPr marL="457200" lvl="1" indent="0">
              <a:buNone/>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spTree>
    <p:custDataLst>
      <p:tags r:id="rId1"/>
    </p:custDataLst>
    <p:extLst>
      <p:ext uri="{BB962C8B-B14F-4D97-AF65-F5344CB8AC3E}">
        <p14:creationId xmlns:p14="http://schemas.microsoft.com/office/powerpoint/2010/main" val="25402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marL="457200" lvl="1" indent="0">
              <a:buNone/>
            </a:pPr>
            <a:endParaRPr lang="en-US" altLang="zh-CN" sz="2000"/>
          </a:p>
          <a:p>
            <a:pPr marL="457200" lvl="1" indent="0">
              <a:buNone/>
            </a:pPr>
            <a:r>
              <a:rPr lang="en-US" altLang="zh-CN" sz="2000"/>
              <a:t>    </a:t>
            </a:r>
            <a:r>
              <a:rPr lang="en-US" altLang="zh-CN" sz="2000">
                <a:solidFill>
                  <a:srgbClr val="7030A0"/>
                </a:solidFill>
              </a:rPr>
              <a:t>Optimal Transport</a:t>
            </a:r>
            <a:r>
              <a:rPr lang="zh-CN" altLang="en-US" sz="2000">
                <a:solidFill>
                  <a:srgbClr val="7030A0"/>
                </a:solidFill>
              </a:rPr>
              <a:t> </a:t>
            </a:r>
            <a:r>
              <a:rPr lang="en-US" altLang="zh-CN" sz="2000">
                <a:solidFill>
                  <a:srgbClr val="7030A0"/>
                </a:solidFill>
              </a:rPr>
              <a:t>(OT)</a:t>
            </a:r>
          </a:p>
          <a:p>
            <a:pPr marL="457200" lvl="1" indent="0">
              <a:buNone/>
            </a:pPr>
            <a:endParaRPr lang="en-US" altLang="zh-CN" sz="2000">
              <a:solidFill>
                <a:srgbClr val="7030A0"/>
              </a:solidFill>
            </a:endParaRPr>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marL="457200" lvl="1" indent="0">
              <a:buNone/>
            </a:pPr>
            <a:endParaRPr lang="en-US" altLang="zh-CN" sz="2000"/>
          </a:p>
          <a:p>
            <a:pPr marL="457200" lvl="1" indent="0">
              <a:buNone/>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pic>
        <p:nvPicPr>
          <p:cNvPr id="31" name="Picture 2">
            <a:extLst>
              <a:ext uri="{FF2B5EF4-FFF2-40B4-BE49-F238E27FC236}">
                <a16:creationId xmlns:a16="http://schemas.microsoft.com/office/drawing/2014/main" id="{86BD1316-0869-4D0E-950F-BE090DD1D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884" y="2593472"/>
            <a:ext cx="4183791" cy="313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4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marL="457200" lvl="1" indent="0">
              <a:buNone/>
            </a:pPr>
            <a:endParaRPr lang="en-US" altLang="zh-CN" sz="2000"/>
          </a:p>
          <a:p>
            <a:pPr marL="457200" lvl="1" indent="0">
              <a:buNone/>
            </a:pPr>
            <a:r>
              <a:rPr lang="en-US" altLang="zh-CN" sz="2000"/>
              <a:t>    </a:t>
            </a:r>
            <a:r>
              <a:rPr lang="en-US" altLang="zh-CN" sz="2000">
                <a:solidFill>
                  <a:srgbClr val="7030A0"/>
                </a:solidFill>
              </a:rPr>
              <a:t>Optimal Transport</a:t>
            </a:r>
            <a:r>
              <a:rPr lang="zh-CN" altLang="en-US" sz="2000">
                <a:solidFill>
                  <a:srgbClr val="7030A0"/>
                </a:solidFill>
              </a:rPr>
              <a:t> </a:t>
            </a:r>
            <a:r>
              <a:rPr lang="en-US" altLang="zh-CN" sz="2000">
                <a:solidFill>
                  <a:srgbClr val="7030A0"/>
                </a:solidFill>
              </a:rPr>
              <a:t>(OT)</a:t>
            </a:r>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marL="457200" lvl="1" indent="0">
              <a:buNone/>
            </a:pPr>
            <a:endParaRPr lang="en-US" altLang="zh-CN" sz="2000"/>
          </a:p>
          <a:p>
            <a:pPr marL="457200" lvl="1" indent="0">
              <a:buNone/>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pic>
        <p:nvPicPr>
          <p:cNvPr id="31" name="Picture 2">
            <a:extLst>
              <a:ext uri="{FF2B5EF4-FFF2-40B4-BE49-F238E27FC236}">
                <a16:creationId xmlns:a16="http://schemas.microsoft.com/office/drawing/2014/main" id="{86BD1316-0869-4D0E-950F-BE090DD1D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884" y="2593472"/>
            <a:ext cx="4183791" cy="31399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10;&#10;Description automatically generated">
            <a:extLst>
              <a:ext uri="{FF2B5EF4-FFF2-40B4-BE49-F238E27FC236}">
                <a16:creationId xmlns:a16="http://schemas.microsoft.com/office/drawing/2014/main" id="{A6F56988-524D-404F-BD9A-FADAB51B3CFF}"/>
              </a:ext>
            </a:extLst>
          </p:cNvPr>
          <p:cNvPicPr>
            <a:picLocks noChangeAspect="1"/>
          </p:cNvPicPr>
          <p:nvPr/>
        </p:nvPicPr>
        <p:blipFill>
          <a:blip r:embed="rId4"/>
          <a:stretch>
            <a:fillRect/>
          </a:stretch>
        </p:blipFill>
        <p:spPr>
          <a:xfrm>
            <a:off x="1031410" y="3103864"/>
            <a:ext cx="2974789" cy="628374"/>
          </a:xfrm>
          <a:prstGeom prst="rect">
            <a:avLst/>
          </a:prstGeom>
        </p:spPr>
      </p:pic>
      <p:pic>
        <p:nvPicPr>
          <p:cNvPr id="7" name="Picture 6">
            <a:extLst>
              <a:ext uri="{FF2B5EF4-FFF2-40B4-BE49-F238E27FC236}">
                <a16:creationId xmlns:a16="http://schemas.microsoft.com/office/drawing/2014/main" id="{8AE8BEDC-B5FF-4540-B47E-5F5F8396E9F8}"/>
              </a:ext>
            </a:extLst>
          </p:cNvPr>
          <p:cNvPicPr>
            <a:picLocks noChangeAspect="1"/>
          </p:cNvPicPr>
          <p:nvPr/>
        </p:nvPicPr>
        <p:blipFill>
          <a:blip r:embed="rId5"/>
          <a:stretch>
            <a:fillRect/>
          </a:stretch>
        </p:blipFill>
        <p:spPr>
          <a:xfrm>
            <a:off x="1867352" y="3722429"/>
            <a:ext cx="4371123" cy="371522"/>
          </a:xfrm>
          <a:prstGeom prst="rect">
            <a:avLst/>
          </a:prstGeom>
        </p:spPr>
      </p:pic>
      <p:sp>
        <p:nvSpPr>
          <p:cNvPr id="33" name="Rectangle 32">
            <a:extLst>
              <a:ext uri="{FF2B5EF4-FFF2-40B4-BE49-F238E27FC236}">
                <a16:creationId xmlns:a16="http://schemas.microsoft.com/office/drawing/2014/main" id="{0D99F992-541F-4AFC-960A-010C70AA9671}"/>
              </a:ext>
            </a:extLst>
          </p:cNvPr>
          <p:cNvSpPr/>
          <p:nvPr/>
        </p:nvSpPr>
        <p:spPr>
          <a:xfrm>
            <a:off x="1003489" y="3653819"/>
            <a:ext cx="1140621" cy="400110"/>
          </a:xfrm>
          <a:prstGeom prst="rect">
            <a:avLst/>
          </a:prstGeom>
        </p:spPr>
        <p:txBody>
          <a:bodyPr wrap="square">
            <a:spAutoFit/>
          </a:bodyPr>
          <a:lstStyle/>
          <a:p>
            <a:r>
              <a:rPr lang="en-US" altLang="zh-CN" sz="2000">
                <a:latin typeface="Helvetica" pitchFamily="2" charset="0"/>
              </a:rPr>
              <a:t>where</a:t>
            </a:r>
            <a:endParaRPr lang="en-US" sz="2000">
              <a:latin typeface="Helvetica" pitchFamily="2" charset="0"/>
            </a:endParaRPr>
          </a:p>
        </p:txBody>
      </p:sp>
      <p:sp>
        <p:nvSpPr>
          <p:cNvPr id="37" name="Content Placeholder 2">
            <a:extLst>
              <a:ext uri="{FF2B5EF4-FFF2-40B4-BE49-F238E27FC236}">
                <a16:creationId xmlns:a16="http://schemas.microsoft.com/office/drawing/2014/main" id="{E81D4EDD-8E2F-4512-AC70-BE2A831AC4C4}"/>
              </a:ext>
            </a:extLst>
          </p:cNvPr>
          <p:cNvSpPr txBox="1">
            <a:spLocks/>
          </p:cNvSpPr>
          <p:nvPr/>
        </p:nvSpPr>
        <p:spPr>
          <a:xfrm>
            <a:off x="1003488" y="2833076"/>
            <a:ext cx="5597007" cy="1361908"/>
          </a:xfrm>
          <a:prstGeom prst="rect">
            <a:avLst/>
          </a:prstGeom>
          <a:solidFill>
            <a:schemeClr val="accent1">
              <a:lumMod val="40000"/>
              <a:lumOff val="60000"/>
              <a:alpha val="2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Primal</a:t>
            </a:r>
            <a:r>
              <a:rPr lang="en-US" sz="2000"/>
              <a:t> form:</a:t>
            </a:r>
          </a:p>
        </p:txBody>
      </p:sp>
    </p:spTree>
    <p:extLst>
      <p:ext uri="{BB962C8B-B14F-4D97-AF65-F5344CB8AC3E}">
        <p14:creationId xmlns:p14="http://schemas.microsoft.com/office/powerpoint/2010/main" val="403356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marL="457200" lvl="1" indent="0">
              <a:buNone/>
            </a:pPr>
            <a:endParaRPr lang="en-US" altLang="zh-CN" sz="2000"/>
          </a:p>
          <a:p>
            <a:pPr marL="457200" lvl="1" indent="0">
              <a:buNone/>
            </a:pPr>
            <a:r>
              <a:rPr lang="en-US" altLang="zh-CN" sz="2000"/>
              <a:t>    </a:t>
            </a:r>
            <a:r>
              <a:rPr lang="en-US" altLang="zh-CN" sz="2000">
                <a:solidFill>
                  <a:srgbClr val="7030A0"/>
                </a:solidFill>
              </a:rPr>
              <a:t>Optimal Transport</a:t>
            </a:r>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marL="457200" lvl="1" indent="0">
              <a:buNone/>
            </a:pPr>
            <a:endParaRPr lang="en-US" altLang="zh-CN" sz="2000"/>
          </a:p>
          <a:p>
            <a:pPr marL="457200" lvl="1" indent="0">
              <a:buNone/>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pic>
        <p:nvPicPr>
          <p:cNvPr id="31" name="Picture 2">
            <a:extLst>
              <a:ext uri="{FF2B5EF4-FFF2-40B4-BE49-F238E27FC236}">
                <a16:creationId xmlns:a16="http://schemas.microsoft.com/office/drawing/2014/main" id="{86BD1316-0869-4D0E-950F-BE090DD1D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884" y="2593472"/>
            <a:ext cx="4183791" cy="31399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10;&#10;Description automatically generated">
            <a:extLst>
              <a:ext uri="{FF2B5EF4-FFF2-40B4-BE49-F238E27FC236}">
                <a16:creationId xmlns:a16="http://schemas.microsoft.com/office/drawing/2014/main" id="{A6F56988-524D-404F-BD9A-FADAB51B3CFF}"/>
              </a:ext>
            </a:extLst>
          </p:cNvPr>
          <p:cNvPicPr>
            <a:picLocks noChangeAspect="1"/>
          </p:cNvPicPr>
          <p:nvPr/>
        </p:nvPicPr>
        <p:blipFill>
          <a:blip r:embed="rId4"/>
          <a:stretch>
            <a:fillRect/>
          </a:stretch>
        </p:blipFill>
        <p:spPr>
          <a:xfrm>
            <a:off x="1031410" y="3103864"/>
            <a:ext cx="2974789" cy="628374"/>
          </a:xfrm>
          <a:prstGeom prst="rect">
            <a:avLst/>
          </a:prstGeom>
        </p:spPr>
      </p:pic>
      <p:pic>
        <p:nvPicPr>
          <p:cNvPr id="7" name="Picture 6">
            <a:extLst>
              <a:ext uri="{FF2B5EF4-FFF2-40B4-BE49-F238E27FC236}">
                <a16:creationId xmlns:a16="http://schemas.microsoft.com/office/drawing/2014/main" id="{8AE8BEDC-B5FF-4540-B47E-5F5F8396E9F8}"/>
              </a:ext>
            </a:extLst>
          </p:cNvPr>
          <p:cNvPicPr>
            <a:picLocks noChangeAspect="1"/>
          </p:cNvPicPr>
          <p:nvPr/>
        </p:nvPicPr>
        <p:blipFill>
          <a:blip r:embed="rId5"/>
          <a:stretch>
            <a:fillRect/>
          </a:stretch>
        </p:blipFill>
        <p:spPr>
          <a:xfrm>
            <a:off x="1867352" y="3722429"/>
            <a:ext cx="4371123" cy="371522"/>
          </a:xfrm>
          <a:prstGeom prst="rect">
            <a:avLst/>
          </a:prstGeom>
        </p:spPr>
      </p:pic>
      <p:sp>
        <p:nvSpPr>
          <p:cNvPr id="33" name="Rectangle 32">
            <a:extLst>
              <a:ext uri="{FF2B5EF4-FFF2-40B4-BE49-F238E27FC236}">
                <a16:creationId xmlns:a16="http://schemas.microsoft.com/office/drawing/2014/main" id="{0D99F992-541F-4AFC-960A-010C70AA9671}"/>
              </a:ext>
            </a:extLst>
          </p:cNvPr>
          <p:cNvSpPr/>
          <p:nvPr/>
        </p:nvSpPr>
        <p:spPr>
          <a:xfrm>
            <a:off x="1003489" y="3653819"/>
            <a:ext cx="1140621" cy="400110"/>
          </a:xfrm>
          <a:prstGeom prst="rect">
            <a:avLst/>
          </a:prstGeom>
        </p:spPr>
        <p:txBody>
          <a:bodyPr wrap="square">
            <a:spAutoFit/>
          </a:bodyPr>
          <a:lstStyle/>
          <a:p>
            <a:r>
              <a:rPr lang="en-US" altLang="zh-CN" sz="2000">
                <a:latin typeface="Helvetica" pitchFamily="2" charset="0"/>
              </a:rPr>
              <a:t>where</a:t>
            </a:r>
            <a:endParaRPr lang="en-US" sz="2000">
              <a:latin typeface="Helvetica" pitchFamily="2" charset="0"/>
            </a:endParaRPr>
          </a:p>
        </p:txBody>
      </p:sp>
      <p:pic>
        <p:nvPicPr>
          <p:cNvPr id="34" name="Picture 33" descr="A picture containing diagram&#10;&#10;Description automatically generated">
            <a:extLst>
              <a:ext uri="{FF2B5EF4-FFF2-40B4-BE49-F238E27FC236}">
                <a16:creationId xmlns:a16="http://schemas.microsoft.com/office/drawing/2014/main" id="{8A179F14-38CE-4F24-8211-595BE7B91741}"/>
              </a:ext>
            </a:extLst>
          </p:cNvPr>
          <p:cNvPicPr>
            <a:picLocks noChangeAspect="1"/>
          </p:cNvPicPr>
          <p:nvPr/>
        </p:nvPicPr>
        <p:blipFill>
          <a:blip r:embed="rId6"/>
          <a:stretch>
            <a:fillRect/>
          </a:stretch>
        </p:blipFill>
        <p:spPr>
          <a:xfrm>
            <a:off x="1031411" y="5463085"/>
            <a:ext cx="3413994" cy="455846"/>
          </a:xfrm>
          <a:prstGeom prst="rect">
            <a:avLst/>
          </a:prstGeom>
        </p:spPr>
      </p:pic>
      <p:pic>
        <p:nvPicPr>
          <p:cNvPr id="35" name="Picture 34" descr="Text&#10;&#10;Description automatically generated">
            <a:extLst>
              <a:ext uri="{FF2B5EF4-FFF2-40B4-BE49-F238E27FC236}">
                <a16:creationId xmlns:a16="http://schemas.microsoft.com/office/drawing/2014/main" id="{044E9535-CDBC-425B-88B4-C8AC36305350}"/>
              </a:ext>
            </a:extLst>
          </p:cNvPr>
          <p:cNvPicPr>
            <a:picLocks noChangeAspect="1"/>
          </p:cNvPicPr>
          <p:nvPr/>
        </p:nvPicPr>
        <p:blipFill>
          <a:blip r:embed="rId7"/>
          <a:stretch>
            <a:fillRect/>
          </a:stretch>
        </p:blipFill>
        <p:spPr>
          <a:xfrm>
            <a:off x="1031410" y="4895003"/>
            <a:ext cx="3718816" cy="594490"/>
          </a:xfrm>
          <a:prstGeom prst="rect">
            <a:avLst/>
          </a:prstGeom>
        </p:spPr>
      </p:pic>
      <p:sp>
        <p:nvSpPr>
          <p:cNvPr id="36" name="Content Placeholder 2">
            <a:extLst>
              <a:ext uri="{FF2B5EF4-FFF2-40B4-BE49-F238E27FC236}">
                <a16:creationId xmlns:a16="http://schemas.microsoft.com/office/drawing/2014/main" id="{4286B057-F65F-4D02-B229-AF23FBDCCE11}"/>
              </a:ext>
            </a:extLst>
          </p:cNvPr>
          <p:cNvSpPr txBox="1">
            <a:spLocks/>
          </p:cNvSpPr>
          <p:nvPr/>
        </p:nvSpPr>
        <p:spPr>
          <a:xfrm>
            <a:off x="1003488" y="4621591"/>
            <a:ext cx="5597006" cy="1361908"/>
          </a:xfrm>
          <a:prstGeom prst="rect">
            <a:avLst/>
          </a:prstGeom>
          <a:solidFill>
            <a:srgbClr val="FF9966">
              <a:alpha val="20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Dual form:</a:t>
            </a:r>
          </a:p>
        </p:txBody>
      </p:sp>
      <p:sp>
        <p:nvSpPr>
          <p:cNvPr id="37" name="Content Placeholder 2">
            <a:extLst>
              <a:ext uri="{FF2B5EF4-FFF2-40B4-BE49-F238E27FC236}">
                <a16:creationId xmlns:a16="http://schemas.microsoft.com/office/drawing/2014/main" id="{E81D4EDD-8E2F-4512-AC70-BE2A831AC4C4}"/>
              </a:ext>
            </a:extLst>
          </p:cNvPr>
          <p:cNvSpPr txBox="1">
            <a:spLocks/>
          </p:cNvSpPr>
          <p:nvPr/>
        </p:nvSpPr>
        <p:spPr>
          <a:xfrm>
            <a:off x="1003488" y="2833076"/>
            <a:ext cx="5597007" cy="1361908"/>
          </a:xfrm>
          <a:prstGeom prst="rect">
            <a:avLst/>
          </a:prstGeom>
          <a:solidFill>
            <a:schemeClr val="accent1">
              <a:lumMod val="40000"/>
              <a:lumOff val="60000"/>
              <a:alpha val="2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Primal</a:t>
            </a:r>
            <a:r>
              <a:rPr lang="en-US" sz="2000"/>
              <a:t> form:</a:t>
            </a:r>
          </a:p>
        </p:txBody>
      </p:sp>
    </p:spTree>
    <p:extLst>
      <p:ext uri="{BB962C8B-B14F-4D97-AF65-F5344CB8AC3E}">
        <p14:creationId xmlns:p14="http://schemas.microsoft.com/office/powerpoint/2010/main" val="421909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54E9-016E-BE4C-916D-551DA7D7E4F7}"/>
              </a:ext>
            </a:extLst>
          </p:cNvPr>
          <p:cNvSpPr>
            <a:spLocks noGrp="1"/>
          </p:cNvSpPr>
          <p:nvPr>
            <p:ph type="title"/>
          </p:nvPr>
        </p:nvSpPr>
        <p:spPr/>
        <p:txBody>
          <a:bodyPr>
            <a:normAutofit/>
          </a:bodyPr>
          <a:lstStyle/>
          <a:p>
            <a:r>
              <a:rPr lang="en-US" sz="3200">
                <a:solidFill>
                  <a:schemeClr val="accent1">
                    <a:lumMod val="75000"/>
                  </a:schemeClr>
                </a:solidFill>
              </a:rPr>
              <a:t>Crowd Counting</a:t>
            </a:r>
          </a:p>
        </p:txBody>
      </p:sp>
      <p:sp>
        <p:nvSpPr>
          <p:cNvPr id="3" name="Content Placeholder 2">
            <a:extLst>
              <a:ext uri="{FF2B5EF4-FFF2-40B4-BE49-F238E27FC236}">
                <a16:creationId xmlns:a16="http://schemas.microsoft.com/office/drawing/2014/main" id="{1151C108-E368-C846-A4B2-3379628CE7FA}"/>
              </a:ext>
            </a:extLst>
          </p:cNvPr>
          <p:cNvSpPr>
            <a:spLocks noGrp="1"/>
          </p:cNvSpPr>
          <p:nvPr>
            <p:ph idx="1"/>
          </p:nvPr>
        </p:nvSpPr>
        <p:spPr>
          <a:xfrm>
            <a:off x="1844558" y="4919617"/>
            <a:ext cx="1553446" cy="380417"/>
          </a:xfrm>
        </p:spPr>
        <p:txBody>
          <a:bodyPr>
            <a:normAutofit/>
          </a:bodyPr>
          <a:lstStyle/>
          <a:p>
            <a:pPr marL="0" indent="0">
              <a:buNone/>
            </a:pPr>
            <a:r>
              <a:rPr lang="en-US" sz="1800"/>
              <a:t>Input Image</a:t>
            </a:r>
          </a:p>
        </p:txBody>
      </p:sp>
      <p:pic>
        <p:nvPicPr>
          <p:cNvPr id="4" name="Picture 3" descr="A group of people standing in front of a crowd&#10;&#10;Description automatically generated">
            <a:extLst>
              <a:ext uri="{FF2B5EF4-FFF2-40B4-BE49-F238E27FC236}">
                <a16:creationId xmlns:a16="http://schemas.microsoft.com/office/drawing/2014/main" id="{B0D4D4C1-5D80-814F-BB82-4CFC7A452C51}"/>
              </a:ext>
            </a:extLst>
          </p:cNvPr>
          <p:cNvPicPr>
            <a:picLocks noChangeAspect="1"/>
          </p:cNvPicPr>
          <p:nvPr/>
        </p:nvPicPr>
        <p:blipFill>
          <a:blip r:embed="rId3"/>
          <a:stretch>
            <a:fillRect/>
          </a:stretch>
        </p:blipFill>
        <p:spPr>
          <a:xfrm>
            <a:off x="563881" y="2057400"/>
            <a:ext cx="4114800" cy="2743200"/>
          </a:xfrm>
          <a:prstGeom prst="rect">
            <a:avLst/>
          </a:prstGeom>
        </p:spPr>
      </p:pic>
      <p:sp>
        <p:nvSpPr>
          <p:cNvPr id="7" name="Content Placeholder 2">
            <a:extLst>
              <a:ext uri="{FF2B5EF4-FFF2-40B4-BE49-F238E27FC236}">
                <a16:creationId xmlns:a16="http://schemas.microsoft.com/office/drawing/2014/main" id="{EFF1D4C6-C529-674A-AC0D-4CC5FE0E373D}"/>
              </a:ext>
            </a:extLst>
          </p:cNvPr>
          <p:cNvSpPr txBox="1">
            <a:spLocks/>
          </p:cNvSpPr>
          <p:nvPr/>
        </p:nvSpPr>
        <p:spPr>
          <a:xfrm>
            <a:off x="6280743" y="4919616"/>
            <a:ext cx="2698783"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Ground Truth Annotation</a:t>
            </a:r>
          </a:p>
        </p:txBody>
      </p:sp>
      <p:pic>
        <p:nvPicPr>
          <p:cNvPr id="10" name="Picture 9" descr="Chart, scatter chart&#10;&#10;Description automatically generated">
            <a:extLst>
              <a:ext uri="{FF2B5EF4-FFF2-40B4-BE49-F238E27FC236}">
                <a16:creationId xmlns:a16="http://schemas.microsoft.com/office/drawing/2014/main" id="{FDA06C24-3B09-084D-AE9F-80A985CAC1DA}"/>
              </a:ext>
            </a:extLst>
          </p:cNvPr>
          <p:cNvPicPr>
            <a:picLocks noChangeAspect="1"/>
          </p:cNvPicPr>
          <p:nvPr/>
        </p:nvPicPr>
        <p:blipFill rotWithShape="1">
          <a:blip r:embed="rId4"/>
          <a:srcRect l="2585" t="2404" r="1373" b="4001"/>
          <a:stretch/>
        </p:blipFill>
        <p:spPr>
          <a:xfrm>
            <a:off x="5541505" y="2057400"/>
            <a:ext cx="4114800" cy="2743200"/>
          </a:xfrm>
          <a:prstGeom prst="rect">
            <a:avLst/>
          </a:prstGeom>
          <a:ln>
            <a:solidFill>
              <a:schemeClr val="tx1"/>
            </a:solidFill>
          </a:ln>
        </p:spPr>
      </p:pic>
      <p:sp>
        <p:nvSpPr>
          <p:cNvPr id="12" name="Content Placeholder 2">
            <a:extLst>
              <a:ext uri="{FF2B5EF4-FFF2-40B4-BE49-F238E27FC236}">
                <a16:creationId xmlns:a16="http://schemas.microsoft.com/office/drawing/2014/main" id="{4E22827C-6DEE-8142-B517-BC138CC2C309}"/>
              </a:ext>
            </a:extLst>
          </p:cNvPr>
          <p:cNvSpPr txBox="1">
            <a:spLocks/>
          </p:cNvSpPr>
          <p:nvPr/>
        </p:nvSpPr>
        <p:spPr>
          <a:xfrm>
            <a:off x="10074548" y="3238791"/>
            <a:ext cx="148090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118 People</a:t>
            </a:r>
          </a:p>
        </p:txBody>
      </p:sp>
    </p:spTree>
    <p:extLst>
      <p:ext uri="{BB962C8B-B14F-4D97-AF65-F5344CB8AC3E}">
        <p14:creationId xmlns:p14="http://schemas.microsoft.com/office/powerpoint/2010/main" val="4218048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lvl="1">
              <a:buFont typeface="Wingdings" pitchFamily="2" charset="2"/>
              <a:buChar char="Ø"/>
            </a:pPr>
            <a:endParaRPr lang="en-US" altLang="zh-CN" sz="2000"/>
          </a:p>
          <a:p>
            <a:pPr marL="457200" lvl="1" indent="0">
              <a:buNone/>
            </a:pPr>
            <a:endParaRPr lang="en-US" altLang="zh-CN" sz="2000"/>
          </a:p>
          <a:p>
            <a:pPr marL="457200" lvl="1" indent="0">
              <a:buNone/>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grpSp>
        <p:nvGrpSpPr>
          <p:cNvPr id="21" name="Group 20">
            <a:extLst>
              <a:ext uri="{FF2B5EF4-FFF2-40B4-BE49-F238E27FC236}">
                <a16:creationId xmlns:a16="http://schemas.microsoft.com/office/drawing/2014/main" id="{59CB7F38-DAF4-2446-8BDD-2C376D001850}"/>
              </a:ext>
            </a:extLst>
          </p:cNvPr>
          <p:cNvGrpSpPr/>
          <p:nvPr/>
        </p:nvGrpSpPr>
        <p:grpSpPr>
          <a:xfrm>
            <a:off x="9337995" y="1185191"/>
            <a:ext cx="2359152" cy="2309589"/>
            <a:chOff x="9337995" y="1185191"/>
            <a:chExt cx="2359152" cy="2309589"/>
          </a:xfrm>
        </p:grpSpPr>
        <p:grpSp>
          <p:nvGrpSpPr>
            <p:cNvPr id="22" name="Group 21">
              <a:extLst>
                <a:ext uri="{FF2B5EF4-FFF2-40B4-BE49-F238E27FC236}">
                  <a16:creationId xmlns:a16="http://schemas.microsoft.com/office/drawing/2014/main" id="{F8FA53DE-CE25-9B41-A55E-4D498C67BF2A}"/>
                </a:ext>
              </a:extLst>
            </p:cNvPr>
            <p:cNvGrpSpPr/>
            <p:nvPr/>
          </p:nvGrpSpPr>
          <p:grpSpPr>
            <a:xfrm>
              <a:off x="9337995" y="1619240"/>
              <a:ext cx="2359152" cy="1875540"/>
              <a:chOff x="1390783" y="2638743"/>
              <a:chExt cx="2359152" cy="1875540"/>
            </a:xfrm>
          </p:grpSpPr>
          <p:pic>
            <p:nvPicPr>
              <p:cNvPr id="24" name="Picture 23" descr="A flat screen tv sitting on top of a television&#10;&#10;Description automatically generated">
                <a:extLst>
                  <a:ext uri="{FF2B5EF4-FFF2-40B4-BE49-F238E27FC236}">
                    <a16:creationId xmlns:a16="http://schemas.microsoft.com/office/drawing/2014/main" id="{A73CBE95-8733-794B-B56E-96D6ABC4A436}"/>
                  </a:ext>
                </a:extLst>
              </p:cNvPr>
              <p:cNvPicPr>
                <a:picLocks noChangeAspect="1"/>
              </p:cNvPicPr>
              <p:nvPr/>
            </p:nvPicPr>
            <p:blipFill rotWithShape="1">
              <a:blip r:embed="rId4"/>
              <a:srcRect l="12380" t="15467" r="9742" b="14969"/>
              <a:stretch/>
            </p:blipFill>
            <p:spPr>
              <a:xfrm>
                <a:off x="1390783" y="2638743"/>
                <a:ext cx="2359152" cy="1580514"/>
              </a:xfrm>
              <a:prstGeom prst="rect">
                <a:avLst/>
              </a:prstGeom>
            </p:spPr>
          </p:pic>
          <p:pic>
            <p:nvPicPr>
              <p:cNvPr id="25" name="Picture 24">
                <a:extLst>
                  <a:ext uri="{FF2B5EF4-FFF2-40B4-BE49-F238E27FC236}">
                    <a16:creationId xmlns:a16="http://schemas.microsoft.com/office/drawing/2014/main" id="{FBF36723-AE0D-2E43-834C-804D92331DE6}"/>
                  </a:ext>
                </a:extLst>
              </p:cNvPr>
              <p:cNvPicPr>
                <a:picLocks noChangeAspect="1"/>
              </p:cNvPicPr>
              <p:nvPr/>
            </p:nvPicPr>
            <p:blipFill>
              <a:blip r:embed="rId5"/>
              <a:stretch>
                <a:fillRect/>
              </a:stretch>
            </p:blipFill>
            <p:spPr>
              <a:xfrm>
                <a:off x="2557659" y="4311110"/>
                <a:ext cx="125029" cy="203173"/>
              </a:xfrm>
              <a:prstGeom prst="rect">
                <a:avLst/>
              </a:prstGeom>
            </p:spPr>
          </p:pic>
        </p:grpSp>
        <p:sp>
          <p:nvSpPr>
            <p:cNvPr id="23" name="Content Placeholder 2">
              <a:extLst>
                <a:ext uri="{FF2B5EF4-FFF2-40B4-BE49-F238E27FC236}">
                  <a16:creationId xmlns:a16="http://schemas.microsoft.com/office/drawing/2014/main" id="{02DEA97B-A90E-CB46-A9ED-7504D2E2D02B}"/>
                </a:ext>
              </a:extLst>
            </p:cNvPr>
            <p:cNvSpPr txBox="1">
              <a:spLocks/>
            </p:cNvSpPr>
            <p:nvPr/>
          </p:nvSpPr>
          <p:spPr>
            <a:xfrm>
              <a:off x="9337995" y="1185191"/>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0070C0"/>
                  </a:solidFill>
                </a:rPr>
                <a:t>Source Distribution</a:t>
              </a:r>
            </a:p>
          </p:txBody>
        </p:sp>
      </p:grpSp>
      <p:grpSp>
        <p:nvGrpSpPr>
          <p:cNvPr id="26" name="Group 25">
            <a:extLst>
              <a:ext uri="{FF2B5EF4-FFF2-40B4-BE49-F238E27FC236}">
                <a16:creationId xmlns:a16="http://schemas.microsoft.com/office/drawing/2014/main" id="{8C77EF79-1747-B34C-AB48-4F55066B69C1}"/>
              </a:ext>
            </a:extLst>
          </p:cNvPr>
          <p:cNvGrpSpPr/>
          <p:nvPr/>
        </p:nvGrpSpPr>
        <p:grpSpPr>
          <a:xfrm>
            <a:off x="9337995" y="3958116"/>
            <a:ext cx="2359152" cy="2290284"/>
            <a:chOff x="9337995" y="3958116"/>
            <a:chExt cx="2359152" cy="2290284"/>
          </a:xfrm>
        </p:grpSpPr>
        <p:grpSp>
          <p:nvGrpSpPr>
            <p:cNvPr id="27" name="Group 26">
              <a:extLst>
                <a:ext uri="{FF2B5EF4-FFF2-40B4-BE49-F238E27FC236}">
                  <a16:creationId xmlns:a16="http://schemas.microsoft.com/office/drawing/2014/main" id="{452E062D-C8E6-4B4A-BF04-F2F3EB0DF7DC}"/>
                </a:ext>
              </a:extLst>
            </p:cNvPr>
            <p:cNvGrpSpPr/>
            <p:nvPr/>
          </p:nvGrpSpPr>
          <p:grpSpPr>
            <a:xfrm>
              <a:off x="9337995" y="4403504"/>
              <a:ext cx="2359152" cy="1844896"/>
              <a:chOff x="6564315" y="2642616"/>
              <a:chExt cx="2359152" cy="1844896"/>
            </a:xfrm>
          </p:grpSpPr>
          <p:pic>
            <p:nvPicPr>
              <p:cNvPr id="29" name="Picture 28" descr="Chart, scatter chart&#10;&#10;Description automatically generated">
                <a:extLst>
                  <a:ext uri="{FF2B5EF4-FFF2-40B4-BE49-F238E27FC236}">
                    <a16:creationId xmlns:a16="http://schemas.microsoft.com/office/drawing/2014/main" id="{2B972C08-90E8-7E42-AD10-E9B907009EAA}"/>
                  </a:ext>
                </a:extLst>
              </p:cNvPr>
              <p:cNvPicPr>
                <a:picLocks noChangeAspect="1"/>
              </p:cNvPicPr>
              <p:nvPr/>
            </p:nvPicPr>
            <p:blipFill rotWithShape="1">
              <a:blip r:embed="rId6"/>
              <a:srcRect l="2585" t="2404" r="1373" b="4001"/>
              <a:stretch/>
            </p:blipFill>
            <p:spPr>
              <a:xfrm>
                <a:off x="6564315" y="2642616"/>
                <a:ext cx="2359152" cy="1572768"/>
              </a:xfrm>
              <a:prstGeom prst="rect">
                <a:avLst/>
              </a:prstGeom>
              <a:ln>
                <a:solidFill>
                  <a:schemeClr val="tx1"/>
                </a:solidFill>
              </a:ln>
            </p:spPr>
          </p:pic>
          <p:pic>
            <p:nvPicPr>
              <p:cNvPr id="30" name="Picture 29">
                <a:extLst>
                  <a:ext uri="{FF2B5EF4-FFF2-40B4-BE49-F238E27FC236}">
                    <a16:creationId xmlns:a16="http://schemas.microsoft.com/office/drawing/2014/main" id="{A2ECFAB9-93DD-5B4E-8144-A159EA1BF71F}"/>
                  </a:ext>
                </a:extLst>
              </p:cNvPr>
              <p:cNvPicPr>
                <a:picLocks noChangeAspect="1"/>
              </p:cNvPicPr>
              <p:nvPr/>
            </p:nvPicPr>
            <p:blipFill>
              <a:blip r:embed="rId7"/>
              <a:stretch>
                <a:fillRect/>
              </a:stretch>
            </p:blipFill>
            <p:spPr>
              <a:xfrm>
                <a:off x="7731191" y="4345326"/>
                <a:ext cx="133822" cy="142186"/>
              </a:xfrm>
              <a:prstGeom prst="rect">
                <a:avLst/>
              </a:prstGeom>
            </p:spPr>
          </p:pic>
        </p:grpSp>
        <p:sp>
          <p:nvSpPr>
            <p:cNvPr id="28" name="Content Placeholder 2">
              <a:extLst>
                <a:ext uri="{FF2B5EF4-FFF2-40B4-BE49-F238E27FC236}">
                  <a16:creationId xmlns:a16="http://schemas.microsoft.com/office/drawing/2014/main" id="{28772EC6-3E2E-D242-9033-0E36D679B189}"/>
                </a:ext>
              </a:extLst>
            </p:cNvPr>
            <p:cNvSpPr txBox="1">
              <a:spLocks/>
            </p:cNvSpPr>
            <p:nvPr/>
          </p:nvSpPr>
          <p:spPr>
            <a:xfrm>
              <a:off x="9337995" y="395811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FF0000"/>
                  </a:solidFill>
                </a:rPr>
                <a:t>Target Distribution</a:t>
              </a:r>
            </a:p>
          </p:txBody>
        </p:sp>
      </p:grpSp>
      <p:grpSp>
        <p:nvGrpSpPr>
          <p:cNvPr id="15" name="Group 14">
            <a:extLst>
              <a:ext uri="{FF2B5EF4-FFF2-40B4-BE49-F238E27FC236}">
                <a16:creationId xmlns:a16="http://schemas.microsoft.com/office/drawing/2014/main" id="{636D6173-285F-A445-9CEB-7127EC9AE04F}"/>
              </a:ext>
            </a:extLst>
          </p:cNvPr>
          <p:cNvGrpSpPr/>
          <p:nvPr/>
        </p:nvGrpSpPr>
        <p:grpSpPr>
          <a:xfrm>
            <a:off x="1562100" y="2052504"/>
            <a:ext cx="5200947" cy="927441"/>
            <a:chOff x="1259120" y="5566492"/>
            <a:chExt cx="5696326" cy="1079444"/>
          </a:xfrm>
        </p:grpSpPr>
        <p:pic>
          <p:nvPicPr>
            <p:cNvPr id="16" name="Picture 15" descr="Diagram&#10;&#10;Description automatically generated">
              <a:extLst>
                <a:ext uri="{FF2B5EF4-FFF2-40B4-BE49-F238E27FC236}">
                  <a16:creationId xmlns:a16="http://schemas.microsoft.com/office/drawing/2014/main" id="{23EE13F2-A7F9-2549-8627-78A351536095}"/>
                </a:ext>
              </a:extLst>
            </p:cNvPr>
            <p:cNvPicPr>
              <a:picLocks noChangeAspect="1"/>
            </p:cNvPicPr>
            <p:nvPr/>
          </p:nvPicPr>
          <p:blipFill rotWithShape="1">
            <a:blip r:embed="rId8"/>
            <a:srcRect l="54254" b="2304"/>
            <a:stretch/>
          </p:blipFill>
          <p:spPr>
            <a:xfrm>
              <a:off x="2999020" y="5566492"/>
              <a:ext cx="3956426" cy="1079444"/>
            </a:xfrm>
            <a:prstGeom prst="rect">
              <a:avLst/>
            </a:prstGeom>
          </p:spPr>
        </p:pic>
        <p:pic>
          <p:nvPicPr>
            <p:cNvPr id="17" name="Picture 31" descr="Diagram&#10;&#10;Description automatically generated">
              <a:extLst>
                <a:ext uri="{FF2B5EF4-FFF2-40B4-BE49-F238E27FC236}">
                  <a16:creationId xmlns:a16="http://schemas.microsoft.com/office/drawing/2014/main" id="{BAC2E60C-2CAC-FD48-9AD9-010895C7D456}"/>
                </a:ext>
              </a:extLst>
            </p:cNvPr>
            <p:cNvPicPr>
              <a:picLocks noChangeAspect="1"/>
            </p:cNvPicPr>
            <p:nvPr/>
          </p:nvPicPr>
          <p:blipFill rotWithShape="1">
            <a:blip r:embed="rId8"/>
            <a:srcRect r="79883" b="2304"/>
            <a:stretch/>
          </p:blipFill>
          <p:spPr>
            <a:xfrm>
              <a:off x="1259120" y="5566492"/>
              <a:ext cx="1739900" cy="1079444"/>
            </a:xfrm>
            <a:prstGeom prst="rect">
              <a:avLst/>
            </a:prstGeom>
          </p:spPr>
        </p:pic>
      </p:grpSp>
      <p:sp>
        <p:nvSpPr>
          <p:cNvPr id="5" name="Rectangle 4">
            <a:extLst>
              <a:ext uri="{FF2B5EF4-FFF2-40B4-BE49-F238E27FC236}">
                <a16:creationId xmlns:a16="http://schemas.microsoft.com/office/drawing/2014/main" id="{13928580-0E59-0647-BCA4-4F3477148CEC}"/>
              </a:ext>
            </a:extLst>
          </p:cNvPr>
          <p:cNvSpPr/>
          <p:nvPr/>
        </p:nvSpPr>
        <p:spPr>
          <a:xfrm>
            <a:off x="980466" y="3026099"/>
            <a:ext cx="7818482" cy="400110"/>
          </a:xfrm>
          <a:prstGeom prst="rect">
            <a:avLst/>
          </a:prstGeom>
        </p:spPr>
        <p:txBody>
          <a:bodyPr wrap="square">
            <a:spAutoFit/>
          </a:bodyPr>
          <a:lstStyle/>
          <a:p>
            <a:r>
              <a:rPr lang="en-US" altLang="zh-CN" sz="2000">
                <a:latin typeface="Helvetica" pitchFamily="2" charset="0"/>
              </a:rPr>
              <a:t>where</a:t>
            </a:r>
            <a:r>
              <a:rPr lang="zh-CN" altLang="en-US" sz="2000">
                <a:latin typeface="Helvetica" pitchFamily="2" charset="0"/>
              </a:rPr>
              <a:t>       </a:t>
            </a:r>
            <a:r>
              <a:rPr lang="en-US" altLang="zh-CN" sz="2000">
                <a:latin typeface="Helvetica" pitchFamily="2" charset="0"/>
              </a:rPr>
              <a:t>and</a:t>
            </a:r>
            <a:r>
              <a:rPr lang="zh-CN" altLang="en-US" sz="2000">
                <a:latin typeface="Helvetica" pitchFamily="2" charset="0"/>
              </a:rPr>
              <a:t>      </a:t>
            </a:r>
            <a:r>
              <a:rPr lang="en-US" altLang="zh-CN" sz="2000">
                <a:latin typeface="Helvetica" pitchFamily="2" charset="0"/>
              </a:rPr>
              <a:t>are</a:t>
            </a:r>
            <a:r>
              <a:rPr lang="zh-CN" altLang="en-US" sz="2000">
                <a:latin typeface="Helvetica" pitchFamily="2" charset="0"/>
              </a:rPr>
              <a:t> </a:t>
            </a:r>
            <a:r>
              <a:rPr lang="en-US" altLang="zh-CN" sz="2000">
                <a:latin typeface="Helvetica" pitchFamily="2" charset="0"/>
              </a:rPr>
              <a:t>solutions</a:t>
            </a:r>
            <a:r>
              <a:rPr lang="zh-CN" altLang="en-US" sz="2000">
                <a:latin typeface="Helvetica" pitchFamily="2" charset="0"/>
              </a:rPr>
              <a:t> </a:t>
            </a:r>
            <a:r>
              <a:rPr lang="en-US" altLang="zh-CN" sz="2000">
                <a:latin typeface="Helvetica" pitchFamily="2" charset="0"/>
              </a:rPr>
              <a:t>of</a:t>
            </a:r>
            <a:r>
              <a:rPr lang="zh-CN" altLang="en-US" sz="2000">
                <a:latin typeface="Helvetica" pitchFamily="2" charset="0"/>
              </a:rPr>
              <a:t> </a:t>
            </a:r>
            <a:r>
              <a:rPr lang="en-US" altLang="zh-CN" sz="2000">
                <a:latin typeface="Helvetica" pitchFamily="2" charset="0"/>
              </a:rPr>
              <a:t>the</a:t>
            </a:r>
            <a:r>
              <a:rPr lang="zh-CN" altLang="en-US" sz="2000">
                <a:latin typeface="Helvetica" pitchFamily="2" charset="0"/>
              </a:rPr>
              <a:t> </a:t>
            </a:r>
            <a:r>
              <a:rPr lang="en-US" altLang="zh-CN" sz="2000">
                <a:latin typeface="Helvetica" pitchFamily="2" charset="0"/>
              </a:rPr>
              <a:t>optimal</a:t>
            </a:r>
            <a:r>
              <a:rPr lang="zh-CN" altLang="en-US" sz="2000">
                <a:latin typeface="Helvetica" pitchFamily="2" charset="0"/>
              </a:rPr>
              <a:t> </a:t>
            </a:r>
            <a:r>
              <a:rPr lang="en-US" altLang="zh-CN" sz="2000">
                <a:latin typeface="Helvetica" pitchFamily="2" charset="0"/>
              </a:rPr>
              <a:t>transport</a:t>
            </a:r>
            <a:r>
              <a:rPr lang="zh-CN" altLang="en-US" sz="2000">
                <a:latin typeface="Helvetica" pitchFamily="2" charset="0"/>
              </a:rPr>
              <a:t> </a:t>
            </a:r>
            <a:r>
              <a:rPr lang="en-US" altLang="zh-CN" sz="2000">
                <a:latin typeface="Helvetica" pitchFamily="2" charset="0"/>
              </a:rPr>
              <a:t>problem:</a:t>
            </a:r>
            <a:r>
              <a:rPr lang="zh-CN" altLang="en-US" sz="2000">
                <a:latin typeface="Helvetica" pitchFamily="2" charset="0"/>
              </a:rPr>
              <a:t> </a:t>
            </a:r>
            <a:endParaRPr lang="en-US" sz="2000">
              <a:latin typeface="Helvetica" pitchFamily="2" charset="0"/>
            </a:endParaRPr>
          </a:p>
        </p:txBody>
      </p:sp>
      <p:pic>
        <p:nvPicPr>
          <p:cNvPr id="6" name="Picture 5" descr="Shape, arrow&#10;&#10;Description automatically generated">
            <a:extLst>
              <a:ext uri="{FF2B5EF4-FFF2-40B4-BE49-F238E27FC236}">
                <a16:creationId xmlns:a16="http://schemas.microsoft.com/office/drawing/2014/main" id="{0E06E5C2-72E6-1644-9F4F-D70223CE6470}"/>
              </a:ext>
            </a:extLst>
          </p:cNvPr>
          <p:cNvPicPr>
            <a:picLocks noChangeAspect="1"/>
          </p:cNvPicPr>
          <p:nvPr/>
        </p:nvPicPr>
        <p:blipFill>
          <a:blip r:embed="rId9"/>
          <a:stretch>
            <a:fillRect/>
          </a:stretch>
        </p:blipFill>
        <p:spPr>
          <a:xfrm>
            <a:off x="1822995" y="3050577"/>
            <a:ext cx="374789" cy="351154"/>
          </a:xfrm>
          <a:prstGeom prst="rect">
            <a:avLst/>
          </a:prstGeom>
        </p:spPr>
      </p:pic>
      <p:pic>
        <p:nvPicPr>
          <p:cNvPr id="8" name="Picture 7" descr="Shape, arrow&#10;&#10;Description automatically generated">
            <a:extLst>
              <a:ext uri="{FF2B5EF4-FFF2-40B4-BE49-F238E27FC236}">
                <a16:creationId xmlns:a16="http://schemas.microsoft.com/office/drawing/2014/main" id="{EEECE5F3-A771-9940-B78A-209C87DAAFB2}"/>
              </a:ext>
            </a:extLst>
          </p:cNvPr>
          <p:cNvPicPr>
            <a:picLocks noChangeAspect="1"/>
          </p:cNvPicPr>
          <p:nvPr/>
        </p:nvPicPr>
        <p:blipFill>
          <a:blip r:embed="rId10"/>
          <a:stretch>
            <a:fillRect/>
          </a:stretch>
        </p:blipFill>
        <p:spPr>
          <a:xfrm>
            <a:off x="2732349" y="3039178"/>
            <a:ext cx="358039" cy="351154"/>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F5400FA1-DE7A-4608-BE72-486CA6F537A4}"/>
              </a:ext>
            </a:extLst>
          </p:cNvPr>
          <p:cNvPicPr>
            <a:picLocks noChangeAspect="1"/>
          </p:cNvPicPr>
          <p:nvPr/>
        </p:nvPicPr>
        <p:blipFill>
          <a:blip r:embed="rId11"/>
          <a:stretch>
            <a:fillRect/>
          </a:stretch>
        </p:blipFill>
        <p:spPr>
          <a:xfrm>
            <a:off x="1031411" y="4327978"/>
            <a:ext cx="3413994" cy="455846"/>
          </a:xfrm>
          <a:prstGeom prst="rect">
            <a:avLst/>
          </a:prstGeom>
        </p:spPr>
      </p:pic>
      <p:pic>
        <p:nvPicPr>
          <p:cNvPr id="35" name="Picture 34" descr="Text&#10;&#10;Description automatically generated">
            <a:extLst>
              <a:ext uri="{FF2B5EF4-FFF2-40B4-BE49-F238E27FC236}">
                <a16:creationId xmlns:a16="http://schemas.microsoft.com/office/drawing/2014/main" id="{857ADD0C-CCB2-4452-99E6-610592171325}"/>
              </a:ext>
            </a:extLst>
          </p:cNvPr>
          <p:cNvPicPr>
            <a:picLocks noChangeAspect="1"/>
          </p:cNvPicPr>
          <p:nvPr/>
        </p:nvPicPr>
        <p:blipFill>
          <a:blip r:embed="rId12"/>
          <a:stretch>
            <a:fillRect/>
          </a:stretch>
        </p:blipFill>
        <p:spPr>
          <a:xfrm>
            <a:off x="1031410" y="3759896"/>
            <a:ext cx="3718816" cy="594490"/>
          </a:xfrm>
          <a:prstGeom prst="rect">
            <a:avLst/>
          </a:prstGeom>
        </p:spPr>
      </p:pic>
      <p:sp>
        <p:nvSpPr>
          <p:cNvPr id="36" name="Content Placeholder 2">
            <a:extLst>
              <a:ext uri="{FF2B5EF4-FFF2-40B4-BE49-F238E27FC236}">
                <a16:creationId xmlns:a16="http://schemas.microsoft.com/office/drawing/2014/main" id="{859F0F67-6917-44B6-B3F5-3CE527D5060A}"/>
              </a:ext>
            </a:extLst>
          </p:cNvPr>
          <p:cNvSpPr txBox="1">
            <a:spLocks/>
          </p:cNvSpPr>
          <p:nvPr/>
        </p:nvSpPr>
        <p:spPr>
          <a:xfrm>
            <a:off x="1003488" y="3486484"/>
            <a:ext cx="5597006" cy="1361908"/>
          </a:xfrm>
          <a:prstGeom prst="rect">
            <a:avLst/>
          </a:prstGeom>
          <a:solidFill>
            <a:srgbClr val="FF9966">
              <a:alpha val="20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Dual form:</a:t>
            </a:r>
          </a:p>
        </p:txBody>
      </p:sp>
    </p:spTree>
    <p:custDataLst>
      <p:tags r:id="rId1"/>
    </p:custDataLst>
    <p:extLst>
      <p:ext uri="{BB962C8B-B14F-4D97-AF65-F5344CB8AC3E}">
        <p14:creationId xmlns:p14="http://schemas.microsoft.com/office/powerpoint/2010/main" val="1138785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lvl="1">
              <a:buFont typeface="Wingdings" pitchFamily="2" charset="2"/>
              <a:buChar char="Ø"/>
            </a:pPr>
            <a:r>
              <a:rPr lang="zh-CN" altLang="en-US" sz="2000"/>
              <a:t> </a:t>
            </a:r>
            <a:r>
              <a:rPr lang="en-US" altLang="zh-CN" sz="2000"/>
              <a:t>The</a:t>
            </a:r>
            <a:r>
              <a:rPr lang="zh-CN" altLang="en-US" sz="2000"/>
              <a:t> </a:t>
            </a:r>
            <a:r>
              <a:rPr lang="en-US" altLang="zh-CN" sz="2000"/>
              <a:t>Total</a:t>
            </a:r>
            <a:r>
              <a:rPr lang="zh-CN" altLang="en-US" sz="2000"/>
              <a:t> </a:t>
            </a:r>
            <a:r>
              <a:rPr lang="en-US" altLang="zh-CN" sz="2000"/>
              <a:t>Variation</a:t>
            </a:r>
            <a:r>
              <a:rPr lang="zh-CN" altLang="en-US" sz="2000"/>
              <a:t> </a:t>
            </a:r>
            <a:r>
              <a:rPr lang="en-US" altLang="zh-CN" sz="2000"/>
              <a:t>(TV)</a:t>
            </a:r>
            <a:r>
              <a:rPr lang="zh-CN" altLang="en-US" sz="2000"/>
              <a:t> </a:t>
            </a:r>
            <a:r>
              <a:rPr lang="en-US" altLang="zh-CN" sz="2000"/>
              <a:t>loss</a:t>
            </a:r>
          </a:p>
          <a:p>
            <a:pPr marL="914400" lvl="2" indent="0">
              <a:buNone/>
            </a:pPr>
            <a:r>
              <a:rPr lang="en-US" altLang="zh-CN"/>
              <a:t>  </a:t>
            </a:r>
            <a:r>
              <a:rPr lang="en-US" altLang="zh-CN">
                <a:solidFill>
                  <a:srgbClr val="7030A0"/>
                </a:solidFill>
              </a:rPr>
              <a:t>Stabilize OT computation</a:t>
            </a:r>
          </a:p>
          <a:p>
            <a:pPr lvl="1">
              <a:buFont typeface="Wingdings" pitchFamily="2" charset="2"/>
              <a:buChar char="Ø"/>
            </a:pPr>
            <a:endParaRPr lang="en-US" sz="2000"/>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grpSp>
        <p:nvGrpSpPr>
          <p:cNvPr id="21" name="Group 20">
            <a:extLst>
              <a:ext uri="{FF2B5EF4-FFF2-40B4-BE49-F238E27FC236}">
                <a16:creationId xmlns:a16="http://schemas.microsoft.com/office/drawing/2014/main" id="{59CB7F38-DAF4-2446-8BDD-2C376D001850}"/>
              </a:ext>
            </a:extLst>
          </p:cNvPr>
          <p:cNvGrpSpPr/>
          <p:nvPr/>
        </p:nvGrpSpPr>
        <p:grpSpPr>
          <a:xfrm>
            <a:off x="9337995" y="1185191"/>
            <a:ext cx="2359152" cy="2309589"/>
            <a:chOff x="9337995" y="1185191"/>
            <a:chExt cx="2359152" cy="2309589"/>
          </a:xfrm>
        </p:grpSpPr>
        <p:grpSp>
          <p:nvGrpSpPr>
            <p:cNvPr id="22" name="Group 21">
              <a:extLst>
                <a:ext uri="{FF2B5EF4-FFF2-40B4-BE49-F238E27FC236}">
                  <a16:creationId xmlns:a16="http://schemas.microsoft.com/office/drawing/2014/main" id="{F8FA53DE-CE25-9B41-A55E-4D498C67BF2A}"/>
                </a:ext>
              </a:extLst>
            </p:cNvPr>
            <p:cNvGrpSpPr/>
            <p:nvPr/>
          </p:nvGrpSpPr>
          <p:grpSpPr>
            <a:xfrm>
              <a:off x="9337995" y="1619240"/>
              <a:ext cx="2359152" cy="1875540"/>
              <a:chOff x="1390783" y="2638743"/>
              <a:chExt cx="2359152" cy="1875540"/>
            </a:xfrm>
          </p:grpSpPr>
          <p:pic>
            <p:nvPicPr>
              <p:cNvPr id="24" name="Picture 23" descr="A flat screen tv sitting on top of a television&#10;&#10;Description automatically generated">
                <a:extLst>
                  <a:ext uri="{FF2B5EF4-FFF2-40B4-BE49-F238E27FC236}">
                    <a16:creationId xmlns:a16="http://schemas.microsoft.com/office/drawing/2014/main" id="{A73CBE95-8733-794B-B56E-96D6ABC4A436}"/>
                  </a:ext>
                </a:extLst>
              </p:cNvPr>
              <p:cNvPicPr>
                <a:picLocks noChangeAspect="1"/>
              </p:cNvPicPr>
              <p:nvPr/>
            </p:nvPicPr>
            <p:blipFill rotWithShape="1">
              <a:blip r:embed="rId3"/>
              <a:srcRect l="12380" t="15467" r="9742" b="14969"/>
              <a:stretch/>
            </p:blipFill>
            <p:spPr>
              <a:xfrm>
                <a:off x="1390783" y="2638743"/>
                <a:ext cx="2359152" cy="1580514"/>
              </a:xfrm>
              <a:prstGeom prst="rect">
                <a:avLst/>
              </a:prstGeom>
            </p:spPr>
          </p:pic>
          <p:pic>
            <p:nvPicPr>
              <p:cNvPr id="25" name="Picture 24">
                <a:extLst>
                  <a:ext uri="{FF2B5EF4-FFF2-40B4-BE49-F238E27FC236}">
                    <a16:creationId xmlns:a16="http://schemas.microsoft.com/office/drawing/2014/main" id="{FBF36723-AE0D-2E43-834C-804D92331DE6}"/>
                  </a:ext>
                </a:extLst>
              </p:cNvPr>
              <p:cNvPicPr>
                <a:picLocks noChangeAspect="1"/>
              </p:cNvPicPr>
              <p:nvPr/>
            </p:nvPicPr>
            <p:blipFill>
              <a:blip r:embed="rId4"/>
              <a:stretch>
                <a:fillRect/>
              </a:stretch>
            </p:blipFill>
            <p:spPr>
              <a:xfrm>
                <a:off x="2557659" y="4311110"/>
                <a:ext cx="125029" cy="203173"/>
              </a:xfrm>
              <a:prstGeom prst="rect">
                <a:avLst/>
              </a:prstGeom>
            </p:spPr>
          </p:pic>
        </p:grpSp>
        <p:sp>
          <p:nvSpPr>
            <p:cNvPr id="23" name="Content Placeholder 2">
              <a:extLst>
                <a:ext uri="{FF2B5EF4-FFF2-40B4-BE49-F238E27FC236}">
                  <a16:creationId xmlns:a16="http://schemas.microsoft.com/office/drawing/2014/main" id="{02DEA97B-A90E-CB46-A9ED-7504D2E2D02B}"/>
                </a:ext>
              </a:extLst>
            </p:cNvPr>
            <p:cNvSpPr txBox="1">
              <a:spLocks/>
            </p:cNvSpPr>
            <p:nvPr/>
          </p:nvSpPr>
          <p:spPr>
            <a:xfrm>
              <a:off x="9337995" y="1185191"/>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0070C0"/>
                  </a:solidFill>
                </a:rPr>
                <a:t>Source Distribution</a:t>
              </a:r>
            </a:p>
          </p:txBody>
        </p:sp>
      </p:grpSp>
      <p:grpSp>
        <p:nvGrpSpPr>
          <p:cNvPr id="26" name="Group 25">
            <a:extLst>
              <a:ext uri="{FF2B5EF4-FFF2-40B4-BE49-F238E27FC236}">
                <a16:creationId xmlns:a16="http://schemas.microsoft.com/office/drawing/2014/main" id="{8C77EF79-1747-B34C-AB48-4F55066B69C1}"/>
              </a:ext>
            </a:extLst>
          </p:cNvPr>
          <p:cNvGrpSpPr/>
          <p:nvPr/>
        </p:nvGrpSpPr>
        <p:grpSpPr>
          <a:xfrm>
            <a:off x="9337995" y="3958116"/>
            <a:ext cx="2359152" cy="2290284"/>
            <a:chOff x="9337995" y="3958116"/>
            <a:chExt cx="2359152" cy="2290284"/>
          </a:xfrm>
        </p:grpSpPr>
        <p:grpSp>
          <p:nvGrpSpPr>
            <p:cNvPr id="27" name="Group 26">
              <a:extLst>
                <a:ext uri="{FF2B5EF4-FFF2-40B4-BE49-F238E27FC236}">
                  <a16:creationId xmlns:a16="http://schemas.microsoft.com/office/drawing/2014/main" id="{452E062D-C8E6-4B4A-BF04-F2F3EB0DF7DC}"/>
                </a:ext>
              </a:extLst>
            </p:cNvPr>
            <p:cNvGrpSpPr/>
            <p:nvPr/>
          </p:nvGrpSpPr>
          <p:grpSpPr>
            <a:xfrm>
              <a:off x="9337995" y="4403504"/>
              <a:ext cx="2359152" cy="1844896"/>
              <a:chOff x="6564315" y="2642616"/>
              <a:chExt cx="2359152" cy="1844896"/>
            </a:xfrm>
          </p:grpSpPr>
          <p:pic>
            <p:nvPicPr>
              <p:cNvPr id="29" name="Picture 28" descr="Chart, scatter chart&#10;&#10;Description automatically generated">
                <a:extLst>
                  <a:ext uri="{FF2B5EF4-FFF2-40B4-BE49-F238E27FC236}">
                    <a16:creationId xmlns:a16="http://schemas.microsoft.com/office/drawing/2014/main" id="{2B972C08-90E8-7E42-AD10-E9B907009EAA}"/>
                  </a:ext>
                </a:extLst>
              </p:cNvPr>
              <p:cNvPicPr>
                <a:picLocks noChangeAspect="1"/>
              </p:cNvPicPr>
              <p:nvPr/>
            </p:nvPicPr>
            <p:blipFill rotWithShape="1">
              <a:blip r:embed="rId5"/>
              <a:srcRect l="2585" t="2404" r="1373" b="4001"/>
              <a:stretch/>
            </p:blipFill>
            <p:spPr>
              <a:xfrm>
                <a:off x="6564315" y="2642616"/>
                <a:ext cx="2359152" cy="1572768"/>
              </a:xfrm>
              <a:prstGeom prst="rect">
                <a:avLst/>
              </a:prstGeom>
              <a:ln>
                <a:solidFill>
                  <a:schemeClr val="tx1"/>
                </a:solidFill>
              </a:ln>
            </p:spPr>
          </p:pic>
          <p:pic>
            <p:nvPicPr>
              <p:cNvPr id="30" name="Picture 29">
                <a:extLst>
                  <a:ext uri="{FF2B5EF4-FFF2-40B4-BE49-F238E27FC236}">
                    <a16:creationId xmlns:a16="http://schemas.microsoft.com/office/drawing/2014/main" id="{A2ECFAB9-93DD-5B4E-8144-A159EA1BF71F}"/>
                  </a:ext>
                </a:extLst>
              </p:cNvPr>
              <p:cNvPicPr>
                <a:picLocks noChangeAspect="1"/>
              </p:cNvPicPr>
              <p:nvPr/>
            </p:nvPicPr>
            <p:blipFill>
              <a:blip r:embed="rId6"/>
              <a:stretch>
                <a:fillRect/>
              </a:stretch>
            </p:blipFill>
            <p:spPr>
              <a:xfrm>
                <a:off x="7731191" y="4345326"/>
                <a:ext cx="133822" cy="142186"/>
              </a:xfrm>
              <a:prstGeom prst="rect">
                <a:avLst/>
              </a:prstGeom>
            </p:spPr>
          </p:pic>
        </p:grpSp>
        <p:sp>
          <p:nvSpPr>
            <p:cNvPr id="28" name="Content Placeholder 2">
              <a:extLst>
                <a:ext uri="{FF2B5EF4-FFF2-40B4-BE49-F238E27FC236}">
                  <a16:creationId xmlns:a16="http://schemas.microsoft.com/office/drawing/2014/main" id="{28772EC6-3E2E-D242-9033-0E36D679B189}"/>
                </a:ext>
              </a:extLst>
            </p:cNvPr>
            <p:cNvSpPr txBox="1">
              <a:spLocks/>
            </p:cNvSpPr>
            <p:nvPr/>
          </p:nvSpPr>
          <p:spPr>
            <a:xfrm>
              <a:off x="9337995" y="395811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FF0000"/>
                  </a:solidFill>
                </a:rPr>
                <a:t>Target Distribution</a:t>
              </a:r>
            </a:p>
          </p:txBody>
        </p:sp>
      </p:grpSp>
      <p:pic>
        <p:nvPicPr>
          <p:cNvPr id="31" name="Picture 30" descr="Diagram, text&#10;&#10;Description automatically generated">
            <a:extLst>
              <a:ext uri="{FF2B5EF4-FFF2-40B4-BE49-F238E27FC236}">
                <a16:creationId xmlns:a16="http://schemas.microsoft.com/office/drawing/2014/main" id="{FDEDB958-0FE4-DD45-8157-A0176B0FF4A6}"/>
              </a:ext>
            </a:extLst>
          </p:cNvPr>
          <p:cNvPicPr>
            <a:picLocks noChangeAspect="1"/>
          </p:cNvPicPr>
          <p:nvPr/>
        </p:nvPicPr>
        <p:blipFill>
          <a:blip r:embed="rId7"/>
          <a:stretch>
            <a:fillRect/>
          </a:stretch>
        </p:blipFill>
        <p:spPr>
          <a:xfrm>
            <a:off x="1292230" y="2666362"/>
            <a:ext cx="7078502" cy="998250"/>
          </a:xfrm>
          <a:prstGeom prst="rect">
            <a:avLst/>
          </a:prstGeom>
        </p:spPr>
      </p:pic>
    </p:spTree>
    <p:extLst>
      <p:ext uri="{BB962C8B-B14F-4D97-AF65-F5344CB8AC3E}">
        <p14:creationId xmlns:p14="http://schemas.microsoft.com/office/powerpoint/2010/main" val="1961190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5900420"/>
          </a:xfrm>
        </p:spPr>
        <p:txBody>
          <a:bodyPr>
            <a:normAutofit/>
          </a:bodyPr>
          <a:lstStyle/>
          <a:p>
            <a:r>
              <a:rPr lang="en-US" altLang="zh-CN" sz="2400"/>
              <a:t>Losses</a:t>
            </a:r>
            <a:endParaRPr lang="en-US" sz="2400"/>
          </a:p>
          <a:p>
            <a:pPr lvl="1">
              <a:buFont typeface="Wingdings" pitchFamily="2" charset="2"/>
              <a:buChar char="Ø"/>
            </a:pPr>
            <a:r>
              <a:rPr lang="zh-CN" altLang="en-US" sz="2000"/>
              <a:t> </a:t>
            </a:r>
            <a:r>
              <a:rPr lang="en-US" altLang="zh-CN" sz="2000"/>
              <a:t>The</a:t>
            </a:r>
            <a:r>
              <a:rPr lang="zh-CN" altLang="en-US" sz="2000"/>
              <a:t> </a:t>
            </a:r>
            <a:r>
              <a:rPr lang="en-US" altLang="zh-CN" sz="2000"/>
              <a:t>Counting</a:t>
            </a:r>
            <a:r>
              <a:rPr lang="zh-CN" altLang="en-US" sz="2000"/>
              <a:t> </a:t>
            </a:r>
            <a:r>
              <a:rPr lang="en-US" altLang="zh-CN" sz="2000"/>
              <a:t>loss</a:t>
            </a:r>
            <a:endParaRPr lang="en-US" sz="2000"/>
          </a:p>
          <a:p>
            <a:pPr lvl="1">
              <a:buFont typeface="Wingdings" pitchFamily="2" charset="2"/>
              <a:buChar char="Ø"/>
            </a:pPr>
            <a:r>
              <a:rPr lang="zh-CN" altLang="en-US" sz="2000"/>
              <a:t> </a:t>
            </a:r>
            <a:r>
              <a:rPr lang="en-US" altLang="zh-CN" sz="2000"/>
              <a:t>The</a:t>
            </a:r>
            <a:r>
              <a:rPr lang="zh-CN" altLang="en-US" sz="2000"/>
              <a:t> </a:t>
            </a:r>
            <a:r>
              <a:rPr lang="en-US" altLang="zh-CN" sz="2000"/>
              <a:t>Optimal</a:t>
            </a:r>
            <a:r>
              <a:rPr lang="zh-CN" altLang="en-US" sz="2000"/>
              <a:t> </a:t>
            </a:r>
            <a:r>
              <a:rPr lang="en-US" altLang="zh-CN" sz="2000"/>
              <a:t>Transport</a:t>
            </a:r>
            <a:r>
              <a:rPr lang="zh-CN" altLang="en-US" sz="2000"/>
              <a:t> </a:t>
            </a:r>
            <a:r>
              <a:rPr lang="en-US" altLang="zh-CN" sz="2000"/>
              <a:t>(OT)</a:t>
            </a:r>
            <a:r>
              <a:rPr lang="zh-CN" altLang="en-US" sz="2000"/>
              <a:t> </a:t>
            </a:r>
            <a:r>
              <a:rPr lang="en-US" altLang="zh-CN" sz="2000"/>
              <a:t>loss</a:t>
            </a:r>
          </a:p>
          <a:p>
            <a:pPr lvl="1">
              <a:buFont typeface="Wingdings" pitchFamily="2" charset="2"/>
              <a:buChar char="Ø"/>
            </a:pPr>
            <a:r>
              <a:rPr lang="zh-CN" altLang="en-US" sz="2000"/>
              <a:t> </a:t>
            </a:r>
            <a:r>
              <a:rPr lang="en-US" altLang="zh-CN" sz="2000"/>
              <a:t>The</a:t>
            </a:r>
            <a:r>
              <a:rPr lang="zh-CN" altLang="en-US" sz="2000"/>
              <a:t> </a:t>
            </a:r>
            <a:r>
              <a:rPr lang="en-US" altLang="zh-CN" sz="2000"/>
              <a:t>Total</a:t>
            </a:r>
            <a:r>
              <a:rPr lang="zh-CN" altLang="en-US" sz="2000"/>
              <a:t> </a:t>
            </a:r>
            <a:r>
              <a:rPr lang="en-US" altLang="zh-CN" sz="2000"/>
              <a:t>Variation</a:t>
            </a:r>
            <a:r>
              <a:rPr lang="zh-CN" altLang="en-US" sz="2000"/>
              <a:t> </a:t>
            </a:r>
            <a:r>
              <a:rPr lang="en-US" altLang="zh-CN" sz="2000"/>
              <a:t>(TV)</a:t>
            </a:r>
            <a:r>
              <a:rPr lang="zh-CN" altLang="en-US" sz="2000"/>
              <a:t> </a:t>
            </a:r>
            <a:r>
              <a:rPr lang="en-US" altLang="zh-CN" sz="2000"/>
              <a:t>loss</a:t>
            </a:r>
          </a:p>
          <a:p>
            <a:pPr lvl="1">
              <a:buFont typeface="Wingdings" pitchFamily="2" charset="2"/>
              <a:buChar char="Ø"/>
            </a:pPr>
            <a:r>
              <a:rPr lang="zh-CN" altLang="en-US" sz="2000"/>
              <a:t> </a:t>
            </a:r>
            <a:r>
              <a:rPr lang="en-US" altLang="zh-CN" sz="2000"/>
              <a:t>The</a:t>
            </a:r>
            <a:r>
              <a:rPr lang="zh-CN" altLang="en-US" sz="2000"/>
              <a:t> </a:t>
            </a:r>
            <a:r>
              <a:rPr lang="en-US" altLang="zh-CN" sz="2000"/>
              <a:t>overall</a:t>
            </a:r>
            <a:r>
              <a:rPr lang="zh-CN" altLang="en-US" sz="2000"/>
              <a:t> </a:t>
            </a:r>
            <a:r>
              <a:rPr lang="en-US" altLang="zh-CN" sz="2000"/>
              <a:t>objective</a:t>
            </a:r>
          </a:p>
          <a:p>
            <a:pPr lvl="1">
              <a:buFont typeface="Wingdings" pitchFamily="2" charset="2"/>
              <a:buChar char="Ø"/>
            </a:pPr>
            <a:endParaRPr lang="en-US" sz="2000"/>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grpSp>
        <p:nvGrpSpPr>
          <p:cNvPr id="21" name="Group 20">
            <a:extLst>
              <a:ext uri="{FF2B5EF4-FFF2-40B4-BE49-F238E27FC236}">
                <a16:creationId xmlns:a16="http://schemas.microsoft.com/office/drawing/2014/main" id="{59CB7F38-DAF4-2446-8BDD-2C376D001850}"/>
              </a:ext>
            </a:extLst>
          </p:cNvPr>
          <p:cNvGrpSpPr/>
          <p:nvPr/>
        </p:nvGrpSpPr>
        <p:grpSpPr>
          <a:xfrm>
            <a:off x="9337995" y="1185191"/>
            <a:ext cx="2359152" cy="2309589"/>
            <a:chOff x="9337995" y="1185191"/>
            <a:chExt cx="2359152" cy="2309589"/>
          </a:xfrm>
        </p:grpSpPr>
        <p:grpSp>
          <p:nvGrpSpPr>
            <p:cNvPr id="22" name="Group 21">
              <a:extLst>
                <a:ext uri="{FF2B5EF4-FFF2-40B4-BE49-F238E27FC236}">
                  <a16:creationId xmlns:a16="http://schemas.microsoft.com/office/drawing/2014/main" id="{F8FA53DE-CE25-9B41-A55E-4D498C67BF2A}"/>
                </a:ext>
              </a:extLst>
            </p:cNvPr>
            <p:cNvGrpSpPr/>
            <p:nvPr/>
          </p:nvGrpSpPr>
          <p:grpSpPr>
            <a:xfrm>
              <a:off x="9337995" y="1619240"/>
              <a:ext cx="2359152" cy="1875540"/>
              <a:chOff x="1390783" y="2638743"/>
              <a:chExt cx="2359152" cy="1875540"/>
            </a:xfrm>
          </p:grpSpPr>
          <p:pic>
            <p:nvPicPr>
              <p:cNvPr id="24" name="Picture 23" descr="A flat screen tv sitting on top of a television&#10;&#10;Description automatically generated">
                <a:extLst>
                  <a:ext uri="{FF2B5EF4-FFF2-40B4-BE49-F238E27FC236}">
                    <a16:creationId xmlns:a16="http://schemas.microsoft.com/office/drawing/2014/main" id="{A73CBE95-8733-794B-B56E-96D6ABC4A436}"/>
                  </a:ext>
                </a:extLst>
              </p:cNvPr>
              <p:cNvPicPr>
                <a:picLocks noChangeAspect="1"/>
              </p:cNvPicPr>
              <p:nvPr/>
            </p:nvPicPr>
            <p:blipFill rotWithShape="1">
              <a:blip r:embed="rId3"/>
              <a:srcRect l="12380" t="15467" r="9742" b="14969"/>
              <a:stretch/>
            </p:blipFill>
            <p:spPr>
              <a:xfrm>
                <a:off x="1390783" y="2638743"/>
                <a:ext cx="2359152" cy="1580514"/>
              </a:xfrm>
              <a:prstGeom prst="rect">
                <a:avLst/>
              </a:prstGeom>
            </p:spPr>
          </p:pic>
          <p:pic>
            <p:nvPicPr>
              <p:cNvPr id="25" name="Picture 24">
                <a:extLst>
                  <a:ext uri="{FF2B5EF4-FFF2-40B4-BE49-F238E27FC236}">
                    <a16:creationId xmlns:a16="http://schemas.microsoft.com/office/drawing/2014/main" id="{FBF36723-AE0D-2E43-834C-804D92331DE6}"/>
                  </a:ext>
                </a:extLst>
              </p:cNvPr>
              <p:cNvPicPr>
                <a:picLocks noChangeAspect="1"/>
              </p:cNvPicPr>
              <p:nvPr/>
            </p:nvPicPr>
            <p:blipFill>
              <a:blip r:embed="rId4"/>
              <a:stretch>
                <a:fillRect/>
              </a:stretch>
            </p:blipFill>
            <p:spPr>
              <a:xfrm>
                <a:off x="2557659" y="4311110"/>
                <a:ext cx="125029" cy="203173"/>
              </a:xfrm>
              <a:prstGeom prst="rect">
                <a:avLst/>
              </a:prstGeom>
            </p:spPr>
          </p:pic>
        </p:grpSp>
        <p:sp>
          <p:nvSpPr>
            <p:cNvPr id="23" name="Content Placeholder 2">
              <a:extLst>
                <a:ext uri="{FF2B5EF4-FFF2-40B4-BE49-F238E27FC236}">
                  <a16:creationId xmlns:a16="http://schemas.microsoft.com/office/drawing/2014/main" id="{02DEA97B-A90E-CB46-A9ED-7504D2E2D02B}"/>
                </a:ext>
              </a:extLst>
            </p:cNvPr>
            <p:cNvSpPr txBox="1">
              <a:spLocks/>
            </p:cNvSpPr>
            <p:nvPr/>
          </p:nvSpPr>
          <p:spPr>
            <a:xfrm>
              <a:off x="9337995" y="1185191"/>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0070C0"/>
                  </a:solidFill>
                </a:rPr>
                <a:t>Source Distribution</a:t>
              </a:r>
            </a:p>
          </p:txBody>
        </p:sp>
      </p:grpSp>
      <p:grpSp>
        <p:nvGrpSpPr>
          <p:cNvPr id="26" name="Group 25">
            <a:extLst>
              <a:ext uri="{FF2B5EF4-FFF2-40B4-BE49-F238E27FC236}">
                <a16:creationId xmlns:a16="http://schemas.microsoft.com/office/drawing/2014/main" id="{8C77EF79-1747-B34C-AB48-4F55066B69C1}"/>
              </a:ext>
            </a:extLst>
          </p:cNvPr>
          <p:cNvGrpSpPr/>
          <p:nvPr/>
        </p:nvGrpSpPr>
        <p:grpSpPr>
          <a:xfrm>
            <a:off x="9337995" y="3958116"/>
            <a:ext cx="2359152" cy="2290284"/>
            <a:chOff x="9337995" y="3958116"/>
            <a:chExt cx="2359152" cy="2290284"/>
          </a:xfrm>
        </p:grpSpPr>
        <p:grpSp>
          <p:nvGrpSpPr>
            <p:cNvPr id="27" name="Group 26">
              <a:extLst>
                <a:ext uri="{FF2B5EF4-FFF2-40B4-BE49-F238E27FC236}">
                  <a16:creationId xmlns:a16="http://schemas.microsoft.com/office/drawing/2014/main" id="{452E062D-C8E6-4B4A-BF04-F2F3EB0DF7DC}"/>
                </a:ext>
              </a:extLst>
            </p:cNvPr>
            <p:cNvGrpSpPr/>
            <p:nvPr/>
          </p:nvGrpSpPr>
          <p:grpSpPr>
            <a:xfrm>
              <a:off x="9337995" y="4403504"/>
              <a:ext cx="2359152" cy="1844896"/>
              <a:chOff x="6564315" y="2642616"/>
              <a:chExt cx="2359152" cy="1844896"/>
            </a:xfrm>
          </p:grpSpPr>
          <p:pic>
            <p:nvPicPr>
              <p:cNvPr id="29" name="Picture 28" descr="Chart, scatter chart&#10;&#10;Description automatically generated">
                <a:extLst>
                  <a:ext uri="{FF2B5EF4-FFF2-40B4-BE49-F238E27FC236}">
                    <a16:creationId xmlns:a16="http://schemas.microsoft.com/office/drawing/2014/main" id="{2B972C08-90E8-7E42-AD10-E9B907009EAA}"/>
                  </a:ext>
                </a:extLst>
              </p:cNvPr>
              <p:cNvPicPr>
                <a:picLocks noChangeAspect="1"/>
              </p:cNvPicPr>
              <p:nvPr/>
            </p:nvPicPr>
            <p:blipFill rotWithShape="1">
              <a:blip r:embed="rId5"/>
              <a:srcRect l="2585" t="2404" r="1373" b="4001"/>
              <a:stretch/>
            </p:blipFill>
            <p:spPr>
              <a:xfrm>
                <a:off x="6564315" y="2642616"/>
                <a:ext cx="2359152" cy="1572768"/>
              </a:xfrm>
              <a:prstGeom prst="rect">
                <a:avLst/>
              </a:prstGeom>
              <a:ln>
                <a:solidFill>
                  <a:schemeClr val="tx1"/>
                </a:solidFill>
              </a:ln>
            </p:spPr>
          </p:pic>
          <p:pic>
            <p:nvPicPr>
              <p:cNvPr id="30" name="Picture 29">
                <a:extLst>
                  <a:ext uri="{FF2B5EF4-FFF2-40B4-BE49-F238E27FC236}">
                    <a16:creationId xmlns:a16="http://schemas.microsoft.com/office/drawing/2014/main" id="{A2ECFAB9-93DD-5B4E-8144-A159EA1BF71F}"/>
                  </a:ext>
                </a:extLst>
              </p:cNvPr>
              <p:cNvPicPr>
                <a:picLocks noChangeAspect="1"/>
              </p:cNvPicPr>
              <p:nvPr/>
            </p:nvPicPr>
            <p:blipFill>
              <a:blip r:embed="rId6"/>
              <a:stretch>
                <a:fillRect/>
              </a:stretch>
            </p:blipFill>
            <p:spPr>
              <a:xfrm>
                <a:off x="7731191" y="4345326"/>
                <a:ext cx="133822" cy="142186"/>
              </a:xfrm>
              <a:prstGeom prst="rect">
                <a:avLst/>
              </a:prstGeom>
            </p:spPr>
          </p:pic>
        </p:grpSp>
        <p:sp>
          <p:nvSpPr>
            <p:cNvPr id="28" name="Content Placeholder 2">
              <a:extLst>
                <a:ext uri="{FF2B5EF4-FFF2-40B4-BE49-F238E27FC236}">
                  <a16:creationId xmlns:a16="http://schemas.microsoft.com/office/drawing/2014/main" id="{28772EC6-3E2E-D242-9033-0E36D679B189}"/>
                </a:ext>
              </a:extLst>
            </p:cNvPr>
            <p:cNvSpPr txBox="1">
              <a:spLocks/>
            </p:cNvSpPr>
            <p:nvPr/>
          </p:nvSpPr>
          <p:spPr>
            <a:xfrm>
              <a:off x="9337995" y="395811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FF0000"/>
                  </a:solidFill>
                </a:rPr>
                <a:t>Target Distribution</a:t>
              </a:r>
            </a:p>
          </p:txBody>
        </p:sp>
      </p:grpSp>
      <p:pic>
        <p:nvPicPr>
          <p:cNvPr id="5" name="Picture 4">
            <a:extLst>
              <a:ext uri="{FF2B5EF4-FFF2-40B4-BE49-F238E27FC236}">
                <a16:creationId xmlns:a16="http://schemas.microsoft.com/office/drawing/2014/main" id="{96B6B61D-0F01-4445-A511-DFF17B01F293}"/>
              </a:ext>
            </a:extLst>
          </p:cNvPr>
          <p:cNvPicPr>
            <a:picLocks noChangeAspect="1"/>
          </p:cNvPicPr>
          <p:nvPr/>
        </p:nvPicPr>
        <p:blipFill>
          <a:blip r:embed="rId7"/>
          <a:stretch>
            <a:fillRect/>
          </a:stretch>
        </p:blipFill>
        <p:spPr>
          <a:xfrm>
            <a:off x="1472305" y="2812370"/>
            <a:ext cx="6714068" cy="385866"/>
          </a:xfrm>
          <a:prstGeom prst="rect">
            <a:avLst/>
          </a:prstGeom>
        </p:spPr>
      </p:pic>
    </p:spTree>
    <p:extLst>
      <p:ext uri="{BB962C8B-B14F-4D97-AF65-F5344CB8AC3E}">
        <p14:creationId xmlns:p14="http://schemas.microsoft.com/office/powerpoint/2010/main" val="258276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1899920"/>
          </a:xfrm>
        </p:spPr>
        <p:txBody>
          <a:bodyPr>
            <a:normAutofit/>
          </a:bodyPr>
          <a:lstStyle/>
          <a:p>
            <a:r>
              <a:rPr lang="en-US" altLang="zh-CN" sz="2400"/>
              <a:t>Generalization</a:t>
            </a:r>
            <a:r>
              <a:rPr lang="zh-CN" altLang="en-US" sz="2400"/>
              <a:t> </a:t>
            </a:r>
            <a:r>
              <a:rPr lang="en-US" altLang="zh-CN" sz="2400"/>
              <a:t>bound</a:t>
            </a:r>
            <a:r>
              <a:rPr lang="zh-CN" altLang="en-US" sz="2400"/>
              <a:t> </a:t>
            </a:r>
            <a:r>
              <a:rPr lang="en-US" altLang="zh-CN" sz="2400"/>
              <a:t>of</a:t>
            </a:r>
            <a:r>
              <a:rPr lang="zh-CN" altLang="en-US" sz="2400"/>
              <a:t> </a:t>
            </a:r>
            <a:r>
              <a:rPr lang="en-US" altLang="zh-CN" sz="2400"/>
              <a:t>DM-Count</a:t>
            </a:r>
            <a:endParaRPr lang="en-US" sz="2000"/>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grpSp>
        <p:nvGrpSpPr>
          <p:cNvPr id="21" name="Group 20">
            <a:extLst>
              <a:ext uri="{FF2B5EF4-FFF2-40B4-BE49-F238E27FC236}">
                <a16:creationId xmlns:a16="http://schemas.microsoft.com/office/drawing/2014/main" id="{59CB7F38-DAF4-2446-8BDD-2C376D001850}"/>
              </a:ext>
            </a:extLst>
          </p:cNvPr>
          <p:cNvGrpSpPr/>
          <p:nvPr/>
        </p:nvGrpSpPr>
        <p:grpSpPr>
          <a:xfrm>
            <a:off x="9337995" y="1185191"/>
            <a:ext cx="2359152" cy="2309589"/>
            <a:chOff x="9337995" y="1185191"/>
            <a:chExt cx="2359152" cy="2309589"/>
          </a:xfrm>
        </p:grpSpPr>
        <p:grpSp>
          <p:nvGrpSpPr>
            <p:cNvPr id="22" name="Group 21">
              <a:extLst>
                <a:ext uri="{FF2B5EF4-FFF2-40B4-BE49-F238E27FC236}">
                  <a16:creationId xmlns:a16="http://schemas.microsoft.com/office/drawing/2014/main" id="{F8FA53DE-CE25-9B41-A55E-4D498C67BF2A}"/>
                </a:ext>
              </a:extLst>
            </p:cNvPr>
            <p:cNvGrpSpPr/>
            <p:nvPr/>
          </p:nvGrpSpPr>
          <p:grpSpPr>
            <a:xfrm>
              <a:off x="9337995" y="1619240"/>
              <a:ext cx="2359152" cy="1875540"/>
              <a:chOff x="1390783" y="2638743"/>
              <a:chExt cx="2359152" cy="1875540"/>
            </a:xfrm>
          </p:grpSpPr>
          <p:pic>
            <p:nvPicPr>
              <p:cNvPr id="24" name="Picture 23" descr="A flat screen tv sitting on top of a television&#10;&#10;Description automatically generated">
                <a:extLst>
                  <a:ext uri="{FF2B5EF4-FFF2-40B4-BE49-F238E27FC236}">
                    <a16:creationId xmlns:a16="http://schemas.microsoft.com/office/drawing/2014/main" id="{A73CBE95-8733-794B-B56E-96D6ABC4A436}"/>
                  </a:ext>
                </a:extLst>
              </p:cNvPr>
              <p:cNvPicPr>
                <a:picLocks noChangeAspect="1"/>
              </p:cNvPicPr>
              <p:nvPr/>
            </p:nvPicPr>
            <p:blipFill rotWithShape="1">
              <a:blip r:embed="rId3"/>
              <a:srcRect l="12380" t="15467" r="9742" b="14969"/>
              <a:stretch/>
            </p:blipFill>
            <p:spPr>
              <a:xfrm>
                <a:off x="1390783" y="2638743"/>
                <a:ext cx="2359152" cy="1580514"/>
              </a:xfrm>
              <a:prstGeom prst="rect">
                <a:avLst/>
              </a:prstGeom>
            </p:spPr>
          </p:pic>
          <p:pic>
            <p:nvPicPr>
              <p:cNvPr id="25" name="Picture 24">
                <a:extLst>
                  <a:ext uri="{FF2B5EF4-FFF2-40B4-BE49-F238E27FC236}">
                    <a16:creationId xmlns:a16="http://schemas.microsoft.com/office/drawing/2014/main" id="{FBF36723-AE0D-2E43-834C-804D92331DE6}"/>
                  </a:ext>
                </a:extLst>
              </p:cNvPr>
              <p:cNvPicPr>
                <a:picLocks noChangeAspect="1"/>
              </p:cNvPicPr>
              <p:nvPr/>
            </p:nvPicPr>
            <p:blipFill>
              <a:blip r:embed="rId4"/>
              <a:stretch>
                <a:fillRect/>
              </a:stretch>
            </p:blipFill>
            <p:spPr>
              <a:xfrm>
                <a:off x="2557659" y="4311110"/>
                <a:ext cx="125029" cy="203173"/>
              </a:xfrm>
              <a:prstGeom prst="rect">
                <a:avLst/>
              </a:prstGeom>
            </p:spPr>
          </p:pic>
        </p:grpSp>
        <p:sp>
          <p:nvSpPr>
            <p:cNvPr id="23" name="Content Placeholder 2">
              <a:extLst>
                <a:ext uri="{FF2B5EF4-FFF2-40B4-BE49-F238E27FC236}">
                  <a16:creationId xmlns:a16="http://schemas.microsoft.com/office/drawing/2014/main" id="{02DEA97B-A90E-CB46-A9ED-7504D2E2D02B}"/>
                </a:ext>
              </a:extLst>
            </p:cNvPr>
            <p:cNvSpPr txBox="1">
              <a:spLocks/>
            </p:cNvSpPr>
            <p:nvPr/>
          </p:nvSpPr>
          <p:spPr>
            <a:xfrm>
              <a:off x="9337995" y="1185191"/>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0070C0"/>
                  </a:solidFill>
                </a:rPr>
                <a:t>Source Distribution</a:t>
              </a:r>
            </a:p>
          </p:txBody>
        </p:sp>
      </p:grpSp>
      <p:grpSp>
        <p:nvGrpSpPr>
          <p:cNvPr id="26" name="Group 25">
            <a:extLst>
              <a:ext uri="{FF2B5EF4-FFF2-40B4-BE49-F238E27FC236}">
                <a16:creationId xmlns:a16="http://schemas.microsoft.com/office/drawing/2014/main" id="{8C77EF79-1747-B34C-AB48-4F55066B69C1}"/>
              </a:ext>
            </a:extLst>
          </p:cNvPr>
          <p:cNvGrpSpPr/>
          <p:nvPr/>
        </p:nvGrpSpPr>
        <p:grpSpPr>
          <a:xfrm>
            <a:off x="9337995" y="3958116"/>
            <a:ext cx="2359152" cy="2290284"/>
            <a:chOff x="9337995" y="3958116"/>
            <a:chExt cx="2359152" cy="2290284"/>
          </a:xfrm>
        </p:grpSpPr>
        <p:grpSp>
          <p:nvGrpSpPr>
            <p:cNvPr id="27" name="Group 26">
              <a:extLst>
                <a:ext uri="{FF2B5EF4-FFF2-40B4-BE49-F238E27FC236}">
                  <a16:creationId xmlns:a16="http://schemas.microsoft.com/office/drawing/2014/main" id="{452E062D-C8E6-4B4A-BF04-F2F3EB0DF7DC}"/>
                </a:ext>
              </a:extLst>
            </p:cNvPr>
            <p:cNvGrpSpPr/>
            <p:nvPr/>
          </p:nvGrpSpPr>
          <p:grpSpPr>
            <a:xfrm>
              <a:off x="9337995" y="4403504"/>
              <a:ext cx="2359152" cy="1844896"/>
              <a:chOff x="6564315" y="2642616"/>
              <a:chExt cx="2359152" cy="1844896"/>
            </a:xfrm>
          </p:grpSpPr>
          <p:pic>
            <p:nvPicPr>
              <p:cNvPr id="29" name="Picture 28" descr="Chart, scatter chart&#10;&#10;Description automatically generated">
                <a:extLst>
                  <a:ext uri="{FF2B5EF4-FFF2-40B4-BE49-F238E27FC236}">
                    <a16:creationId xmlns:a16="http://schemas.microsoft.com/office/drawing/2014/main" id="{2B972C08-90E8-7E42-AD10-E9B907009EAA}"/>
                  </a:ext>
                </a:extLst>
              </p:cNvPr>
              <p:cNvPicPr>
                <a:picLocks noChangeAspect="1"/>
              </p:cNvPicPr>
              <p:nvPr/>
            </p:nvPicPr>
            <p:blipFill rotWithShape="1">
              <a:blip r:embed="rId5"/>
              <a:srcRect l="2585" t="2404" r="1373" b="4001"/>
              <a:stretch/>
            </p:blipFill>
            <p:spPr>
              <a:xfrm>
                <a:off x="6564315" y="2642616"/>
                <a:ext cx="2359152" cy="1572768"/>
              </a:xfrm>
              <a:prstGeom prst="rect">
                <a:avLst/>
              </a:prstGeom>
              <a:ln>
                <a:solidFill>
                  <a:schemeClr val="tx1"/>
                </a:solidFill>
              </a:ln>
            </p:spPr>
          </p:pic>
          <p:pic>
            <p:nvPicPr>
              <p:cNvPr id="30" name="Picture 29">
                <a:extLst>
                  <a:ext uri="{FF2B5EF4-FFF2-40B4-BE49-F238E27FC236}">
                    <a16:creationId xmlns:a16="http://schemas.microsoft.com/office/drawing/2014/main" id="{A2ECFAB9-93DD-5B4E-8144-A159EA1BF71F}"/>
                  </a:ext>
                </a:extLst>
              </p:cNvPr>
              <p:cNvPicPr>
                <a:picLocks noChangeAspect="1"/>
              </p:cNvPicPr>
              <p:nvPr/>
            </p:nvPicPr>
            <p:blipFill>
              <a:blip r:embed="rId6"/>
              <a:stretch>
                <a:fillRect/>
              </a:stretch>
            </p:blipFill>
            <p:spPr>
              <a:xfrm>
                <a:off x="7731191" y="4345326"/>
                <a:ext cx="133822" cy="142186"/>
              </a:xfrm>
              <a:prstGeom prst="rect">
                <a:avLst/>
              </a:prstGeom>
            </p:spPr>
          </p:pic>
        </p:grpSp>
        <p:sp>
          <p:nvSpPr>
            <p:cNvPr id="28" name="Content Placeholder 2">
              <a:extLst>
                <a:ext uri="{FF2B5EF4-FFF2-40B4-BE49-F238E27FC236}">
                  <a16:creationId xmlns:a16="http://schemas.microsoft.com/office/drawing/2014/main" id="{28772EC6-3E2E-D242-9033-0E36D679B189}"/>
                </a:ext>
              </a:extLst>
            </p:cNvPr>
            <p:cNvSpPr txBox="1">
              <a:spLocks/>
            </p:cNvSpPr>
            <p:nvPr/>
          </p:nvSpPr>
          <p:spPr>
            <a:xfrm>
              <a:off x="9337995" y="395811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FF0000"/>
                  </a:solidFill>
                </a:rPr>
                <a:t>Target Distribution</a:t>
              </a:r>
            </a:p>
          </p:txBody>
        </p:sp>
      </p:grpSp>
      <p:pic>
        <p:nvPicPr>
          <p:cNvPr id="7" name="Picture 6">
            <a:extLst>
              <a:ext uri="{FF2B5EF4-FFF2-40B4-BE49-F238E27FC236}">
                <a16:creationId xmlns:a16="http://schemas.microsoft.com/office/drawing/2014/main" id="{2539FA35-79FA-1B46-BF61-61E6088A53B2}"/>
              </a:ext>
            </a:extLst>
          </p:cNvPr>
          <p:cNvPicPr>
            <a:picLocks noChangeAspect="1"/>
          </p:cNvPicPr>
          <p:nvPr/>
        </p:nvPicPr>
        <p:blipFill>
          <a:blip r:embed="rId7"/>
          <a:stretch>
            <a:fillRect/>
          </a:stretch>
        </p:blipFill>
        <p:spPr>
          <a:xfrm>
            <a:off x="444053" y="1444977"/>
            <a:ext cx="8607105" cy="1006128"/>
          </a:xfrm>
          <a:prstGeom prst="rect">
            <a:avLst/>
          </a:prstGeom>
        </p:spPr>
      </p:pic>
      <p:sp>
        <p:nvSpPr>
          <p:cNvPr id="19" name="Right Brace 18">
            <a:extLst>
              <a:ext uri="{FF2B5EF4-FFF2-40B4-BE49-F238E27FC236}">
                <a16:creationId xmlns:a16="http://schemas.microsoft.com/office/drawing/2014/main" id="{45E4E51A-C0A7-0F47-93C8-61E3DEF5E947}"/>
              </a:ext>
            </a:extLst>
          </p:cNvPr>
          <p:cNvSpPr/>
          <p:nvPr/>
        </p:nvSpPr>
        <p:spPr>
          <a:xfrm rot="5400000">
            <a:off x="1205714" y="1215692"/>
            <a:ext cx="138481" cy="1539884"/>
          </a:xfrm>
          <a:prstGeom prst="rightBrace">
            <a:avLst>
              <a:gd name="adj1" fmla="val 49872"/>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93545E52-67F5-6346-8260-FA97DC267765}"/>
              </a:ext>
            </a:extLst>
          </p:cNvPr>
          <p:cNvSpPr/>
          <p:nvPr/>
        </p:nvSpPr>
        <p:spPr>
          <a:xfrm rot="5400000">
            <a:off x="3203754" y="1241093"/>
            <a:ext cx="97841" cy="1489084"/>
          </a:xfrm>
          <a:prstGeom prst="rightBrace">
            <a:avLst>
              <a:gd name="adj1" fmla="val 49872"/>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7E4E9B27-9478-FB48-9CF1-1EFA489883AF}"/>
              </a:ext>
            </a:extLst>
          </p:cNvPr>
          <p:cNvCxnSpPr>
            <a:cxnSpLocks/>
            <a:stCxn id="19" idx="1"/>
          </p:cNvCxnSpPr>
          <p:nvPr/>
        </p:nvCxnSpPr>
        <p:spPr>
          <a:xfrm>
            <a:off x="1274955" y="2054875"/>
            <a:ext cx="22102" cy="618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8E70D0F-D9D0-FB4D-A13E-DA38F88F1A14}"/>
              </a:ext>
            </a:extLst>
          </p:cNvPr>
          <p:cNvSpPr txBox="1"/>
          <p:nvPr/>
        </p:nvSpPr>
        <p:spPr>
          <a:xfrm>
            <a:off x="264469" y="2698384"/>
            <a:ext cx="2359150" cy="646331"/>
          </a:xfrm>
          <a:prstGeom prst="rect">
            <a:avLst/>
          </a:prstGeom>
          <a:noFill/>
        </p:spPr>
        <p:txBody>
          <a:bodyPr wrap="square" lIns="91440" tIns="45720" rIns="91440" bIns="45720" rtlCol="0" anchor="t">
            <a:spAutoFit/>
          </a:bodyPr>
          <a:lstStyle/>
          <a:p>
            <a:r>
              <a:rPr lang="en-US" altLang="zh-CN">
                <a:ea typeface="等线"/>
              </a:rPr>
              <a:t>Expected</a:t>
            </a:r>
            <a:r>
              <a:rPr lang="zh-CN" altLang="en-US">
                <a:ea typeface="等线"/>
              </a:rPr>
              <a:t> </a:t>
            </a:r>
            <a:r>
              <a:rPr lang="en-US" altLang="zh-CN">
                <a:ea typeface="等线"/>
              </a:rPr>
              <a:t>risk</a:t>
            </a:r>
            <a:r>
              <a:rPr lang="zh-CN" altLang="en-US">
                <a:ea typeface="等线"/>
              </a:rPr>
              <a:t> </a:t>
            </a:r>
            <a:r>
              <a:rPr lang="en-US" altLang="zh-CN">
                <a:ea typeface="等线"/>
              </a:rPr>
              <a:t>using an</a:t>
            </a:r>
            <a:r>
              <a:rPr lang="zh-CN" altLang="en-US">
                <a:ea typeface="等线"/>
              </a:rPr>
              <a:t> </a:t>
            </a:r>
            <a:r>
              <a:rPr lang="en-US" altLang="zh-CN">
                <a:ea typeface="等线"/>
              </a:rPr>
              <a:t>empirical</a:t>
            </a:r>
            <a:r>
              <a:rPr lang="zh-CN" altLang="en-US">
                <a:ea typeface="等线"/>
              </a:rPr>
              <a:t> </a:t>
            </a:r>
            <a:r>
              <a:rPr lang="en-US" altLang="zh-CN">
                <a:ea typeface="等线"/>
              </a:rPr>
              <a:t>minimizer</a:t>
            </a:r>
            <a:r>
              <a:rPr lang="zh-CN" altLang="en-US">
                <a:ea typeface="等线"/>
              </a:rPr>
              <a:t> </a:t>
            </a:r>
            <a:endParaRPr lang="en-US"/>
          </a:p>
        </p:txBody>
      </p:sp>
      <p:sp>
        <p:nvSpPr>
          <p:cNvPr id="33" name="TextBox 32">
            <a:extLst>
              <a:ext uri="{FF2B5EF4-FFF2-40B4-BE49-F238E27FC236}">
                <a16:creationId xmlns:a16="http://schemas.microsoft.com/office/drawing/2014/main" id="{EED7B5D6-2B55-FB40-BC0E-F6135EEF0F42}"/>
              </a:ext>
            </a:extLst>
          </p:cNvPr>
          <p:cNvSpPr txBox="1"/>
          <p:nvPr/>
        </p:nvSpPr>
        <p:spPr>
          <a:xfrm>
            <a:off x="2580404" y="2694737"/>
            <a:ext cx="2359150" cy="646331"/>
          </a:xfrm>
          <a:prstGeom prst="rect">
            <a:avLst/>
          </a:prstGeom>
          <a:noFill/>
        </p:spPr>
        <p:txBody>
          <a:bodyPr wrap="square" lIns="91440" tIns="45720" rIns="91440" bIns="45720" rtlCol="0" anchor="t">
            <a:spAutoFit/>
          </a:bodyPr>
          <a:lstStyle/>
          <a:p>
            <a:r>
              <a:rPr lang="en-US" altLang="zh-CN">
                <a:ea typeface="等线"/>
              </a:rPr>
              <a:t>Expected</a:t>
            </a:r>
            <a:r>
              <a:rPr lang="zh-CN" altLang="en-US">
                <a:ea typeface="等线"/>
              </a:rPr>
              <a:t> </a:t>
            </a:r>
            <a:r>
              <a:rPr lang="en-US" altLang="zh-CN">
                <a:ea typeface="等线"/>
              </a:rPr>
              <a:t>risk</a:t>
            </a:r>
            <a:r>
              <a:rPr lang="zh-CN" altLang="en-US">
                <a:ea typeface="等线"/>
              </a:rPr>
              <a:t> </a:t>
            </a:r>
            <a:r>
              <a:rPr lang="en-US" altLang="zh-CN">
                <a:ea typeface="等线"/>
              </a:rPr>
              <a:t>using the</a:t>
            </a:r>
            <a:r>
              <a:rPr lang="zh-CN" altLang="en-US">
                <a:ea typeface="等线"/>
              </a:rPr>
              <a:t> </a:t>
            </a:r>
            <a:r>
              <a:rPr lang="en-US" altLang="zh-CN">
                <a:ea typeface="等线"/>
              </a:rPr>
              <a:t>optimal</a:t>
            </a:r>
            <a:r>
              <a:rPr lang="zh-CN" altLang="en-US">
                <a:ea typeface="等线"/>
              </a:rPr>
              <a:t> </a:t>
            </a:r>
            <a:r>
              <a:rPr lang="en-US" altLang="zh-CN">
                <a:ea typeface="等线"/>
              </a:rPr>
              <a:t>minimizer</a:t>
            </a:r>
            <a:r>
              <a:rPr lang="zh-CN" altLang="en-US">
                <a:ea typeface="等线"/>
              </a:rPr>
              <a:t> </a:t>
            </a:r>
            <a:endParaRPr lang="en-US"/>
          </a:p>
        </p:txBody>
      </p:sp>
      <p:cxnSp>
        <p:nvCxnSpPr>
          <p:cNvPr id="34" name="Straight Arrow Connector 33">
            <a:extLst>
              <a:ext uri="{FF2B5EF4-FFF2-40B4-BE49-F238E27FC236}">
                <a16:creationId xmlns:a16="http://schemas.microsoft.com/office/drawing/2014/main" id="{A609D3DD-F854-354F-ACBF-743B36F2A5BA}"/>
              </a:ext>
            </a:extLst>
          </p:cNvPr>
          <p:cNvCxnSpPr>
            <a:cxnSpLocks/>
          </p:cNvCxnSpPr>
          <p:nvPr/>
        </p:nvCxnSpPr>
        <p:spPr>
          <a:xfrm flipH="1">
            <a:off x="3246240" y="2034517"/>
            <a:ext cx="3298" cy="63866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034A10F2-827D-4E53-96B4-2279BE36BC02}"/>
              </a:ext>
            </a:extLst>
          </p:cNvPr>
          <p:cNvSpPr txBox="1">
            <a:spLocks/>
          </p:cNvSpPr>
          <p:nvPr/>
        </p:nvSpPr>
        <p:spPr>
          <a:xfrm>
            <a:off x="264469" y="3453544"/>
            <a:ext cx="8747760" cy="1899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a:solidFill>
                  <a:srgbClr val="FF0000"/>
                </a:solidFill>
                <a:latin typeface="Helvetica"/>
                <a:ea typeface="等线"/>
                <a:cs typeface="Helvetica"/>
              </a:rPr>
              <a:t>As</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of</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data</a:t>
            </a:r>
            <a:r>
              <a:rPr lang="zh-CN" altLang="en-US" sz="2000">
                <a:solidFill>
                  <a:srgbClr val="FF0000"/>
                </a:solidFill>
                <a:latin typeface="Helvetica"/>
                <a:ea typeface="等线"/>
                <a:cs typeface="Helvetica"/>
              </a:rPr>
              <a:t> </a:t>
            </a:r>
            <a:r>
              <a:rPr lang="en-US" altLang="zh-CN" sz="2000" i="1">
                <a:solidFill>
                  <a:srgbClr val="FF0000"/>
                </a:solidFill>
                <a:latin typeface="Helvetica"/>
                <a:ea typeface="等线"/>
                <a:cs typeface="Helvetica"/>
              </a:rPr>
              <a:t>K</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increases,</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the</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expected</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risk</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using</a:t>
            </a:r>
            <a:r>
              <a:rPr lang="zh-CN" altLang="en-US" sz="2000">
                <a:solidFill>
                  <a:srgbClr val="FF0000"/>
                </a:solidFill>
                <a:latin typeface="Helvetica"/>
                <a:ea typeface="等线"/>
                <a:cs typeface="Helvetica"/>
              </a:rPr>
              <a:t> an </a:t>
            </a:r>
            <a:r>
              <a:rPr lang="en-US" altLang="zh-CN" sz="2000">
                <a:solidFill>
                  <a:srgbClr val="FF0000"/>
                </a:solidFill>
                <a:latin typeface="Helvetica"/>
                <a:ea typeface="等线"/>
                <a:cs typeface="Helvetica"/>
              </a:rPr>
              <a:t>empirical</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minimizer</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converges</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to</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the</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expected</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risk</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using</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the</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optimal</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minimizer.</a:t>
            </a:r>
            <a:r>
              <a:rPr lang="zh-CN" altLang="en-US" sz="2000">
                <a:solidFill>
                  <a:srgbClr val="FF0000"/>
                </a:solidFill>
                <a:latin typeface="Helvetica"/>
                <a:ea typeface="等线"/>
                <a:cs typeface="Helvetica"/>
              </a:rPr>
              <a:t> </a:t>
            </a:r>
            <a:endParaRPr lang="en-US" sz="2000">
              <a:solidFill>
                <a:srgbClr val="FF0000"/>
              </a:solidFill>
            </a:endParaRPr>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latin typeface="Helvetica"/>
                <a:ea typeface="等线"/>
                <a:cs typeface="Helvetica"/>
              </a:rPr>
              <a:t>    </a:t>
            </a:r>
            <a:endParaRPr lang="en-US"/>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p:txBody>
      </p:sp>
    </p:spTree>
    <p:extLst>
      <p:ext uri="{BB962C8B-B14F-4D97-AF65-F5344CB8AC3E}">
        <p14:creationId xmlns:p14="http://schemas.microsoft.com/office/powerpoint/2010/main" val="2631090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1C30-3606-C647-8AA4-5432C2BFA208}"/>
              </a:ext>
            </a:extLst>
          </p:cNvPr>
          <p:cNvSpPr>
            <a:spLocks noGrp="1"/>
          </p:cNvSpPr>
          <p:nvPr>
            <p:ph type="title"/>
          </p:nvPr>
        </p:nvSpPr>
        <p:spPr/>
        <p:txBody>
          <a:bodyPr>
            <a:normAutofit/>
          </a:bodyPr>
          <a:lstStyle/>
          <a:p>
            <a:r>
              <a:rPr lang="en-US" sz="3200">
                <a:solidFill>
                  <a:schemeClr val="accent1">
                    <a:lumMod val="75000"/>
                  </a:schemeClr>
                </a:solidFill>
              </a:rPr>
              <a:t>Distribution Matching for </a:t>
            </a:r>
            <a:r>
              <a:rPr lang="en-US" altLang="zh-CN" sz="3200">
                <a:solidFill>
                  <a:schemeClr val="accent1">
                    <a:lumMod val="75000"/>
                  </a:schemeClr>
                </a:solidFill>
              </a:rPr>
              <a:t>Crowd</a:t>
            </a:r>
            <a:r>
              <a:rPr lang="zh-CN" altLang="en-US" sz="3200">
                <a:solidFill>
                  <a:schemeClr val="accent1">
                    <a:lumMod val="75000"/>
                  </a:schemeClr>
                </a:solidFill>
              </a:rPr>
              <a:t> </a:t>
            </a:r>
            <a:r>
              <a:rPr lang="en-US" sz="3200">
                <a:solidFill>
                  <a:schemeClr val="accent1">
                    <a:lumMod val="75000"/>
                  </a:schemeClr>
                </a:solidFill>
              </a:rPr>
              <a:t>Counting (DM-Count)</a:t>
            </a:r>
          </a:p>
        </p:txBody>
      </p:sp>
      <p:sp>
        <p:nvSpPr>
          <p:cNvPr id="3" name="Content Placeholder 2">
            <a:extLst>
              <a:ext uri="{FF2B5EF4-FFF2-40B4-BE49-F238E27FC236}">
                <a16:creationId xmlns:a16="http://schemas.microsoft.com/office/drawing/2014/main" id="{A7124523-59A5-C041-AA5C-7EF0776AECC4}"/>
              </a:ext>
            </a:extLst>
          </p:cNvPr>
          <p:cNvSpPr>
            <a:spLocks noGrp="1"/>
          </p:cNvSpPr>
          <p:nvPr>
            <p:ph idx="1"/>
          </p:nvPr>
        </p:nvSpPr>
        <p:spPr>
          <a:xfrm>
            <a:off x="167640" y="957580"/>
            <a:ext cx="8747760" cy="1899920"/>
          </a:xfrm>
        </p:spPr>
        <p:txBody>
          <a:bodyPr>
            <a:normAutofit/>
          </a:bodyPr>
          <a:lstStyle/>
          <a:p>
            <a:r>
              <a:rPr lang="en-US" altLang="zh-CN" sz="2400"/>
              <a:t>Generalization</a:t>
            </a:r>
            <a:r>
              <a:rPr lang="zh-CN" altLang="en-US" sz="2400"/>
              <a:t> </a:t>
            </a:r>
            <a:r>
              <a:rPr lang="en-US" altLang="zh-CN" sz="2400"/>
              <a:t>bound</a:t>
            </a:r>
            <a:r>
              <a:rPr lang="zh-CN" altLang="en-US" sz="2400"/>
              <a:t> </a:t>
            </a:r>
            <a:r>
              <a:rPr lang="en-US" altLang="zh-CN" sz="2400"/>
              <a:t>of</a:t>
            </a:r>
            <a:r>
              <a:rPr lang="zh-CN" altLang="en-US" sz="2400"/>
              <a:t> </a:t>
            </a:r>
            <a:r>
              <a:rPr lang="en-US" altLang="zh-CN" sz="2400"/>
              <a:t>DM-Count</a:t>
            </a:r>
            <a:endParaRPr lang="en-US" sz="2000"/>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t>    </a:t>
            </a:r>
            <a:endParaRPr lang="en-US"/>
          </a:p>
          <a:p>
            <a:pPr marL="0" indent="0">
              <a:buNone/>
            </a:pPr>
            <a:endParaRPr lang="en-US" sz="2400"/>
          </a:p>
          <a:p>
            <a:pPr marL="0" indent="0">
              <a:buNone/>
            </a:pPr>
            <a:endParaRPr lang="en-US" sz="2400"/>
          </a:p>
          <a:p>
            <a:pPr marL="0" indent="0">
              <a:buNone/>
            </a:pPr>
            <a:endParaRPr lang="en-US" sz="2400"/>
          </a:p>
        </p:txBody>
      </p:sp>
      <p:grpSp>
        <p:nvGrpSpPr>
          <p:cNvPr id="21" name="Group 20">
            <a:extLst>
              <a:ext uri="{FF2B5EF4-FFF2-40B4-BE49-F238E27FC236}">
                <a16:creationId xmlns:a16="http://schemas.microsoft.com/office/drawing/2014/main" id="{59CB7F38-DAF4-2446-8BDD-2C376D001850}"/>
              </a:ext>
            </a:extLst>
          </p:cNvPr>
          <p:cNvGrpSpPr/>
          <p:nvPr/>
        </p:nvGrpSpPr>
        <p:grpSpPr>
          <a:xfrm>
            <a:off x="9337995" y="1185191"/>
            <a:ext cx="2359152" cy="2309589"/>
            <a:chOff x="9337995" y="1185191"/>
            <a:chExt cx="2359152" cy="2309589"/>
          </a:xfrm>
        </p:grpSpPr>
        <p:grpSp>
          <p:nvGrpSpPr>
            <p:cNvPr id="22" name="Group 21">
              <a:extLst>
                <a:ext uri="{FF2B5EF4-FFF2-40B4-BE49-F238E27FC236}">
                  <a16:creationId xmlns:a16="http://schemas.microsoft.com/office/drawing/2014/main" id="{F8FA53DE-CE25-9B41-A55E-4D498C67BF2A}"/>
                </a:ext>
              </a:extLst>
            </p:cNvPr>
            <p:cNvGrpSpPr/>
            <p:nvPr/>
          </p:nvGrpSpPr>
          <p:grpSpPr>
            <a:xfrm>
              <a:off x="9337995" y="1619240"/>
              <a:ext cx="2359152" cy="1875540"/>
              <a:chOff x="1390783" y="2638743"/>
              <a:chExt cx="2359152" cy="1875540"/>
            </a:xfrm>
          </p:grpSpPr>
          <p:pic>
            <p:nvPicPr>
              <p:cNvPr id="24" name="Picture 23" descr="A flat screen tv sitting on top of a television&#10;&#10;Description automatically generated">
                <a:extLst>
                  <a:ext uri="{FF2B5EF4-FFF2-40B4-BE49-F238E27FC236}">
                    <a16:creationId xmlns:a16="http://schemas.microsoft.com/office/drawing/2014/main" id="{A73CBE95-8733-794B-B56E-96D6ABC4A436}"/>
                  </a:ext>
                </a:extLst>
              </p:cNvPr>
              <p:cNvPicPr>
                <a:picLocks noChangeAspect="1"/>
              </p:cNvPicPr>
              <p:nvPr/>
            </p:nvPicPr>
            <p:blipFill rotWithShape="1">
              <a:blip r:embed="rId3"/>
              <a:srcRect l="12380" t="15467" r="9742" b="14969"/>
              <a:stretch/>
            </p:blipFill>
            <p:spPr>
              <a:xfrm>
                <a:off x="1390783" y="2638743"/>
                <a:ext cx="2359152" cy="1580514"/>
              </a:xfrm>
              <a:prstGeom prst="rect">
                <a:avLst/>
              </a:prstGeom>
            </p:spPr>
          </p:pic>
          <p:pic>
            <p:nvPicPr>
              <p:cNvPr id="25" name="Picture 24">
                <a:extLst>
                  <a:ext uri="{FF2B5EF4-FFF2-40B4-BE49-F238E27FC236}">
                    <a16:creationId xmlns:a16="http://schemas.microsoft.com/office/drawing/2014/main" id="{FBF36723-AE0D-2E43-834C-804D92331DE6}"/>
                  </a:ext>
                </a:extLst>
              </p:cNvPr>
              <p:cNvPicPr>
                <a:picLocks noChangeAspect="1"/>
              </p:cNvPicPr>
              <p:nvPr/>
            </p:nvPicPr>
            <p:blipFill>
              <a:blip r:embed="rId4"/>
              <a:stretch>
                <a:fillRect/>
              </a:stretch>
            </p:blipFill>
            <p:spPr>
              <a:xfrm>
                <a:off x="2557659" y="4311110"/>
                <a:ext cx="125029" cy="203173"/>
              </a:xfrm>
              <a:prstGeom prst="rect">
                <a:avLst/>
              </a:prstGeom>
            </p:spPr>
          </p:pic>
        </p:grpSp>
        <p:sp>
          <p:nvSpPr>
            <p:cNvPr id="23" name="Content Placeholder 2">
              <a:extLst>
                <a:ext uri="{FF2B5EF4-FFF2-40B4-BE49-F238E27FC236}">
                  <a16:creationId xmlns:a16="http://schemas.microsoft.com/office/drawing/2014/main" id="{02DEA97B-A90E-CB46-A9ED-7504D2E2D02B}"/>
                </a:ext>
              </a:extLst>
            </p:cNvPr>
            <p:cNvSpPr txBox="1">
              <a:spLocks/>
            </p:cNvSpPr>
            <p:nvPr/>
          </p:nvSpPr>
          <p:spPr>
            <a:xfrm>
              <a:off x="9337995" y="1185191"/>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0070C0"/>
                  </a:solidFill>
                </a:rPr>
                <a:t>Source Distribution</a:t>
              </a:r>
            </a:p>
          </p:txBody>
        </p:sp>
      </p:grpSp>
      <p:grpSp>
        <p:nvGrpSpPr>
          <p:cNvPr id="26" name="Group 25">
            <a:extLst>
              <a:ext uri="{FF2B5EF4-FFF2-40B4-BE49-F238E27FC236}">
                <a16:creationId xmlns:a16="http://schemas.microsoft.com/office/drawing/2014/main" id="{8C77EF79-1747-B34C-AB48-4F55066B69C1}"/>
              </a:ext>
            </a:extLst>
          </p:cNvPr>
          <p:cNvGrpSpPr/>
          <p:nvPr/>
        </p:nvGrpSpPr>
        <p:grpSpPr>
          <a:xfrm>
            <a:off x="9337995" y="3958116"/>
            <a:ext cx="2359152" cy="2290284"/>
            <a:chOff x="9337995" y="3958116"/>
            <a:chExt cx="2359152" cy="2290284"/>
          </a:xfrm>
        </p:grpSpPr>
        <p:grpSp>
          <p:nvGrpSpPr>
            <p:cNvPr id="27" name="Group 26">
              <a:extLst>
                <a:ext uri="{FF2B5EF4-FFF2-40B4-BE49-F238E27FC236}">
                  <a16:creationId xmlns:a16="http://schemas.microsoft.com/office/drawing/2014/main" id="{452E062D-C8E6-4B4A-BF04-F2F3EB0DF7DC}"/>
                </a:ext>
              </a:extLst>
            </p:cNvPr>
            <p:cNvGrpSpPr/>
            <p:nvPr/>
          </p:nvGrpSpPr>
          <p:grpSpPr>
            <a:xfrm>
              <a:off x="9337995" y="4403504"/>
              <a:ext cx="2359152" cy="1844896"/>
              <a:chOff x="6564315" y="2642616"/>
              <a:chExt cx="2359152" cy="1844896"/>
            </a:xfrm>
          </p:grpSpPr>
          <p:pic>
            <p:nvPicPr>
              <p:cNvPr id="29" name="Picture 28" descr="Chart, scatter chart&#10;&#10;Description automatically generated">
                <a:extLst>
                  <a:ext uri="{FF2B5EF4-FFF2-40B4-BE49-F238E27FC236}">
                    <a16:creationId xmlns:a16="http://schemas.microsoft.com/office/drawing/2014/main" id="{2B972C08-90E8-7E42-AD10-E9B907009EAA}"/>
                  </a:ext>
                </a:extLst>
              </p:cNvPr>
              <p:cNvPicPr>
                <a:picLocks noChangeAspect="1"/>
              </p:cNvPicPr>
              <p:nvPr/>
            </p:nvPicPr>
            <p:blipFill rotWithShape="1">
              <a:blip r:embed="rId5"/>
              <a:srcRect l="2585" t="2404" r="1373" b="4001"/>
              <a:stretch/>
            </p:blipFill>
            <p:spPr>
              <a:xfrm>
                <a:off x="6564315" y="2642616"/>
                <a:ext cx="2359152" cy="1572768"/>
              </a:xfrm>
              <a:prstGeom prst="rect">
                <a:avLst/>
              </a:prstGeom>
              <a:ln>
                <a:solidFill>
                  <a:schemeClr val="tx1"/>
                </a:solidFill>
              </a:ln>
            </p:spPr>
          </p:pic>
          <p:pic>
            <p:nvPicPr>
              <p:cNvPr id="30" name="Picture 29">
                <a:extLst>
                  <a:ext uri="{FF2B5EF4-FFF2-40B4-BE49-F238E27FC236}">
                    <a16:creationId xmlns:a16="http://schemas.microsoft.com/office/drawing/2014/main" id="{A2ECFAB9-93DD-5B4E-8144-A159EA1BF71F}"/>
                  </a:ext>
                </a:extLst>
              </p:cNvPr>
              <p:cNvPicPr>
                <a:picLocks noChangeAspect="1"/>
              </p:cNvPicPr>
              <p:nvPr/>
            </p:nvPicPr>
            <p:blipFill>
              <a:blip r:embed="rId6"/>
              <a:stretch>
                <a:fillRect/>
              </a:stretch>
            </p:blipFill>
            <p:spPr>
              <a:xfrm>
                <a:off x="7731191" y="4345326"/>
                <a:ext cx="133822" cy="142186"/>
              </a:xfrm>
              <a:prstGeom prst="rect">
                <a:avLst/>
              </a:prstGeom>
            </p:spPr>
          </p:pic>
        </p:grpSp>
        <p:sp>
          <p:nvSpPr>
            <p:cNvPr id="28" name="Content Placeholder 2">
              <a:extLst>
                <a:ext uri="{FF2B5EF4-FFF2-40B4-BE49-F238E27FC236}">
                  <a16:creationId xmlns:a16="http://schemas.microsoft.com/office/drawing/2014/main" id="{28772EC6-3E2E-D242-9033-0E36D679B189}"/>
                </a:ext>
              </a:extLst>
            </p:cNvPr>
            <p:cNvSpPr txBox="1">
              <a:spLocks/>
            </p:cNvSpPr>
            <p:nvPr/>
          </p:nvSpPr>
          <p:spPr>
            <a:xfrm>
              <a:off x="9337995" y="3958116"/>
              <a:ext cx="2359152"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FF0000"/>
                  </a:solidFill>
                </a:rPr>
                <a:t>Target Distribution</a:t>
              </a:r>
            </a:p>
          </p:txBody>
        </p:sp>
      </p:grpSp>
      <p:pic>
        <p:nvPicPr>
          <p:cNvPr id="7" name="Picture 6">
            <a:extLst>
              <a:ext uri="{FF2B5EF4-FFF2-40B4-BE49-F238E27FC236}">
                <a16:creationId xmlns:a16="http://schemas.microsoft.com/office/drawing/2014/main" id="{2539FA35-79FA-1B46-BF61-61E6088A53B2}"/>
              </a:ext>
            </a:extLst>
          </p:cNvPr>
          <p:cNvPicPr>
            <a:picLocks noChangeAspect="1"/>
          </p:cNvPicPr>
          <p:nvPr/>
        </p:nvPicPr>
        <p:blipFill>
          <a:blip r:embed="rId7"/>
          <a:stretch>
            <a:fillRect/>
          </a:stretch>
        </p:blipFill>
        <p:spPr>
          <a:xfrm>
            <a:off x="444053" y="1444977"/>
            <a:ext cx="8607105" cy="1006128"/>
          </a:xfrm>
          <a:prstGeom prst="rect">
            <a:avLst/>
          </a:prstGeom>
        </p:spPr>
      </p:pic>
      <p:sp>
        <p:nvSpPr>
          <p:cNvPr id="19" name="Right Brace 18">
            <a:extLst>
              <a:ext uri="{FF2B5EF4-FFF2-40B4-BE49-F238E27FC236}">
                <a16:creationId xmlns:a16="http://schemas.microsoft.com/office/drawing/2014/main" id="{45E4E51A-C0A7-0F47-93C8-61E3DEF5E947}"/>
              </a:ext>
            </a:extLst>
          </p:cNvPr>
          <p:cNvSpPr/>
          <p:nvPr/>
        </p:nvSpPr>
        <p:spPr>
          <a:xfrm rot="5400000">
            <a:off x="1205714" y="1215692"/>
            <a:ext cx="138481" cy="1539884"/>
          </a:xfrm>
          <a:prstGeom prst="rightBrace">
            <a:avLst>
              <a:gd name="adj1" fmla="val 49872"/>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93545E52-67F5-6346-8260-FA97DC267765}"/>
              </a:ext>
            </a:extLst>
          </p:cNvPr>
          <p:cNvSpPr/>
          <p:nvPr/>
        </p:nvSpPr>
        <p:spPr>
          <a:xfrm rot="5400000">
            <a:off x="3203754" y="1241093"/>
            <a:ext cx="97841" cy="1489084"/>
          </a:xfrm>
          <a:prstGeom prst="rightBrace">
            <a:avLst>
              <a:gd name="adj1" fmla="val 49872"/>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7E4E9B27-9478-FB48-9CF1-1EFA489883AF}"/>
              </a:ext>
            </a:extLst>
          </p:cNvPr>
          <p:cNvCxnSpPr>
            <a:cxnSpLocks/>
            <a:stCxn id="19" idx="1"/>
          </p:cNvCxnSpPr>
          <p:nvPr/>
        </p:nvCxnSpPr>
        <p:spPr>
          <a:xfrm>
            <a:off x="1274955" y="2054875"/>
            <a:ext cx="22102" cy="618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8E70D0F-D9D0-FB4D-A13E-DA38F88F1A14}"/>
              </a:ext>
            </a:extLst>
          </p:cNvPr>
          <p:cNvSpPr txBox="1"/>
          <p:nvPr/>
        </p:nvSpPr>
        <p:spPr>
          <a:xfrm>
            <a:off x="264469" y="2698384"/>
            <a:ext cx="2359150" cy="646331"/>
          </a:xfrm>
          <a:prstGeom prst="rect">
            <a:avLst/>
          </a:prstGeom>
          <a:noFill/>
        </p:spPr>
        <p:txBody>
          <a:bodyPr wrap="square" lIns="91440" tIns="45720" rIns="91440" bIns="45720" rtlCol="0" anchor="t">
            <a:spAutoFit/>
          </a:bodyPr>
          <a:lstStyle/>
          <a:p>
            <a:r>
              <a:rPr lang="en-US" altLang="zh-CN">
                <a:ea typeface="等线"/>
              </a:rPr>
              <a:t>Expected</a:t>
            </a:r>
            <a:r>
              <a:rPr lang="zh-CN" altLang="en-US">
                <a:ea typeface="等线"/>
              </a:rPr>
              <a:t> </a:t>
            </a:r>
            <a:r>
              <a:rPr lang="en-US" altLang="zh-CN">
                <a:ea typeface="等线"/>
              </a:rPr>
              <a:t>risk</a:t>
            </a:r>
            <a:r>
              <a:rPr lang="zh-CN" altLang="en-US">
                <a:ea typeface="等线"/>
              </a:rPr>
              <a:t> </a:t>
            </a:r>
            <a:r>
              <a:rPr lang="en-US" altLang="zh-CN">
                <a:ea typeface="等线"/>
              </a:rPr>
              <a:t>using an</a:t>
            </a:r>
            <a:r>
              <a:rPr lang="zh-CN" altLang="en-US">
                <a:ea typeface="等线"/>
              </a:rPr>
              <a:t> </a:t>
            </a:r>
            <a:r>
              <a:rPr lang="en-US" altLang="zh-CN">
                <a:ea typeface="等线"/>
              </a:rPr>
              <a:t>empirical</a:t>
            </a:r>
            <a:r>
              <a:rPr lang="zh-CN" altLang="en-US">
                <a:ea typeface="等线"/>
              </a:rPr>
              <a:t> </a:t>
            </a:r>
            <a:r>
              <a:rPr lang="en-US" altLang="zh-CN">
                <a:ea typeface="等线"/>
              </a:rPr>
              <a:t>minimizer</a:t>
            </a:r>
            <a:r>
              <a:rPr lang="zh-CN" altLang="en-US">
                <a:ea typeface="等线"/>
              </a:rPr>
              <a:t> </a:t>
            </a:r>
            <a:endParaRPr lang="en-US"/>
          </a:p>
        </p:txBody>
      </p:sp>
      <p:sp>
        <p:nvSpPr>
          <p:cNvPr id="33" name="TextBox 32">
            <a:extLst>
              <a:ext uri="{FF2B5EF4-FFF2-40B4-BE49-F238E27FC236}">
                <a16:creationId xmlns:a16="http://schemas.microsoft.com/office/drawing/2014/main" id="{EED7B5D6-2B55-FB40-BC0E-F6135EEF0F42}"/>
              </a:ext>
            </a:extLst>
          </p:cNvPr>
          <p:cNvSpPr txBox="1"/>
          <p:nvPr/>
        </p:nvSpPr>
        <p:spPr>
          <a:xfrm>
            <a:off x="2580404" y="2694737"/>
            <a:ext cx="2359150" cy="646331"/>
          </a:xfrm>
          <a:prstGeom prst="rect">
            <a:avLst/>
          </a:prstGeom>
          <a:noFill/>
        </p:spPr>
        <p:txBody>
          <a:bodyPr wrap="square" lIns="91440" tIns="45720" rIns="91440" bIns="45720" rtlCol="0" anchor="t">
            <a:spAutoFit/>
          </a:bodyPr>
          <a:lstStyle/>
          <a:p>
            <a:r>
              <a:rPr lang="en-US" altLang="zh-CN">
                <a:ea typeface="等线"/>
              </a:rPr>
              <a:t>Expected</a:t>
            </a:r>
            <a:r>
              <a:rPr lang="zh-CN" altLang="en-US">
                <a:ea typeface="等线"/>
              </a:rPr>
              <a:t> </a:t>
            </a:r>
            <a:r>
              <a:rPr lang="en-US" altLang="zh-CN">
                <a:ea typeface="等线"/>
              </a:rPr>
              <a:t>risk</a:t>
            </a:r>
            <a:r>
              <a:rPr lang="zh-CN" altLang="en-US">
                <a:ea typeface="等线"/>
              </a:rPr>
              <a:t> </a:t>
            </a:r>
            <a:r>
              <a:rPr lang="en-US" altLang="zh-CN">
                <a:ea typeface="等线"/>
              </a:rPr>
              <a:t>using the</a:t>
            </a:r>
            <a:r>
              <a:rPr lang="zh-CN" altLang="en-US">
                <a:ea typeface="等线"/>
              </a:rPr>
              <a:t> </a:t>
            </a:r>
            <a:r>
              <a:rPr lang="en-US" altLang="zh-CN">
                <a:ea typeface="等线"/>
              </a:rPr>
              <a:t>optimal</a:t>
            </a:r>
            <a:r>
              <a:rPr lang="zh-CN" altLang="en-US">
                <a:ea typeface="等线"/>
              </a:rPr>
              <a:t> </a:t>
            </a:r>
            <a:r>
              <a:rPr lang="en-US" altLang="zh-CN">
                <a:ea typeface="等线"/>
              </a:rPr>
              <a:t>minimizer</a:t>
            </a:r>
            <a:r>
              <a:rPr lang="zh-CN" altLang="en-US">
                <a:ea typeface="等线"/>
              </a:rPr>
              <a:t> </a:t>
            </a:r>
            <a:endParaRPr lang="en-US"/>
          </a:p>
        </p:txBody>
      </p:sp>
      <p:cxnSp>
        <p:nvCxnSpPr>
          <p:cNvPr id="34" name="Straight Arrow Connector 33">
            <a:extLst>
              <a:ext uri="{FF2B5EF4-FFF2-40B4-BE49-F238E27FC236}">
                <a16:creationId xmlns:a16="http://schemas.microsoft.com/office/drawing/2014/main" id="{A609D3DD-F854-354F-ACBF-743B36F2A5BA}"/>
              </a:ext>
            </a:extLst>
          </p:cNvPr>
          <p:cNvCxnSpPr>
            <a:cxnSpLocks/>
          </p:cNvCxnSpPr>
          <p:nvPr/>
        </p:nvCxnSpPr>
        <p:spPr>
          <a:xfrm flipH="1">
            <a:off x="3246240" y="2034517"/>
            <a:ext cx="3298" cy="63866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F3FCCD36-1761-3B42-A9A4-39A5DB352EA9}"/>
              </a:ext>
            </a:extLst>
          </p:cNvPr>
          <p:cNvSpPr txBox="1">
            <a:spLocks/>
          </p:cNvSpPr>
          <p:nvPr/>
        </p:nvSpPr>
        <p:spPr>
          <a:xfrm>
            <a:off x="264469" y="3453544"/>
            <a:ext cx="8747760" cy="1899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a:solidFill>
                  <a:srgbClr val="FF0000"/>
                </a:solidFill>
                <a:latin typeface="Helvetica"/>
                <a:ea typeface="等线"/>
                <a:cs typeface="Helvetica"/>
              </a:rPr>
              <a:t>As</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of</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data</a:t>
            </a:r>
            <a:r>
              <a:rPr lang="zh-CN" altLang="en-US" sz="2000">
                <a:solidFill>
                  <a:srgbClr val="FF0000"/>
                </a:solidFill>
                <a:latin typeface="Helvetica"/>
                <a:ea typeface="等线"/>
                <a:cs typeface="Helvetica"/>
              </a:rPr>
              <a:t> </a:t>
            </a:r>
            <a:r>
              <a:rPr lang="en-US" altLang="zh-CN" sz="2000" i="1">
                <a:solidFill>
                  <a:srgbClr val="FF0000"/>
                </a:solidFill>
                <a:latin typeface="Helvetica"/>
                <a:ea typeface="等线"/>
                <a:cs typeface="Helvetica"/>
              </a:rPr>
              <a:t>K</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increases,</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the</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expected</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risk</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using</a:t>
            </a:r>
            <a:r>
              <a:rPr lang="zh-CN" altLang="en-US" sz="2000">
                <a:solidFill>
                  <a:srgbClr val="FF0000"/>
                </a:solidFill>
                <a:latin typeface="Helvetica"/>
                <a:ea typeface="等线"/>
                <a:cs typeface="Helvetica"/>
              </a:rPr>
              <a:t> an </a:t>
            </a:r>
            <a:r>
              <a:rPr lang="en-US" altLang="zh-CN" sz="2000">
                <a:solidFill>
                  <a:srgbClr val="FF0000"/>
                </a:solidFill>
                <a:latin typeface="Helvetica"/>
                <a:ea typeface="等线"/>
                <a:cs typeface="Helvetica"/>
              </a:rPr>
              <a:t>empirical</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minimizer</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converges</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to</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the</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expected</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risk</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using</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the</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optimal</a:t>
            </a:r>
            <a:r>
              <a:rPr lang="zh-CN" altLang="en-US" sz="2000">
                <a:solidFill>
                  <a:srgbClr val="FF0000"/>
                </a:solidFill>
                <a:latin typeface="Helvetica"/>
                <a:ea typeface="等线"/>
                <a:cs typeface="Helvetica"/>
              </a:rPr>
              <a:t> </a:t>
            </a:r>
            <a:r>
              <a:rPr lang="en-US" altLang="zh-CN" sz="2000">
                <a:solidFill>
                  <a:srgbClr val="FF0000"/>
                </a:solidFill>
                <a:latin typeface="Helvetica"/>
                <a:ea typeface="等线"/>
                <a:cs typeface="Helvetica"/>
              </a:rPr>
              <a:t>minimizer.</a:t>
            </a:r>
            <a:r>
              <a:rPr lang="zh-CN" altLang="en-US" sz="2000">
                <a:solidFill>
                  <a:srgbClr val="FF0000"/>
                </a:solidFill>
                <a:latin typeface="Helvetica"/>
                <a:ea typeface="等线"/>
                <a:cs typeface="Helvetica"/>
              </a:rPr>
              <a:t> </a:t>
            </a:r>
            <a:endParaRPr lang="en-US" sz="2000">
              <a:solidFill>
                <a:srgbClr val="FF0000"/>
              </a:solidFill>
            </a:endParaRPr>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latin typeface="Helvetica"/>
                <a:ea typeface="等线"/>
                <a:cs typeface="Helvetica"/>
              </a:rPr>
              <a:t>    </a:t>
            </a:r>
            <a:endParaRPr lang="en-US"/>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p:txBody>
      </p:sp>
      <p:sp>
        <p:nvSpPr>
          <p:cNvPr id="36" name="Content Placeholder 2">
            <a:extLst>
              <a:ext uri="{FF2B5EF4-FFF2-40B4-BE49-F238E27FC236}">
                <a16:creationId xmlns:a16="http://schemas.microsoft.com/office/drawing/2014/main" id="{EF96615D-5B20-4B2D-BE75-08A3A3E2F29A}"/>
              </a:ext>
            </a:extLst>
          </p:cNvPr>
          <p:cNvSpPr txBox="1">
            <a:spLocks/>
          </p:cNvSpPr>
          <p:nvPr/>
        </p:nvSpPr>
        <p:spPr>
          <a:xfrm>
            <a:off x="167640" y="4311175"/>
            <a:ext cx="8747760" cy="1899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a:t>Generalization</a:t>
            </a:r>
            <a:r>
              <a:rPr lang="zh-CN" altLang="en-US" sz="2400"/>
              <a:t> </a:t>
            </a:r>
            <a:r>
              <a:rPr lang="en-US" altLang="zh-CN" sz="2400"/>
              <a:t>bound</a:t>
            </a:r>
            <a:r>
              <a:rPr lang="zh-CN" altLang="en-US" sz="2400"/>
              <a:t> </a:t>
            </a:r>
            <a:r>
              <a:rPr lang="en-US" altLang="zh-CN" sz="2400"/>
              <a:t>of</a:t>
            </a:r>
            <a:r>
              <a:rPr lang="zh-CN" altLang="en-US" sz="2400"/>
              <a:t> </a:t>
            </a:r>
            <a:r>
              <a:rPr lang="en-US" altLang="zh-CN" sz="2400"/>
              <a:t>Pixel-wise loss using GGT</a:t>
            </a:r>
            <a:endParaRPr lang="en-US" sz="2000"/>
          </a:p>
          <a:p>
            <a:pPr lvl="1">
              <a:buFont typeface="Wingdings" pitchFamily="2" charset="2"/>
              <a:buChar char="Ø"/>
            </a:pPr>
            <a:endParaRPr lang="en-US" sz="2000"/>
          </a:p>
          <a:p>
            <a:pPr lvl="1">
              <a:buFont typeface="Wingdings" pitchFamily="2" charset="2"/>
              <a:buChar char="Ø"/>
            </a:pPr>
            <a:endParaRPr lang="en-US" sz="2000"/>
          </a:p>
          <a:p>
            <a:pPr marL="457200" lvl="1" indent="0">
              <a:buFont typeface="Arial" panose="020B0604020202020204" pitchFamily="34" charset="0"/>
              <a:buNone/>
            </a:pPr>
            <a:r>
              <a:rPr lang="zh-CN" altLang="en-US" sz="2000"/>
              <a:t>    </a:t>
            </a:r>
            <a:endParaRPr lang="en-US"/>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p:txBody>
      </p:sp>
      <p:pic>
        <p:nvPicPr>
          <p:cNvPr id="11" name="Picture 10">
            <a:extLst>
              <a:ext uri="{FF2B5EF4-FFF2-40B4-BE49-F238E27FC236}">
                <a16:creationId xmlns:a16="http://schemas.microsoft.com/office/drawing/2014/main" id="{AD9A3369-5894-42DA-8B10-0BF1E4F3BFF8}"/>
              </a:ext>
            </a:extLst>
          </p:cNvPr>
          <p:cNvPicPr>
            <a:picLocks noChangeAspect="1"/>
          </p:cNvPicPr>
          <p:nvPr/>
        </p:nvPicPr>
        <p:blipFill>
          <a:blip r:embed="rId8"/>
          <a:stretch>
            <a:fillRect/>
          </a:stretch>
        </p:blipFill>
        <p:spPr>
          <a:xfrm>
            <a:off x="3000187" y="5330486"/>
            <a:ext cx="5573114" cy="446124"/>
          </a:xfrm>
          <a:prstGeom prst="rect">
            <a:avLst/>
          </a:prstGeom>
        </p:spPr>
      </p:pic>
      <p:sp>
        <p:nvSpPr>
          <p:cNvPr id="12" name="Rectangle 11">
            <a:extLst>
              <a:ext uri="{FF2B5EF4-FFF2-40B4-BE49-F238E27FC236}">
                <a16:creationId xmlns:a16="http://schemas.microsoft.com/office/drawing/2014/main" id="{4FEC963C-0DEC-4481-9F64-02CE4FDF1B9A}"/>
              </a:ext>
            </a:extLst>
          </p:cNvPr>
          <p:cNvSpPr/>
          <p:nvPr/>
        </p:nvSpPr>
        <p:spPr>
          <a:xfrm>
            <a:off x="6252006" y="5323761"/>
            <a:ext cx="2321295" cy="52255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C4245AED-3F6A-4FB4-B48B-C6AC8A3231FC}"/>
              </a:ext>
            </a:extLst>
          </p:cNvPr>
          <p:cNvCxnSpPr>
            <a:cxnSpLocks/>
          </p:cNvCxnSpPr>
          <p:nvPr/>
        </p:nvCxnSpPr>
        <p:spPr>
          <a:xfrm>
            <a:off x="7416780" y="5892800"/>
            <a:ext cx="0" cy="318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4B501955-D05B-47ED-95BB-C03B1CDB482C}"/>
              </a:ext>
            </a:extLst>
          </p:cNvPr>
          <p:cNvSpPr txBox="1">
            <a:spLocks/>
          </p:cNvSpPr>
          <p:nvPr/>
        </p:nvSpPr>
        <p:spPr>
          <a:xfrm>
            <a:off x="6252006" y="6226502"/>
            <a:ext cx="5133825" cy="16578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a:solidFill>
                  <a:srgbClr val="FF0000"/>
                </a:solidFill>
                <a:latin typeface="Helvetica"/>
                <a:ea typeface="等线"/>
                <a:cs typeface="Helvetica"/>
              </a:rPr>
              <a:t>Positive constant.</a:t>
            </a:r>
            <a:r>
              <a:rPr lang="zh-CN" altLang="en-US" sz="2000">
                <a:solidFill>
                  <a:srgbClr val="FF0000"/>
                </a:solidFill>
                <a:latin typeface="Helvetica"/>
                <a:ea typeface="等线"/>
                <a:cs typeface="Helvetica"/>
              </a:rPr>
              <a:t> </a:t>
            </a:r>
            <a:endParaRPr lang="en-US" sz="2000">
              <a:solidFill>
                <a:srgbClr val="FF0000"/>
              </a:solidFill>
            </a:endParaRPr>
          </a:p>
          <a:p>
            <a:pPr lvl="1">
              <a:buFont typeface="Wingdings" pitchFamily="2" charset="2"/>
              <a:buChar char="Ø"/>
            </a:pPr>
            <a:endParaRPr lang="en-US" sz="2000"/>
          </a:p>
          <a:p>
            <a:pPr lvl="1">
              <a:buFont typeface="Wingdings" pitchFamily="2" charset="2"/>
              <a:buChar char="Ø"/>
            </a:pPr>
            <a:endParaRPr lang="en-US" sz="2000"/>
          </a:p>
          <a:p>
            <a:pPr marL="457200" lvl="1" indent="0">
              <a:buNone/>
            </a:pPr>
            <a:r>
              <a:rPr lang="zh-CN" altLang="en-US" sz="2000">
                <a:latin typeface="Helvetica"/>
                <a:ea typeface="等线"/>
                <a:cs typeface="Helvetica"/>
              </a:rPr>
              <a:t>    </a:t>
            </a:r>
            <a:endParaRPr lang="en-US"/>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p:txBody>
      </p:sp>
      <p:pic>
        <p:nvPicPr>
          <p:cNvPr id="6" name="Picture 5">
            <a:extLst>
              <a:ext uri="{FF2B5EF4-FFF2-40B4-BE49-F238E27FC236}">
                <a16:creationId xmlns:a16="http://schemas.microsoft.com/office/drawing/2014/main" id="{C78FECB8-7B6D-419C-9A43-3BA401B7CFB5}"/>
              </a:ext>
            </a:extLst>
          </p:cNvPr>
          <p:cNvPicPr>
            <a:picLocks noChangeAspect="1"/>
          </p:cNvPicPr>
          <p:nvPr/>
        </p:nvPicPr>
        <p:blipFill>
          <a:blip r:embed="rId9"/>
          <a:stretch>
            <a:fillRect/>
          </a:stretch>
        </p:blipFill>
        <p:spPr>
          <a:xfrm>
            <a:off x="636154" y="4794743"/>
            <a:ext cx="5220172" cy="440959"/>
          </a:xfrm>
          <a:prstGeom prst="rect">
            <a:avLst/>
          </a:prstGeom>
        </p:spPr>
      </p:pic>
    </p:spTree>
    <p:extLst>
      <p:ext uri="{BB962C8B-B14F-4D97-AF65-F5344CB8AC3E}">
        <p14:creationId xmlns:p14="http://schemas.microsoft.com/office/powerpoint/2010/main" val="399224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0C4-8C20-D84F-B61D-B1B6284EB209}"/>
              </a:ext>
            </a:extLst>
          </p:cNvPr>
          <p:cNvSpPr>
            <a:spLocks noGrp="1"/>
          </p:cNvSpPr>
          <p:nvPr>
            <p:ph type="title"/>
          </p:nvPr>
        </p:nvSpPr>
        <p:spPr/>
        <p:txBody>
          <a:bodyPr/>
          <a:lstStyle/>
          <a:p>
            <a:r>
              <a:rPr lang="en-US" sz="3200">
                <a:solidFill>
                  <a:schemeClr val="accent1">
                    <a:lumMod val="75000"/>
                  </a:schemeClr>
                </a:solidFill>
              </a:rPr>
              <a:t>Experiment</a:t>
            </a:r>
            <a:r>
              <a:rPr lang="en-US" altLang="zh-CN" sz="3200">
                <a:solidFill>
                  <a:schemeClr val="accent1">
                    <a:lumMod val="75000"/>
                  </a:schemeClr>
                </a:solidFill>
              </a:rPr>
              <a:t>al</a:t>
            </a:r>
            <a:r>
              <a:rPr lang="en-US" sz="3200">
                <a:solidFill>
                  <a:schemeClr val="accent1">
                    <a:lumMod val="75000"/>
                  </a:schemeClr>
                </a:solidFill>
              </a:rPr>
              <a:t> resul</a:t>
            </a:r>
            <a:r>
              <a:rPr lang="en-US" altLang="zh-CN" sz="3200">
                <a:solidFill>
                  <a:schemeClr val="accent1">
                    <a:lumMod val="75000"/>
                  </a:schemeClr>
                </a:solidFill>
              </a:rPr>
              <a:t>ts</a:t>
            </a:r>
            <a:endParaRPr lang="en-US"/>
          </a:p>
        </p:txBody>
      </p:sp>
      <p:graphicFrame>
        <p:nvGraphicFramePr>
          <p:cNvPr id="15" name="Content Placeholder 4">
            <a:extLst>
              <a:ext uri="{FF2B5EF4-FFF2-40B4-BE49-F238E27FC236}">
                <a16:creationId xmlns:a16="http://schemas.microsoft.com/office/drawing/2014/main" id="{89B67EFC-686F-F045-B13E-20AC8930E49F}"/>
              </a:ext>
            </a:extLst>
          </p:cNvPr>
          <p:cNvGraphicFramePr>
            <a:graphicFrameLocks/>
          </p:cNvGraphicFramePr>
          <p:nvPr/>
        </p:nvGraphicFramePr>
        <p:xfrm>
          <a:off x="2137893" y="1656272"/>
          <a:ext cx="7879932" cy="4537494"/>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4BA16BAC-5BCA-4A93-B42F-83D40ECEA60C}"/>
              </a:ext>
            </a:extLst>
          </p:cNvPr>
          <p:cNvGrpSpPr/>
          <p:nvPr/>
        </p:nvGrpSpPr>
        <p:grpSpPr>
          <a:xfrm>
            <a:off x="4191779" y="1917572"/>
            <a:ext cx="995328" cy="534842"/>
            <a:chOff x="2463864" y="1992699"/>
            <a:chExt cx="995328" cy="534842"/>
          </a:xfrm>
        </p:grpSpPr>
        <p:sp>
          <p:nvSpPr>
            <p:cNvPr id="11" name="Right Brace 10">
              <a:extLst>
                <a:ext uri="{FF2B5EF4-FFF2-40B4-BE49-F238E27FC236}">
                  <a16:creationId xmlns:a16="http://schemas.microsoft.com/office/drawing/2014/main" id="{DA9D0F92-FE81-4142-8A72-82D1F2566CB4}"/>
                </a:ext>
              </a:extLst>
            </p:cNvPr>
            <p:cNvSpPr/>
            <p:nvPr/>
          </p:nvSpPr>
          <p:spPr>
            <a:xfrm>
              <a:off x="2463864" y="1992699"/>
              <a:ext cx="222640" cy="534842"/>
            </a:xfrm>
            <a:prstGeom prst="rightBrace">
              <a:avLst>
                <a:gd name="adj1" fmla="val 23227"/>
                <a:gd name="adj2" fmla="val 51389"/>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2" name="Content Placeholder 2">
              <a:extLst>
                <a:ext uri="{FF2B5EF4-FFF2-40B4-BE49-F238E27FC236}">
                  <a16:creationId xmlns:a16="http://schemas.microsoft.com/office/drawing/2014/main" id="{0A8555EC-C12C-42A2-A76C-F2A67ADC57B3}"/>
                </a:ext>
              </a:extLst>
            </p:cNvPr>
            <p:cNvSpPr txBox="1">
              <a:spLocks/>
            </p:cNvSpPr>
            <p:nvPr/>
          </p:nvSpPr>
          <p:spPr>
            <a:xfrm>
              <a:off x="2686504" y="2147125"/>
              <a:ext cx="772688" cy="302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chemeClr val="accent6">
                      <a:lumMod val="75000"/>
                    </a:schemeClr>
                  </a:solidFill>
                </a:rPr>
                <a:t>17 %</a:t>
              </a:r>
            </a:p>
          </p:txBody>
        </p:sp>
      </p:grpSp>
      <p:sp>
        <p:nvSpPr>
          <p:cNvPr id="19" name="Content Placeholder 2">
            <a:extLst>
              <a:ext uri="{FF2B5EF4-FFF2-40B4-BE49-F238E27FC236}">
                <a16:creationId xmlns:a16="http://schemas.microsoft.com/office/drawing/2014/main" id="{54C22982-0FF0-4603-BC7A-12206B6F3AC1}"/>
              </a:ext>
            </a:extLst>
          </p:cNvPr>
          <p:cNvSpPr txBox="1">
            <a:spLocks/>
          </p:cNvSpPr>
          <p:nvPr/>
        </p:nvSpPr>
        <p:spPr>
          <a:xfrm>
            <a:off x="1294193" y="6333288"/>
            <a:ext cx="1990256" cy="2846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latin typeface="Helvetica"/>
                <a:cs typeface="Helvetica"/>
              </a:rPr>
              <a:t>number of Images</a:t>
            </a:r>
          </a:p>
        </p:txBody>
      </p:sp>
      <p:sp>
        <p:nvSpPr>
          <p:cNvPr id="21" name="Content Placeholder 2">
            <a:extLst>
              <a:ext uri="{FF2B5EF4-FFF2-40B4-BE49-F238E27FC236}">
                <a16:creationId xmlns:a16="http://schemas.microsoft.com/office/drawing/2014/main" id="{CB910DDB-CF4B-4282-B25F-53BFC6DC0000}"/>
              </a:ext>
            </a:extLst>
          </p:cNvPr>
          <p:cNvSpPr txBox="1">
            <a:spLocks/>
          </p:cNvSpPr>
          <p:nvPr/>
        </p:nvSpPr>
        <p:spPr>
          <a:xfrm>
            <a:off x="3427540" y="6344020"/>
            <a:ext cx="696776" cy="28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t>5109</a:t>
            </a:r>
          </a:p>
        </p:txBody>
      </p:sp>
    </p:spTree>
    <p:custDataLst>
      <p:tags r:id="rId1"/>
    </p:custDataLst>
    <p:extLst>
      <p:ext uri="{BB962C8B-B14F-4D97-AF65-F5344CB8AC3E}">
        <p14:creationId xmlns:p14="http://schemas.microsoft.com/office/powerpoint/2010/main" val="222334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a:extLst>
              <a:ext uri="{FF2B5EF4-FFF2-40B4-BE49-F238E27FC236}">
                <a16:creationId xmlns:a16="http://schemas.microsoft.com/office/drawing/2014/main" id="{19E8FAF1-13C2-8B42-B13A-5EDEDB1D913B}"/>
              </a:ext>
            </a:extLst>
          </p:cNvPr>
          <p:cNvGraphicFramePr>
            <a:graphicFrameLocks/>
          </p:cNvGraphicFramePr>
          <p:nvPr>
            <p:extLst>
              <p:ext uri="{D42A27DB-BD31-4B8C-83A1-F6EECF244321}">
                <p14:modId xmlns:p14="http://schemas.microsoft.com/office/powerpoint/2010/main" val="1631480756"/>
              </p:ext>
            </p:extLst>
          </p:nvPr>
        </p:nvGraphicFramePr>
        <p:xfrm>
          <a:off x="2140794" y="1656272"/>
          <a:ext cx="7879932" cy="4537494"/>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CBA3F2B6-B88D-9D43-9EA3-64A4F4E87A99}"/>
              </a:ext>
            </a:extLst>
          </p:cNvPr>
          <p:cNvSpPr>
            <a:spLocks noGrp="1"/>
          </p:cNvSpPr>
          <p:nvPr>
            <p:ph type="title"/>
          </p:nvPr>
        </p:nvSpPr>
        <p:spPr>
          <a:xfrm>
            <a:off x="167640" y="136525"/>
            <a:ext cx="11826240" cy="831215"/>
          </a:xfrm>
        </p:spPr>
        <p:txBody>
          <a:bodyPr/>
          <a:lstStyle/>
          <a:p>
            <a:r>
              <a:rPr lang="en-US" sz="3200">
                <a:solidFill>
                  <a:schemeClr val="accent1">
                    <a:lumMod val="75000"/>
                  </a:schemeClr>
                </a:solidFill>
              </a:rPr>
              <a:t>Experiment</a:t>
            </a:r>
            <a:r>
              <a:rPr lang="en-US" altLang="zh-CN" sz="3200">
                <a:solidFill>
                  <a:schemeClr val="accent1">
                    <a:lumMod val="75000"/>
                  </a:schemeClr>
                </a:solidFill>
              </a:rPr>
              <a:t>al</a:t>
            </a:r>
            <a:r>
              <a:rPr lang="en-US" sz="3200">
                <a:solidFill>
                  <a:schemeClr val="accent1">
                    <a:lumMod val="75000"/>
                  </a:schemeClr>
                </a:solidFill>
              </a:rPr>
              <a:t> resul</a:t>
            </a:r>
            <a:r>
              <a:rPr lang="en-US" altLang="zh-CN" sz="3200">
                <a:solidFill>
                  <a:schemeClr val="accent1">
                    <a:lumMod val="75000"/>
                  </a:schemeClr>
                </a:solidFill>
              </a:rPr>
              <a:t>ts</a:t>
            </a:r>
            <a:endParaRPr lang="en-US"/>
          </a:p>
        </p:txBody>
      </p:sp>
      <p:sp>
        <p:nvSpPr>
          <p:cNvPr id="5" name="Content Placeholder 2">
            <a:extLst>
              <a:ext uri="{FF2B5EF4-FFF2-40B4-BE49-F238E27FC236}">
                <a16:creationId xmlns:a16="http://schemas.microsoft.com/office/drawing/2014/main" id="{C4907FD3-DC3B-9343-BF33-04CA08884AE9}"/>
              </a:ext>
            </a:extLst>
          </p:cNvPr>
          <p:cNvSpPr txBox="1">
            <a:spLocks/>
          </p:cNvSpPr>
          <p:nvPr/>
        </p:nvSpPr>
        <p:spPr>
          <a:xfrm>
            <a:off x="3427540" y="6344020"/>
            <a:ext cx="696776" cy="28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t>5109</a:t>
            </a:r>
          </a:p>
        </p:txBody>
      </p:sp>
      <p:sp>
        <p:nvSpPr>
          <p:cNvPr id="7" name="Content Placeholder 2">
            <a:extLst>
              <a:ext uri="{FF2B5EF4-FFF2-40B4-BE49-F238E27FC236}">
                <a16:creationId xmlns:a16="http://schemas.microsoft.com/office/drawing/2014/main" id="{13932D59-0262-124E-A09F-44A0F3E858BE}"/>
              </a:ext>
            </a:extLst>
          </p:cNvPr>
          <p:cNvSpPr txBox="1">
            <a:spLocks/>
          </p:cNvSpPr>
          <p:nvPr/>
        </p:nvSpPr>
        <p:spPr>
          <a:xfrm>
            <a:off x="1294193" y="6333288"/>
            <a:ext cx="1990256" cy="2846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latin typeface="Helvetica"/>
                <a:cs typeface="Helvetica"/>
              </a:rPr>
              <a:t>number of Images</a:t>
            </a:r>
          </a:p>
        </p:txBody>
      </p:sp>
      <p:sp>
        <p:nvSpPr>
          <p:cNvPr id="8" name="Content Placeholder 2">
            <a:extLst>
              <a:ext uri="{FF2B5EF4-FFF2-40B4-BE49-F238E27FC236}">
                <a16:creationId xmlns:a16="http://schemas.microsoft.com/office/drawing/2014/main" id="{B231FFBD-6164-D442-9EF6-C91C49F077DA}"/>
              </a:ext>
            </a:extLst>
          </p:cNvPr>
          <p:cNvSpPr txBox="1">
            <a:spLocks/>
          </p:cNvSpPr>
          <p:nvPr/>
        </p:nvSpPr>
        <p:spPr>
          <a:xfrm>
            <a:off x="5181813" y="6344020"/>
            <a:ext cx="812800" cy="28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t>1535</a:t>
            </a:r>
          </a:p>
        </p:txBody>
      </p:sp>
      <p:sp>
        <p:nvSpPr>
          <p:cNvPr id="9" name="Content Placeholder 2">
            <a:extLst>
              <a:ext uri="{FF2B5EF4-FFF2-40B4-BE49-F238E27FC236}">
                <a16:creationId xmlns:a16="http://schemas.microsoft.com/office/drawing/2014/main" id="{73DAB8BE-2B90-2D42-BEBF-AE2C7665C700}"/>
              </a:ext>
            </a:extLst>
          </p:cNvPr>
          <p:cNvSpPr txBox="1">
            <a:spLocks/>
          </p:cNvSpPr>
          <p:nvPr/>
        </p:nvSpPr>
        <p:spPr>
          <a:xfrm>
            <a:off x="7015436" y="6344020"/>
            <a:ext cx="812800" cy="28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t>482</a:t>
            </a:r>
          </a:p>
        </p:txBody>
      </p:sp>
      <p:sp>
        <p:nvSpPr>
          <p:cNvPr id="10" name="Content Placeholder 2">
            <a:extLst>
              <a:ext uri="{FF2B5EF4-FFF2-40B4-BE49-F238E27FC236}">
                <a16:creationId xmlns:a16="http://schemas.microsoft.com/office/drawing/2014/main" id="{012C139D-2999-4647-B4E0-24D4F41AE071}"/>
              </a:ext>
            </a:extLst>
          </p:cNvPr>
          <p:cNvSpPr txBox="1">
            <a:spLocks/>
          </p:cNvSpPr>
          <p:nvPr/>
        </p:nvSpPr>
        <p:spPr>
          <a:xfrm>
            <a:off x="8838327" y="6344020"/>
            <a:ext cx="812800" cy="28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t>716</a:t>
            </a:r>
          </a:p>
        </p:txBody>
      </p:sp>
      <p:grpSp>
        <p:nvGrpSpPr>
          <p:cNvPr id="2" name="Group 1">
            <a:extLst>
              <a:ext uri="{FF2B5EF4-FFF2-40B4-BE49-F238E27FC236}">
                <a16:creationId xmlns:a16="http://schemas.microsoft.com/office/drawing/2014/main" id="{DCF07335-7BD1-4BA1-8CAA-5B7D14B7AA50}"/>
              </a:ext>
            </a:extLst>
          </p:cNvPr>
          <p:cNvGrpSpPr/>
          <p:nvPr/>
        </p:nvGrpSpPr>
        <p:grpSpPr>
          <a:xfrm>
            <a:off x="4191779" y="1917572"/>
            <a:ext cx="995328" cy="534842"/>
            <a:chOff x="2463864" y="1992699"/>
            <a:chExt cx="995328" cy="534842"/>
          </a:xfrm>
        </p:grpSpPr>
        <p:sp>
          <p:nvSpPr>
            <p:cNvPr id="14" name="Right Brace 13">
              <a:extLst>
                <a:ext uri="{FF2B5EF4-FFF2-40B4-BE49-F238E27FC236}">
                  <a16:creationId xmlns:a16="http://schemas.microsoft.com/office/drawing/2014/main" id="{8D93320B-187A-4848-9490-8192929EB4E7}"/>
                </a:ext>
              </a:extLst>
            </p:cNvPr>
            <p:cNvSpPr/>
            <p:nvPr/>
          </p:nvSpPr>
          <p:spPr>
            <a:xfrm>
              <a:off x="2463864" y="1992699"/>
              <a:ext cx="222640" cy="534842"/>
            </a:xfrm>
            <a:prstGeom prst="rightBrace">
              <a:avLst>
                <a:gd name="adj1" fmla="val 23227"/>
                <a:gd name="adj2" fmla="val 51389"/>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5" name="Content Placeholder 2">
              <a:extLst>
                <a:ext uri="{FF2B5EF4-FFF2-40B4-BE49-F238E27FC236}">
                  <a16:creationId xmlns:a16="http://schemas.microsoft.com/office/drawing/2014/main" id="{4FFC7F75-F4E1-4FFB-97E1-FEEC0F367BCE}"/>
                </a:ext>
              </a:extLst>
            </p:cNvPr>
            <p:cNvSpPr txBox="1">
              <a:spLocks/>
            </p:cNvSpPr>
            <p:nvPr/>
          </p:nvSpPr>
          <p:spPr>
            <a:xfrm>
              <a:off x="2686504" y="2147125"/>
              <a:ext cx="772688" cy="302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chemeClr val="accent6">
                      <a:lumMod val="75000"/>
                    </a:schemeClr>
                  </a:solidFill>
                </a:rPr>
                <a:t>17 %</a:t>
              </a:r>
            </a:p>
          </p:txBody>
        </p:sp>
      </p:grpSp>
    </p:spTree>
    <p:extLst>
      <p:ext uri="{BB962C8B-B14F-4D97-AF65-F5344CB8AC3E}">
        <p14:creationId xmlns:p14="http://schemas.microsoft.com/office/powerpoint/2010/main" val="27256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48108401-65AC-5740-A131-4B23F829417B}"/>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rPr>
              <a:t>Visualization</a:t>
            </a:r>
          </a:p>
        </p:txBody>
      </p:sp>
      <p:pic>
        <p:nvPicPr>
          <p:cNvPr id="32" name="Content Placeholder 4" descr="A picture containing diagram&#10;&#10;Description automatically generated">
            <a:extLst>
              <a:ext uri="{FF2B5EF4-FFF2-40B4-BE49-F238E27FC236}">
                <a16:creationId xmlns:a16="http://schemas.microsoft.com/office/drawing/2014/main" id="{DB4258C9-42B6-C14C-A7F1-973E93C1A081}"/>
              </a:ext>
            </a:extLst>
          </p:cNvPr>
          <p:cNvPicPr>
            <a:picLocks noGrp="1" noChangeAspect="1"/>
          </p:cNvPicPr>
          <p:nvPr>
            <p:ph idx="1"/>
          </p:nvPr>
        </p:nvPicPr>
        <p:blipFill>
          <a:blip r:embed="rId3"/>
          <a:stretch>
            <a:fillRect/>
          </a:stretch>
        </p:blipFill>
        <p:spPr>
          <a:xfrm>
            <a:off x="262691" y="1807146"/>
            <a:ext cx="11582878" cy="2913275"/>
          </a:xfrm>
        </p:spPr>
      </p:pic>
      <p:sp>
        <p:nvSpPr>
          <p:cNvPr id="33" name="Content Placeholder 2">
            <a:extLst>
              <a:ext uri="{FF2B5EF4-FFF2-40B4-BE49-F238E27FC236}">
                <a16:creationId xmlns:a16="http://schemas.microsoft.com/office/drawing/2014/main" id="{3141759F-ECC2-3144-AFC8-1E1352FF7E19}"/>
              </a:ext>
            </a:extLst>
          </p:cNvPr>
          <p:cNvSpPr txBox="1">
            <a:spLocks/>
          </p:cNvSpPr>
          <p:nvPr/>
        </p:nvSpPr>
        <p:spPr>
          <a:xfrm>
            <a:off x="1042036" y="1428890"/>
            <a:ext cx="168361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Input Image</a:t>
            </a:r>
          </a:p>
        </p:txBody>
      </p:sp>
      <p:sp>
        <p:nvSpPr>
          <p:cNvPr id="34" name="Content Placeholder 2">
            <a:extLst>
              <a:ext uri="{FF2B5EF4-FFF2-40B4-BE49-F238E27FC236}">
                <a16:creationId xmlns:a16="http://schemas.microsoft.com/office/drawing/2014/main" id="{D642F868-286C-1543-B93E-8C2556F74E04}"/>
              </a:ext>
            </a:extLst>
          </p:cNvPr>
          <p:cNvSpPr txBox="1">
            <a:spLocks/>
          </p:cNvSpPr>
          <p:nvPr/>
        </p:nvSpPr>
        <p:spPr>
          <a:xfrm>
            <a:off x="3850431" y="1428890"/>
            <a:ext cx="1975355"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Pixel-wise loss</a:t>
            </a:r>
          </a:p>
        </p:txBody>
      </p:sp>
      <p:sp>
        <p:nvSpPr>
          <p:cNvPr id="37" name="Content Placeholder 2">
            <a:extLst>
              <a:ext uri="{FF2B5EF4-FFF2-40B4-BE49-F238E27FC236}">
                <a16:creationId xmlns:a16="http://schemas.microsoft.com/office/drawing/2014/main" id="{14171E96-8195-B843-82B2-C9C8408985EE}"/>
              </a:ext>
            </a:extLst>
          </p:cNvPr>
          <p:cNvSpPr txBox="1">
            <a:spLocks/>
          </p:cNvSpPr>
          <p:nvPr/>
        </p:nvSpPr>
        <p:spPr>
          <a:xfrm>
            <a:off x="6655930" y="1428890"/>
            <a:ext cx="1975355"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Bayesian loss</a:t>
            </a:r>
          </a:p>
        </p:txBody>
      </p:sp>
      <p:sp>
        <p:nvSpPr>
          <p:cNvPr id="38" name="Content Placeholder 2">
            <a:extLst>
              <a:ext uri="{FF2B5EF4-FFF2-40B4-BE49-F238E27FC236}">
                <a16:creationId xmlns:a16="http://schemas.microsoft.com/office/drawing/2014/main" id="{BD3FA8B3-15D7-7B40-AD9B-A7AF798BF297}"/>
              </a:ext>
            </a:extLst>
          </p:cNvPr>
          <p:cNvSpPr txBox="1">
            <a:spLocks/>
          </p:cNvSpPr>
          <p:nvPr/>
        </p:nvSpPr>
        <p:spPr>
          <a:xfrm>
            <a:off x="9343609" y="1428890"/>
            <a:ext cx="214952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DM-Count (ours)</a:t>
            </a:r>
          </a:p>
        </p:txBody>
      </p:sp>
      <p:sp>
        <p:nvSpPr>
          <p:cNvPr id="39" name="Content Placeholder 2">
            <a:extLst>
              <a:ext uri="{FF2B5EF4-FFF2-40B4-BE49-F238E27FC236}">
                <a16:creationId xmlns:a16="http://schemas.microsoft.com/office/drawing/2014/main" id="{A23DEF40-B2B7-304E-AE54-2DE7893E9341}"/>
              </a:ext>
            </a:extLst>
          </p:cNvPr>
          <p:cNvSpPr txBox="1">
            <a:spLocks/>
          </p:cNvSpPr>
          <p:nvPr/>
        </p:nvSpPr>
        <p:spPr>
          <a:xfrm>
            <a:off x="250108" y="4914011"/>
            <a:ext cx="2916595" cy="4268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Ground Truth Count: 139</a:t>
            </a:r>
          </a:p>
        </p:txBody>
      </p:sp>
      <p:sp>
        <p:nvSpPr>
          <p:cNvPr id="41" name="Content Placeholder 2">
            <a:extLst>
              <a:ext uri="{FF2B5EF4-FFF2-40B4-BE49-F238E27FC236}">
                <a16:creationId xmlns:a16="http://schemas.microsoft.com/office/drawing/2014/main" id="{60C1D2BD-E7BA-0F41-878E-5B20B674FFEA}"/>
              </a:ext>
            </a:extLst>
          </p:cNvPr>
          <p:cNvSpPr txBox="1">
            <a:spLocks/>
          </p:cNvSpPr>
          <p:nvPr/>
        </p:nvSpPr>
        <p:spPr>
          <a:xfrm>
            <a:off x="3976684" y="4916331"/>
            <a:ext cx="2335911" cy="4885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Count:  83.2</a:t>
            </a:r>
          </a:p>
        </p:txBody>
      </p:sp>
      <p:sp>
        <p:nvSpPr>
          <p:cNvPr id="45" name="Content Placeholder 2">
            <a:extLst>
              <a:ext uri="{FF2B5EF4-FFF2-40B4-BE49-F238E27FC236}">
                <a16:creationId xmlns:a16="http://schemas.microsoft.com/office/drawing/2014/main" id="{A9E4A179-5DD1-5447-95A9-B92CD4A4B171}"/>
              </a:ext>
            </a:extLst>
          </p:cNvPr>
          <p:cNvSpPr txBox="1">
            <a:spLocks/>
          </p:cNvSpPr>
          <p:nvPr/>
        </p:nvSpPr>
        <p:spPr>
          <a:xfrm>
            <a:off x="6593393" y="4914011"/>
            <a:ext cx="2100428" cy="4501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Count: 98.3</a:t>
            </a:r>
          </a:p>
        </p:txBody>
      </p:sp>
      <p:sp>
        <p:nvSpPr>
          <p:cNvPr id="49" name="Content Placeholder 2">
            <a:extLst>
              <a:ext uri="{FF2B5EF4-FFF2-40B4-BE49-F238E27FC236}">
                <a16:creationId xmlns:a16="http://schemas.microsoft.com/office/drawing/2014/main" id="{44585154-537D-BC48-B0FC-AE738DDC868D}"/>
              </a:ext>
            </a:extLst>
          </p:cNvPr>
          <p:cNvSpPr txBox="1">
            <a:spLocks/>
          </p:cNvSpPr>
          <p:nvPr/>
        </p:nvSpPr>
        <p:spPr>
          <a:xfrm>
            <a:off x="9847486" y="4914010"/>
            <a:ext cx="2192113" cy="450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Count: </a:t>
            </a:r>
            <a:r>
              <a:rPr lang="en-US" sz="1800">
                <a:solidFill>
                  <a:srgbClr val="FF0000"/>
                </a:solidFill>
              </a:rPr>
              <a:t>137.6</a:t>
            </a:r>
          </a:p>
        </p:txBody>
      </p:sp>
    </p:spTree>
    <p:extLst>
      <p:ext uri="{BB962C8B-B14F-4D97-AF65-F5344CB8AC3E}">
        <p14:creationId xmlns:p14="http://schemas.microsoft.com/office/powerpoint/2010/main" val="2649525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CCC1D50C-0F75-0A4C-AE94-6F7D3D941336}"/>
              </a:ext>
            </a:extLst>
          </p:cNvPr>
          <p:cNvPicPr>
            <a:picLocks noGrp="1" noChangeAspect="1"/>
          </p:cNvPicPr>
          <p:nvPr>
            <p:ph idx="1"/>
          </p:nvPr>
        </p:nvPicPr>
        <p:blipFill>
          <a:blip r:embed="rId3"/>
          <a:stretch>
            <a:fillRect/>
          </a:stretch>
        </p:blipFill>
        <p:spPr>
          <a:xfrm>
            <a:off x="262691" y="1807146"/>
            <a:ext cx="11582878" cy="2913275"/>
          </a:xfrm>
        </p:spPr>
      </p:pic>
      <p:sp>
        <p:nvSpPr>
          <p:cNvPr id="19" name="Content Placeholder 2">
            <a:extLst>
              <a:ext uri="{FF2B5EF4-FFF2-40B4-BE49-F238E27FC236}">
                <a16:creationId xmlns:a16="http://schemas.microsoft.com/office/drawing/2014/main" id="{ED46C6BD-01F8-0147-81F4-16A69AACFD47}"/>
              </a:ext>
            </a:extLst>
          </p:cNvPr>
          <p:cNvSpPr txBox="1">
            <a:spLocks/>
          </p:cNvSpPr>
          <p:nvPr/>
        </p:nvSpPr>
        <p:spPr>
          <a:xfrm>
            <a:off x="1042036" y="1428890"/>
            <a:ext cx="168361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Input Image</a:t>
            </a:r>
          </a:p>
        </p:txBody>
      </p:sp>
      <p:sp>
        <p:nvSpPr>
          <p:cNvPr id="21" name="Content Placeholder 2">
            <a:extLst>
              <a:ext uri="{FF2B5EF4-FFF2-40B4-BE49-F238E27FC236}">
                <a16:creationId xmlns:a16="http://schemas.microsoft.com/office/drawing/2014/main" id="{ACBB907B-9AD2-4C4B-BFE6-4686109C6996}"/>
              </a:ext>
            </a:extLst>
          </p:cNvPr>
          <p:cNvSpPr txBox="1">
            <a:spLocks/>
          </p:cNvSpPr>
          <p:nvPr/>
        </p:nvSpPr>
        <p:spPr>
          <a:xfrm>
            <a:off x="3850431" y="1428890"/>
            <a:ext cx="1975355"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Pixel-wise loss</a:t>
            </a:r>
          </a:p>
        </p:txBody>
      </p:sp>
      <p:sp>
        <p:nvSpPr>
          <p:cNvPr id="24" name="Content Placeholder 2">
            <a:extLst>
              <a:ext uri="{FF2B5EF4-FFF2-40B4-BE49-F238E27FC236}">
                <a16:creationId xmlns:a16="http://schemas.microsoft.com/office/drawing/2014/main" id="{AFB50B62-A66D-FA41-BCCC-2593A6DF40A0}"/>
              </a:ext>
            </a:extLst>
          </p:cNvPr>
          <p:cNvSpPr txBox="1">
            <a:spLocks/>
          </p:cNvSpPr>
          <p:nvPr/>
        </p:nvSpPr>
        <p:spPr>
          <a:xfrm>
            <a:off x="6655930" y="1428890"/>
            <a:ext cx="1975355"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Bayesian loss</a:t>
            </a:r>
          </a:p>
        </p:txBody>
      </p:sp>
      <p:sp>
        <p:nvSpPr>
          <p:cNvPr id="25" name="Content Placeholder 2">
            <a:extLst>
              <a:ext uri="{FF2B5EF4-FFF2-40B4-BE49-F238E27FC236}">
                <a16:creationId xmlns:a16="http://schemas.microsoft.com/office/drawing/2014/main" id="{9EAB5EC4-D925-D247-A92B-2D7A6537BD75}"/>
              </a:ext>
            </a:extLst>
          </p:cNvPr>
          <p:cNvSpPr txBox="1">
            <a:spLocks/>
          </p:cNvSpPr>
          <p:nvPr/>
        </p:nvSpPr>
        <p:spPr>
          <a:xfrm>
            <a:off x="9343609" y="1428890"/>
            <a:ext cx="214952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DM-Count (ours)</a:t>
            </a:r>
          </a:p>
        </p:txBody>
      </p:sp>
      <p:sp>
        <p:nvSpPr>
          <p:cNvPr id="26" name="Content Placeholder 2">
            <a:extLst>
              <a:ext uri="{FF2B5EF4-FFF2-40B4-BE49-F238E27FC236}">
                <a16:creationId xmlns:a16="http://schemas.microsoft.com/office/drawing/2014/main" id="{AFA8A43A-9FC3-DB46-A697-238C83B35DC9}"/>
              </a:ext>
            </a:extLst>
          </p:cNvPr>
          <p:cNvSpPr txBox="1">
            <a:spLocks/>
          </p:cNvSpPr>
          <p:nvPr/>
        </p:nvSpPr>
        <p:spPr>
          <a:xfrm>
            <a:off x="250108" y="4914011"/>
            <a:ext cx="2916595" cy="4268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Ground Truth Count: 139</a:t>
            </a:r>
          </a:p>
        </p:txBody>
      </p:sp>
      <p:sp>
        <p:nvSpPr>
          <p:cNvPr id="35" name="Title 1">
            <a:extLst>
              <a:ext uri="{FF2B5EF4-FFF2-40B4-BE49-F238E27FC236}">
                <a16:creationId xmlns:a16="http://schemas.microsoft.com/office/drawing/2014/main" id="{48108401-65AC-5740-A131-4B23F829417B}"/>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rPr>
              <a:t>Visualization</a:t>
            </a:r>
          </a:p>
        </p:txBody>
      </p:sp>
      <p:grpSp>
        <p:nvGrpSpPr>
          <p:cNvPr id="13" name="Group 12">
            <a:extLst>
              <a:ext uri="{FF2B5EF4-FFF2-40B4-BE49-F238E27FC236}">
                <a16:creationId xmlns:a16="http://schemas.microsoft.com/office/drawing/2014/main" id="{EFE88A02-79E3-1C46-B2C5-469F5F475E3F}"/>
              </a:ext>
            </a:extLst>
          </p:cNvPr>
          <p:cNvGrpSpPr/>
          <p:nvPr/>
        </p:nvGrpSpPr>
        <p:grpSpPr>
          <a:xfrm>
            <a:off x="3976684" y="4916331"/>
            <a:ext cx="2350039" cy="1240185"/>
            <a:chOff x="4268533" y="321155"/>
            <a:chExt cx="1615821" cy="621428"/>
          </a:xfrm>
        </p:grpSpPr>
        <p:sp>
          <p:nvSpPr>
            <p:cNvPr id="14" name="Content Placeholder 2">
              <a:extLst>
                <a:ext uri="{FF2B5EF4-FFF2-40B4-BE49-F238E27FC236}">
                  <a16:creationId xmlns:a16="http://schemas.microsoft.com/office/drawing/2014/main" id="{0DA16CA4-C738-7F48-974D-02D3C6F3A18E}"/>
                </a:ext>
              </a:extLst>
            </p:cNvPr>
            <p:cNvSpPr txBox="1">
              <a:spLocks/>
            </p:cNvSpPr>
            <p:nvPr/>
          </p:nvSpPr>
          <p:spPr>
            <a:xfrm>
              <a:off x="4268533" y="321155"/>
              <a:ext cx="1606107" cy="24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Count:  83.2</a:t>
              </a:r>
            </a:p>
          </p:txBody>
        </p:sp>
        <p:sp>
          <p:nvSpPr>
            <p:cNvPr id="15" name="Content Placeholder 2">
              <a:extLst>
                <a:ext uri="{FF2B5EF4-FFF2-40B4-BE49-F238E27FC236}">
                  <a16:creationId xmlns:a16="http://schemas.microsoft.com/office/drawing/2014/main" id="{A9C1C0FC-84D2-134E-A945-7739612EF736}"/>
                </a:ext>
              </a:extLst>
            </p:cNvPr>
            <p:cNvSpPr txBox="1">
              <a:spLocks/>
            </p:cNvSpPr>
            <p:nvPr/>
          </p:nvSpPr>
          <p:spPr>
            <a:xfrm>
              <a:off x="4291180" y="518379"/>
              <a:ext cx="1570805" cy="24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PSNR:  43</a:t>
              </a:r>
            </a:p>
          </p:txBody>
        </p:sp>
        <p:sp>
          <p:nvSpPr>
            <p:cNvPr id="16" name="Content Placeholder 2">
              <a:extLst>
                <a:ext uri="{FF2B5EF4-FFF2-40B4-BE49-F238E27FC236}">
                  <a16:creationId xmlns:a16="http://schemas.microsoft.com/office/drawing/2014/main" id="{830939EF-5399-3141-BE66-FD50A49478F5}"/>
                </a:ext>
              </a:extLst>
            </p:cNvPr>
            <p:cNvSpPr txBox="1">
              <a:spLocks/>
            </p:cNvSpPr>
            <p:nvPr/>
          </p:nvSpPr>
          <p:spPr>
            <a:xfrm>
              <a:off x="4268533" y="697768"/>
              <a:ext cx="1615821" cy="24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SSIM:   0.83</a:t>
              </a:r>
            </a:p>
          </p:txBody>
        </p:sp>
      </p:grpSp>
      <p:grpSp>
        <p:nvGrpSpPr>
          <p:cNvPr id="17" name="Group 16">
            <a:extLst>
              <a:ext uri="{FF2B5EF4-FFF2-40B4-BE49-F238E27FC236}">
                <a16:creationId xmlns:a16="http://schemas.microsoft.com/office/drawing/2014/main" id="{22861EA7-69E5-BE4D-B428-FF5FD16C2BB5}"/>
              </a:ext>
            </a:extLst>
          </p:cNvPr>
          <p:cNvGrpSpPr/>
          <p:nvPr/>
        </p:nvGrpSpPr>
        <p:grpSpPr>
          <a:xfrm>
            <a:off x="6593393" y="4914011"/>
            <a:ext cx="2100428" cy="1242506"/>
            <a:chOff x="6418999" y="271578"/>
            <a:chExt cx="1393991" cy="671005"/>
          </a:xfrm>
        </p:grpSpPr>
        <p:sp>
          <p:nvSpPr>
            <p:cNvPr id="18" name="Content Placeholder 2">
              <a:extLst>
                <a:ext uri="{FF2B5EF4-FFF2-40B4-BE49-F238E27FC236}">
                  <a16:creationId xmlns:a16="http://schemas.microsoft.com/office/drawing/2014/main" id="{29E22DE0-0187-5E45-8F90-991CBDBBC384}"/>
                </a:ext>
              </a:extLst>
            </p:cNvPr>
            <p:cNvSpPr txBox="1">
              <a:spLocks/>
            </p:cNvSpPr>
            <p:nvPr/>
          </p:nvSpPr>
          <p:spPr>
            <a:xfrm>
              <a:off x="6418999" y="271578"/>
              <a:ext cx="1393991" cy="2431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Count: 98.3</a:t>
              </a:r>
            </a:p>
          </p:txBody>
        </p:sp>
        <p:sp>
          <p:nvSpPr>
            <p:cNvPr id="20" name="Content Placeholder 2">
              <a:extLst>
                <a:ext uri="{FF2B5EF4-FFF2-40B4-BE49-F238E27FC236}">
                  <a16:creationId xmlns:a16="http://schemas.microsoft.com/office/drawing/2014/main" id="{8E014A41-2570-A447-99F8-30786006D510}"/>
                </a:ext>
              </a:extLst>
            </p:cNvPr>
            <p:cNvSpPr txBox="1">
              <a:spLocks/>
            </p:cNvSpPr>
            <p:nvPr/>
          </p:nvSpPr>
          <p:spPr>
            <a:xfrm>
              <a:off x="6428713" y="695768"/>
              <a:ext cx="1323388" cy="246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SSIM: 0.75</a:t>
              </a:r>
            </a:p>
          </p:txBody>
        </p:sp>
        <p:sp>
          <p:nvSpPr>
            <p:cNvPr id="22" name="Content Placeholder 2">
              <a:extLst>
                <a:ext uri="{FF2B5EF4-FFF2-40B4-BE49-F238E27FC236}">
                  <a16:creationId xmlns:a16="http://schemas.microsoft.com/office/drawing/2014/main" id="{7F6AA5AF-A866-2E4C-8488-A320B4D46C59}"/>
                </a:ext>
              </a:extLst>
            </p:cNvPr>
            <p:cNvSpPr txBox="1">
              <a:spLocks/>
            </p:cNvSpPr>
            <p:nvPr/>
          </p:nvSpPr>
          <p:spPr>
            <a:xfrm>
              <a:off x="6418999" y="482236"/>
              <a:ext cx="1393991" cy="2431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PSNR: 39</a:t>
              </a:r>
            </a:p>
          </p:txBody>
        </p:sp>
      </p:grpSp>
      <p:grpSp>
        <p:nvGrpSpPr>
          <p:cNvPr id="23" name="Group 22">
            <a:extLst>
              <a:ext uri="{FF2B5EF4-FFF2-40B4-BE49-F238E27FC236}">
                <a16:creationId xmlns:a16="http://schemas.microsoft.com/office/drawing/2014/main" id="{FD986146-599B-4848-9A43-DABF8CA17811}"/>
              </a:ext>
            </a:extLst>
          </p:cNvPr>
          <p:cNvGrpSpPr/>
          <p:nvPr/>
        </p:nvGrpSpPr>
        <p:grpSpPr>
          <a:xfrm>
            <a:off x="9847486" y="4914010"/>
            <a:ext cx="2192113" cy="1242505"/>
            <a:chOff x="8887610" y="313143"/>
            <a:chExt cx="1393991" cy="671005"/>
          </a:xfrm>
        </p:grpSpPr>
        <p:sp>
          <p:nvSpPr>
            <p:cNvPr id="29" name="Content Placeholder 2">
              <a:extLst>
                <a:ext uri="{FF2B5EF4-FFF2-40B4-BE49-F238E27FC236}">
                  <a16:creationId xmlns:a16="http://schemas.microsoft.com/office/drawing/2014/main" id="{4374DD36-5B2B-EC49-9D75-9C4DC7271D77}"/>
                </a:ext>
              </a:extLst>
            </p:cNvPr>
            <p:cNvSpPr txBox="1">
              <a:spLocks/>
            </p:cNvSpPr>
            <p:nvPr/>
          </p:nvSpPr>
          <p:spPr>
            <a:xfrm>
              <a:off x="8887610" y="313143"/>
              <a:ext cx="1393991" cy="2431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Count: </a:t>
              </a:r>
              <a:r>
                <a:rPr lang="en-US" sz="1800">
                  <a:solidFill>
                    <a:srgbClr val="FF0000"/>
                  </a:solidFill>
                </a:rPr>
                <a:t>137.6</a:t>
              </a:r>
            </a:p>
          </p:txBody>
        </p:sp>
        <p:sp>
          <p:nvSpPr>
            <p:cNvPr id="30" name="Content Placeholder 2">
              <a:extLst>
                <a:ext uri="{FF2B5EF4-FFF2-40B4-BE49-F238E27FC236}">
                  <a16:creationId xmlns:a16="http://schemas.microsoft.com/office/drawing/2014/main" id="{080DA63C-FD66-374A-99AE-985A7508554F}"/>
                </a:ext>
              </a:extLst>
            </p:cNvPr>
            <p:cNvSpPr txBox="1">
              <a:spLocks/>
            </p:cNvSpPr>
            <p:nvPr/>
          </p:nvSpPr>
          <p:spPr>
            <a:xfrm>
              <a:off x="8897324" y="737333"/>
              <a:ext cx="1323388" cy="246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SSIM: </a:t>
              </a:r>
              <a:r>
                <a:rPr lang="en-US" sz="1800">
                  <a:solidFill>
                    <a:srgbClr val="FF0000"/>
                  </a:solidFill>
                </a:rPr>
                <a:t>0.86</a:t>
              </a:r>
            </a:p>
          </p:txBody>
        </p:sp>
        <p:sp>
          <p:nvSpPr>
            <p:cNvPr id="31" name="Content Placeholder 2">
              <a:extLst>
                <a:ext uri="{FF2B5EF4-FFF2-40B4-BE49-F238E27FC236}">
                  <a16:creationId xmlns:a16="http://schemas.microsoft.com/office/drawing/2014/main" id="{31707160-BA56-8349-A926-CEE32F91A5F4}"/>
                </a:ext>
              </a:extLst>
            </p:cNvPr>
            <p:cNvSpPr txBox="1">
              <a:spLocks/>
            </p:cNvSpPr>
            <p:nvPr/>
          </p:nvSpPr>
          <p:spPr>
            <a:xfrm>
              <a:off x="8887610" y="523801"/>
              <a:ext cx="1393991" cy="243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PSNR: </a:t>
              </a:r>
              <a:r>
                <a:rPr lang="en-US" sz="1800">
                  <a:solidFill>
                    <a:srgbClr val="FF0000"/>
                  </a:solidFill>
                </a:rPr>
                <a:t>45</a:t>
              </a:r>
            </a:p>
          </p:txBody>
        </p:sp>
      </p:grpSp>
    </p:spTree>
    <p:extLst>
      <p:ext uri="{BB962C8B-B14F-4D97-AF65-F5344CB8AC3E}">
        <p14:creationId xmlns:p14="http://schemas.microsoft.com/office/powerpoint/2010/main" val="2229151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ED46C6BD-01F8-0147-81F4-16A69AACFD47}"/>
              </a:ext>
            </a:extLst>
          </p:cNvPr>
          <p:cNvSpPr txBox="1">
            <a:spLocks/>
          </p:cNvSpPr>
          <p:nvPr/>
        </p:nvSpPr>
        <p:spPr>
          <a:xfrm>
            <a:off x="1042036" y="1428890"/>
            <a:ext cx="168361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Input Image</a:t>
            </a:r>
          </a:p>
        </p:txBody>
      </p:sp>
      <p:sp>
        <p:nvSpPr>
          <p:cNvPr id="21" name="Content Placeholder 2">
            <a:extLst>
              <a:ext uri="{FF2B5EF4-FFF2-40B4-BE49-F238E27FC236}">
                <a16:creationId xmlns:a16="http://schemas.microsoft.com/office/drawing/2014/main" id="{ACBB907B-9AD2-4C4B-BFE6-4686109C6996}"/>
              </a:ext>
            </a:extLst>
          </p:cNvPr>
          <p:cNvSpPr txBox="1">
            <a:spLocks/>
          </p:cNvSpPr>
          <p:nvPr/>
        </p:nvSpPr>
        <p:spPr>
          <a:xfrm>
            <a:off x="3850431" y="1428890"/>
            <a:ext cx="1975355"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Pixel-wise loss</a:t>
            </a:r>
          </a:p>
        </p:txBody>
      </p:sp>
      <p:sp>
        <p:nvSpPr>
          <p:cNvPr id="24" name="Content Placeholder 2">
            <a:extLst>
              <a:ext uri="{FF2B5EF4-FFF2-40B4-BE49-F238E27FC236}">
                <a16:creationId xmlns:a16="http://schemas.microsoft.com/office/drawing/2014/main" id="{AFB50B62-A66D-FA41-BCCC-2593A6DF40A0}"/>
              </a:ext>
            </a:extLst>
          </p:cNvPr>
          <p:cNvSpPr txBox="1">
            <a:spLocks/>
          </p:cNvSpPr>
          <p:nvPr/>
        </p:nvSpPr>
        <p:spPr>
          <a:xfrm>
            <a:off x="6655930" y="1428890"/>
            <a:ext cx="1975355"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Bayesian loss</a:t>
            </a:r>
          </a:p>
        </p:txBody>
      </p:sp>
      <p:sp>
        <p:nvSpPr>
          <p:cNvPr id="25" name="Content Placeholder 2">
            <a:extLst>
              <a:ext uri="{FF2B5EF4-FFF2-40B4-BE49-F238E27FC236}">
                <a16:creationId xmlns:a16="http://schemas.microsoft.com/office/drawing/2014/main" id="{9EAB5EC4-D925-D247-A92B-2D7A6537BD75}"/>
              </a:ext>
            </a:extLst>
          </p:cNvPr>
          <p:cNvSpPr txBox="1">
            <a:spLocks/>
          </p:cNvSpPr>
          <p:nvPr/>
        </p:nvSpPr>
        <p:spPr>
          <a:xfrm>
            <a:off x="9343609" y="1428890"/>
            <a:ext cx="214952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DM-Count (ours)</a:t>
            </a:r>
          </a:p>
        </p:txBody>
      </p:sp>
      <p:sp>
        <p:nvSpPr>
          <p:cNvPr id="26" name="Content Placeholder 2">
            <a:extLst>
              <a:ext uri="{FF2B5EF4-FFF2-40B4-BE49-F238E27FC236}">
                <a16:creationId xmlns:a16="http://schemas.microsoft.com/office/drawing/2014/main" id="{AFA8A43A-9FC3-DB46-A697-238C83B35DC9}"/>
              </a:ext>
            </a:extLst>
          </p:cNvPr>
          <p:cNvSpPr txBox="1">
            <a:spLocks/>
          </p:cNvSpPr>
          <p:nvPr/>
        </p:nvSpPr>
        <p:spPr>
          <a:xfrm>
            <a:off x="250108" y="4914011"/>
            <a:ext cx="2916595" cy="4268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Ground Truth Count: 2638</a:t>
            </a:r>
          </a:p>
        </p:txBody>
      </p:sp>
      <p:sp>
        <p:nvSpPr>
          <p:cNvPr id="35" name="Title 1">
            <a:extLst>
              <a:ext uri="{FF2B5EF4-FFF2-40B4-BE49-F238E27FC236}">
                <a16:creationId xmlns:a16="http://schemas.microsoft.com/office/drawing/2014/main" id="{48108401-65AC-5740-A131-4B23F829417B}"/>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rPr>
              <a:t>Visualization</a:t>
            </a:r>
          </a:p>
        </p:txBody>
      </p:sp>
      <p:grpSp>
        <p:nvGrpSpPr>
          <p:cNvPr id="13" name="Group 12">
            <a:extLst>
              <a:ext uri="{FF2B5EF4-FFF2-40B4-BE49-F238E27FC236}">
                <a16:creationId xmlns:a16="http://schemas.microsoft.com/office/drawing/2014/main" id="{EFE88A02-79E3-1C46-B2C5-469F5F475E3F}"/>
              </a:ext>
            </a:extLst>
          </p:cNvPr>
          <p:cNvGrpSpPr/>
          <p:nvPr/>
        </p:nvGrpSpPr>
        <p:grpSpPr>
          <a:xfrm>
            <a:off x="3976684" y="4916331"/>
            <a:ext cx="2350039" cy="1240185"/>
            <a:chOff x="4268533" y="321155"/>
            <a:chExt cx="1615821" cy="621428"/>
          </a:xfrm>
        </p:grpSpPr>
        <p:sp>
          <p:nvSpPr>
            <p:cNvPr id="14" name="Content Placeholder 2">
              <a:extLst>
                <a:ext uri="{FF2B5EF4-FFF2-40B4-BE49-F238E27FC236}">
                  <a16:creationId xmlns:a16="http://schemas.microsoft.com/office/drawing/2014/main" id="{0DA16CA4-C738-7F48-974D-02D3C6F3A18E}"/>
                </a:ext>
              </a:extLst>
            </p:cNvPr>
            <p:cNvSpPr txBox="1">
              <a:spLocks/>
            </p:cNvSpPr>
            <p:nvPr/>
          </p:nvSpPr>
          <p:spPr>
            <a:xfrm>
              <a:off x="4268533" y="321155"/>
              <a:ext cx="1606107" cy="24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Count:  </a:t>
              </a:r>
              <a:r>
                <a:rPr lang="en-US" sz="1800"/>
                <a:t>1755.7</a:t>
              </a:r>
              <a:endParaRPr lang="en-US" sz="1800">
                <a:latin typeface="Helvetica"/>
                <a:cs typeface="Helvetica"/>
              </a:endParaRPr>
            </a:p>
          </p:txBody>
        </p:sp>
        <p:sp>
          <p:nvSpPr>
            <p:cNvPr id="15" name="Content Placeholder 2">
              <a:extLst>
                <a:ext uri="{FF2B5EF4-FFF2-40B4-BE49-F238E27FC236}">
                  <a16:creationId xmlns:a16="http://schemas.microsoft.com/office/drawing/2014/main" id="{A9C1C0FC-84D2-134E-A945-7739612EF736}"/>
                </a:ext>
              </a:extLst>
            </p:cNvPr>
            <p:cNvSpPr txBox="1">
              <a:spLocks/>
            </p:cNvSpPr>
            <p:nvPr/>
          </p:nvSpPr>
          <p:spPr>
            <a:xfrm>
              <a:off x="4291180" y="518379"/>
              <a:ext cx="1570805" cy="24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PSNR:  31</a:t>
              </a:r>
            </a:p>
          </p:txBody>
        </p:sp>
        <p:sp>
          <p:nvSpPr>
            <p:cNvPr id="16" name="Content Placeholder 2">
              <a:extLst>
                <a:ext uri="{FF2B5EF4-FFF2-40B4-BE49-F238E27FC236}">
                  <a16:creationId xmlns:a16="http://schemas.microsoft.com/office/drawing/2014/main" id="{830939EF-5399-3141-BE66-FD50A49478F5}"/>
                </a:ext>
              </a:extLst>
            </p:cNvPr>
            <p:cNvSpPr txBox="1">
              <a:spLocks/>
            </p:cNvSpPr>
            <p:nvPr/>
          </p:nvSpPr>
          <p:spPr>
            <a:xfrm>
              <a:off x="4268533" y="697768"/>
              <a:ext cx="1615821" cy="24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SSIM:   0.12</a:t>
              </a:r>
            </a:p>
          </p:txBody>
        </p:sp>
      </p:grpSp>
      <p:grpSp>
        <p:nvGrpSpPr>
          <p:cNvPr id="17" name="Group 16">
            <a:extLst>
              <a:ext uri="{FF2B5EF4-FFF2-40B4-BE49-F238E27FC236}">
                <a16:creationId xmlns:a16="http://schemas.microsoft.com/office/drawing/2014/main" id="{22861EA7-69E5-BE4D-B428-FF5FD16C2BB5}"/>
              </a:ext>
            </a:extLst>
          </p:cNvPr>
          <p:cNvGrpSpPr/>
          <p:nvPr/>
        </p:nvGrpSpPr>
        <p:grpSpPr>
          <a:xfrm>
            <a:off x="6593393" y="4914011"/>
            <a:ext cx="2100428" cy="1242506"/>
            <a:chOff x="6418999" y="271578"/>
            <a:chExt cx="1393991" cy="671005"/>
          </a:xfrm>
        </p:grpSpPr>
        <p:sp>
          <p:nvSpPr>
            <p:cNvPr id="18" name="Content Placeholder 2">
              <a:extLst>
                <a:ext uri="{FF2B5EF4-FFF2-40B4-BE49-F238E27FC236}">
                  <a16:creationId xmlns:a16="http://schemas.microsoft.com/office/drawing/2014/main" id="{29E22DE0-0187-5E45-8F90-991CBDBBC384}"/>
                </a:ext>
              </a:extLst>
            </p:cNvPr>
            <p:cNvSpPr txBox="1">
              <a:spLocks/>
            </p:cNvSpPr>
            <p:nvPr/>
          </p:nvSpPr>
          <p:spPr>
            <a:xfrm>
              <a:off x="6418999" y="271578"/>
              <a:ext cx="1393991" cy="2431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Helvetica"/>
                  <a:cs typeface="Helvetica"/>
                </a:rPr>
                <a:t>Count: </a:t>
              </a:r>
              <a:r>
                <a:rPr lang="en-US" sz="1800"/>
                <a:t>2236.3</a:t>
              </a:r>
              <a:endParaRPr lang="en-US" sz="1800">
                <a:latin typeface="Helvetica"/>
                <a:cs typeface="Helvetica"/>
              </a:endParaRPr>
            </a:p>
          </p:txBody>
        </p:sp>
        <p:sp>
          <p:nvSpPr>
            <p:cNvPr id="20" name="Content Placeholder 2">
              <a:extLst>
                <a:ext uri="{FF2B5EF4-FFF2-40B4-BE49-F238E27FC236}">
                  <a16:creationId xmlns:a16="http://schemas.microsoft.com/office/drawing/2014/main" id="{8E014A41-2570-A447-99F8-30786006D510}"/>
                </a:ext>
              </a:extLst>
            </p:cNvPr>
            <p:cNvSpPr txBox="1">
              <a:spLocks/>
            </p:cNvSpPr>
            <p:nvPr/>
          </p:nvSpPr>
          <p:spPr>
            <a:xfrm>
              <a:off x="6428713" y="695768"/>
              <a:ext cx="1323388" cy="246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SSIM: 0.08</a:t>
              </a:r>
            </a:p>
          </p:txBody>
        </p:sp>
        <p:sp>
          <p:nvSpPr>
            <p:cNvPr id="22" name="Content Placeholder 2">
              <a:extLst>
                <a:ext uri="{FF2B5EF4-FFF2-40B4-BE49-F238E27FC236}">
                  <a16:creationId xmlns:a16="http://schemas.microsoft.com/office/drawing/2014/main" id="{7F6AA5AF-A866-2E4C-8488-A320B4D46C59}"/>
                </a:ext>
              </a:extLst>
            </p:cNvPr>
            <p:cNvSpPr txBox="1">
              <a:spLocks/>
            </p:cNvSpPr>
            <p:nvPr/>
          </p:nvSpPr>
          <p:spPr>
            <a:xfrm>
              <a:off x="6418999" y="482236"/>
              <a:ext cx="1393991" cy="2431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Helvetica"/>
                  <a:cs typeface="Helvetica"/>
                </a:rPr>
                <a:t>PSNR: 30</a:t>
              </a:r>
            </a:p>
          </p:txBody>
        </p:sp>
      </p:grpSp>
      <p:grpSp>
        <p:nvGrpSpPr>
          <p:cNvPr id="23" name="Group 22">
            <a:extLst>
              <a:ext uri="{FF2B5EF4-FFF2-40B4-BE49-F238E27FC236}">
                <a16:creationId xmlns:a16="http://schemas.microsoft.com/office/drawing/2014/main" id="{FD986146-599B-4848-9A43-DABF8CA17811}"/>
              </a:ext>
            </a:extLst>
          </p:cNvPr>
          <p:cNvGrpSpPr/>
          <p:nvPr/>
        </p:nvGrpSpPr>
        <p:grpSpPr>
          <a:xfrm>
            <a:off x="9847486" y="4914010"/>
            <a:ext cx="2192113" cy="1242505"/>
            <a:chOff x="8887610" y="313143"/>
            <a:chExt cx="1393991" cy="671005"/>
          </a:xfrm>
        </p:grpSpPr>
        <p:sp>
          <p:nvSpPr>
            <p:cNvPr id="29" name="Content Placeholder 2">
              <a:extLst>
                <a:ext uri="{FF2B5EF4-FFF2-40B4-BE49-F238E27FC236}">
                  <a16:creationId xmlns:a16="http://schemas.microsoft.com/office/drawing/2014/main" id="{4374DD36-5B2B-EC49-9D75-9C4DC7271D77}"/>
                </a:ext>
              </a:extLst>
            </p:cNvPr>
            <p:cNvSpPr txBox="1">
              <a:spLocks/>
            </p:cNvSpPr>
            <p:nvPr/>
          </p:nvSpPr>
          <p:spPr>
            <a:xfrm>
              <a:off x="8887610" y="313143"/>
              <a:ext cx="1393991" cy="2431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Count: </a:t>
              </a:r>
              <a:r>
                <a:rPr lang="en-US" sz="1800">
                  <a:solidFill>
                    <a:srgbClr val="FF0000"/>
                  </a:solidFill>
                </a:rPr>
                <a:t>2656.7</a:t>
              </a:r>
            </a:p>
          </p:txBody>
        </p:sp>
        <p:sp>
          <p:nvSpPr>
            <p:cNvPr id="30" name="Content Placeholder 2">
              <a:extLst>
                <a:ext uri="{FF2B5EF4-FFF2-40B4-BE49-F238E27FC236}">
                  <a16:creationId xmlns:a16="http://schemas.microsoft.com/office/drawing/2014/main" id="{080DA63C-FD66-374A-99AE-985A7508554F}"/>
                </a:ext>
              </a:extLst>
            </p:cNvPr>
            <p:cNvSpPr txBox="1">
              <a:spLocks/>
            </p:cNvSpPr>
            <p:nvPr/>
          </p:nvSpPr>
          <p:spPr>
            <a:xfrm>
              <a:off x="8897324" y="737333"/>
              <a:ext cx="1323388" cy="246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SSIM: </a:t>
              </a:r>
              <a:r>
                <a:rPr lang="en-US" sz="1800">
                  <a:solidFill>
                    <a:srgbClr val="FF0000"/>
                  </a:solidFill>
                </a:rPr>
                <a:t>0.26</a:t>
              </a:r>
            </a:p>
          </p:txBody>
        </p:sp>
        <p:sp>
          <p:nvSpPr>
            <p:cNvPr id="31" name="Content Placeholder 2">
              <a:extLst>
                <a:ext uri="{FF2B5EF4-FFF2-40B4-BE49-F238E27FC236}">
                  <a16:creationId xmlns:a16="http://schemas.microsoft.com/office/drawing/2014/main" id="{31707160-BA56-8349-A926-CEE32F91A5F4}"/>
                </a:ext>
              </a:extLst>
            </p:cNvPr>
            <p:cNvSpPr txBox="1">
              <a:spLocks/>
            </p:cNvSpPr>
            <p:nvPr/>
          </p:nvSpPr>
          <p:spPr>
            <a:xfrm>
              <a:off x="8887610" y="523801"/>
              <a:ext cx="1393991" cy="243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PSNR: </a:t>
              </a:r>
              <a:r>
                <a:rPr lang="en-US" sz="1800">
                  <a:solidFill>
                    <a:srgbClr val="FF0000"/>
                  </a:solidFill>
                </a:rPr>
                <a:t>37</a:t>
              </a:r>
            </a:p>
          </p:txBody>
        </p:sp>
      </p:grpSp>
      <p:pic>
        <p:nvPicPr>
          <p:cNvPr id="27" name="Picture 26" descr="A picture containing sitting, monitor, photo, small&#10;&#10;Description automatically generated">
            <a:extLst>
              <a:ext uri="{FF2B5EF4-FFF2-40B4-BE49-F238E27FC236}">
                <a16:creationId xmlns:a16="http://schemas.microsoft.com/office/drawing/2014/main" id="{22B0785D-DBF7-4D4E-8AD8-310522AAE410}"/>
              </a:ext>
            </a:extLst>
          </p:cNvPr>
          <p:cNvPicPr>
            <a:picLocks noChangeAspect="1"/>
          </p:cNvPicPr>
          <p:nvPr/>
        </p:nvPicPr>
        <p:blipFill rotWithShape="1">
          <a:blip r:embed="rId3"/>
          <a:srcRect t="1158"/>
          <a:stretch/>
        </p:blipFill>
        <p:spPr>
          <a:xfrm>
            <a:off x="281211" y="1943990"/>
            <a:ext cx="11629578" cy="2512820"/>
          </a:xfrm>
          <a:prstGeom prst="rect">
            <a:avLst/>
          </a:prstGeom>
        </p:spPr>
      </p:pic>
    </p:spTree>
    <p:extLst>
      <p:ext uri="{BB962C8B-B14F-4D97-AF65-F5344CB8AC3E}">
        <p14:creationId xmlns:p14="http://schemas.microsoft.com/office/powerpoint/2010/main" val="2592267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E9EE-A6A5-9F4E-B248-2C1644C914ED}"/>
              </a:ext>
            </a:extLst>
          </p:cNvPr>
          <p:cNvSpPr>
            <a:spLocks noGrp="1"/>
          </p:cNvSpPr>
          <p:nvPr>
            <p:ph type="title"/>
          </p:nvPr>
        </p:nvSpPr>
        <p:spPr/>
        <p:txBody>
          <a:bodyPr>
            <a:normAutofit/>
          </a:bodyPr>
          <a:lstStyle/>
          <a:p>
            <a:r>
              <a:rPr lang="en-US" sz="3200">
                <a:solidFill>
                  <a:schemeClr val="accent1">
                    <a:lumMod val="75000"/>
                  </a:schemeClr>
                </a:solidFill>
              </a:rPr>
              <a:t>Density </a:t>
            </a:r>
            <a:r>
              <a:rPr lang="en-US" altLang="zh-CN" sz="3200">
                <a:solidFill>
                  <a:schemeClr val="accent1">
                    <a:lumMod val="75000"/>
                  </a:schemeClr>
                </a:solidFill>
              </a:rPr>
              <a:t>M</a:t>
            </a:r>
            <a:r>
              <a:rPr lang="en-US" sz="3200">
                <a:solidFill>
                  <a:schemeClr val="accent1">
                    <a:lumMod val="75000"/>
                  </a:schemeClr>
                </a:solidFill>
              </a:rPr>
              <a:t>ap </a:t>
            </a:r>
            <a:r>
              <a:rPr lang="en-US" altLang="zh-CN" sz="3200">
                <a:solidFill>
                  <a:schemeClr val="accent1">
                    <a:lumMod val="75000"/>
                  </a:schemeClr>
                </a:solidFill>
              </a:rPr>
              <a:t>E</a:t>
            </a:r>
            <a:r>
              <a:rPr lang="en-US" sz="3200">
                <a:solidFill>
                  <a:schemeClr val="accent1">
                    <a:lumMod val="75000"/>
                  </a:schemeClr>
                </a:solidFill>
              </a:rPr>
              <a:t>stimation</a:t>
            </a:r>
          </a:p>
        </p:txBody>
      </p:sp>
      <p:pic>
        <p:nvPicPr>
          <p:cNvPr id="4" name="Picture 3" descr="A group of people standing in front of a crowd&#10;&#10;Description automatically generated">
            <a:extLst>
              <a:ext uri="{FF2B5EF4-FFF2-40B4-BE49-F238E27FC236}">
                <a16:creationId xmlns:a16="http://schemas.microsoft.com/office/drawing/2014/main" id="{B7C2C25F-8462-844F-8D24-210931D95D66}"/>
              </a:ext>
            </a:extLst>
          </p:cNvPr>
          <p:cNvPicPr>
            <a:picLocks noChangeAspect="1"/>
          </p:cNvPicPr>
          <p:nvPr/>
        </p:nvPicPr>
        <p:blipFill>
          <a:blip r:embed="rId4"/>
          <a:stretch>
            <a:fillRect/>
          </a:stretch>
        </p:blipFill>
        <p:spPr>
          <a:xfrm>
            <a:off x="340891" y="1625850"/>
            <a:ext cx="2356973" cy="1571315"/>
          </a:xfrm>
          <a:prstGeom prst="rect">
            <a:avLst/>
          </a:prstGeom>
        </p:spPr>
      </p:pic>
      <p:grpSp>
        <p:nvGrpSpPr>
          <p:cNvPr id="14" name="Group 13">
            <a:extLst>
              <a:ext uri="{FF2B5EF4-FFF2-40B4-BE49-F238E27FC236}">
                <a16:creationId xmlns:a16="http://schemas.microsoft.com/office/drawing/2014/main" id="{9037197A-050F-5446-A8A2-FDDB6D2E729D}"/>
              </a:ext>
            </a:extLst>
          </p:cNvPr>
          <p:cNvGrpSpPr/>
          <p:nvPr/>
        </p:nvGrpSpPr>
        <p:grpSpPr>
          <a:xfrm>
            <a:off x="3235378" y="1478432"/>
            <a:ext cx="2511224" cy="1718733"/>
            <a:chOff x="5251173" y="1881967"/>
            <a:chExt cx="2511224" cy="1718733"/>
          </a:xfrm>
        </p:grpSpPr>
        <p:grpSp>
          <p:nvGrpSpPr>
            <p:cNvPr id="5" name="Group 4">
              <a:extLst>
                <a:ext uri="{FF2B5EF4-FFF2-40B4-BE49-F238E27FC236}">
                  <a16:creationId xmlns:a16="http://schemas.microsoft.com/office/drawing/2014/main" id="{DDD74909-C917-844F-8067-6B48C49EAD74}"/>
                </a:ext>
              </a:extLst>
            </p:cNvPr>
            <p:cNvGrpSpPr/>
            <p:nvPr/>
          </p:nvGrpSpPr>
          <p:grpSpPr>
            <a:xfrm>
              <a:off x="5251173" y="1881967"/>
              <a:ext cx="1860925" cy="1718733"/>
              <a:chOff x="7457242" y="4302504"/>
              <a:chExt cx="1860925" cy="1718733"/>
            </a:xfrm>
          </p:grpSpPr>
          <p:sp>
            <p:nvSpPr>
              <p:cNvPr id="6" name="Cube 5">
                <a:extLst>
                  <a:ext uri="{FF2B5EF4-FFF2-40B4-BE49-F238E27FC236}">
                    <a16:creationId xmlns:a16="http://schemas.microsoft.com/office/drawing/2014/main" id="{5B41B8F8-C6FE-674F-A413-55B4A84A26F7}"/>
                  </a:ext>
                </a:extLst>
              </p:cNvPr>
              <p:cNvSpPr/>
              <p:nvPr/>
            </p:nvSpPr>
            <p:spPr>
              <a:xfrm>
                <a:off x="7457242" y="4302504"/>
                <a:ext cx="677332" cy="1718733"/>
              </a:xfrm>
              <a:prstGeom prst="cube">
                <a:avLst>
                  <a:gd name="adj" fmla="val 7654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Cube 6">
                <a:extLst>
                  <a:ext uri="{FF2B5EF4-FFF2-40B4-BE49-F238E27FC236}">
                    <a16:creationId xmlns:a16="http://schemas.microsoft.com/office/drawing/2014/main" id="{A2176704-7385-D14E-94B0-6B41903C15F3}"/>
                  </a:ext>
                </a:extLst>
              </p:cNvPr>
              <p:cNvSpPr/>
              <p:nvPr/>
            </p:nvSpPr>
            <p:spPr>
              <a:xfrm>
                <a:off x="7783668" y="4635437"/>
                <a:ext cx="677331" cy="1159199"/>
              </a:xfrm>
              <a:prstGeom prst="cube">
                <a:avLst>
                  <a:gd name="adj" fmla="val 4275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Cube 7">
                <a:extLst>
                  <a:ext uri="{FF2B5EF4-FFF2-40B4-BE49-F238E27FC236}">
                    <a16:creationId xmlns:a16="http://schemas.microsoft.com/office/drawing/2014/main" id="{6AFF4E6E-0CA6-4747-9524-22EEC845677F}"/>
                  </a:ext>
                </a:extLst>
              </p:cNvPr>
              <p:cNvSpPr/>
              <p:nvPr/>
            </p:nvSpPr>
            <p:spPr>
              <a:xfrm>
                <a:off x="8302069" y="4765803"/>
                <a:ext cx="1016098" cy="851900"/>
              </a:xfrm>
              <a:prstGeom prst="cube">
                <a:avLst>
                  <a:gd name="adj" fmla="val 1866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2" name="Cube 11">
              <a:extLst>
                <a:ext uri="{FF2B5EF4-FFF2-40B4-BE49-F238E27FC236}">
                  <a16:creationId xmlns:a16="http://schemas.microsoft.com/office/drawing/2014/main" id="{8DFDC31E-D87B-DC4B-8391-764565EEDB11}"/>
                </a:ext>
              </a:extLst>
            </p:cNvPr>
            <p:cNvSpPr/>
            <p:nvPr/>
          </p:nvSpPr>
          <p:spPr>
            <a:xfrm>
              <a:off x="6940927" y="2161733"/>
              <a:ext cx="677331" cy="1159199"/>
            </a:xfrm>
            <a:prstGeom prst="cube">
              <a:avLst>
                <a:gd name="adj" fmla="val 4275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Cube 12">
              <a:extLst>
                <a:ext uri="{FF2B5EF4-FFF2-40B4-BE49-F238E27FC236}">
                  <a16:creationId xmlns:a16="http://schemas.microsoft.com/office/drawing/2014/main" id="{072A7AB8-E7C4-234C-91CE-8975F72490AF}"/>
                </a:ext>
              </a:extLst>
            </p:cNvPr>
            <p:cNvSpPr/>
            <p:nvPr/>
          </p:nvSpPr>
          <p:spPr>
            <a:xfrm>
              <a:off x="7361917" y="2091267"/>
              <a:ext cx="400480" cy="1229665"/>
            </a:xfrm>
            <a:prstGeom prst="cube">
              <a:avLst>
                <a:gd name="adj" fmla="val 8650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1" name="Right Arrow 20">
            <a:extLst>
              <a:ext uri="{FF2B5EF4-FFF2-40B4-BE49-F238E27FC236}">
                <a16:creationId xmlns:a16="http://schemas.microsoft.com/office/drawing/2014/main" id="{4363EFB7-6645-9343-B2DA-A8A744E972CA}"/>
              </a:ext>
            </a:extLst>
          </p:cNvPr>
          <p:cNvSpPr/>
          <p:nvPr/>
        </p:nvSpPr>
        <p:spPr>
          <a:xfrm>
            <a:off x="2776305" y="2320067"/>
            <a:ext cx="379168"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3A2776B-F47F-204B-88E1-773C870548CF}"/>
              </a:ext>
            </a:extLst>
          </p:cNvPr>
          <p:cNvSpPr/>
          <p:nvPr/>
        </p:nvSpPr>
        <p:spPr>
          <a:xfrm>
            <a:off x="5864872" y="2320067"/>
            <a:ext cx="379168"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F5EFCCA-F91C-C441-98EF-54D7027970DD}"/>
              </a:ext>
            </a:extLst>
          </p:cNvPr>
          <p:cNvGrpSpPr/>
          <p:nvPr/>
        </p:nvGrpSpPr>
        <p:grpSpPr>
          <a:xfrm>
            <a:off x="6017764" y="1625850"/>
            <a:ext cx="3048244" cy="2046594"/>
            <a:chOff x="6017764" y="1625850"/>
            <a:chExt cx="3048244" cy="2046594"/>
          </a:xfrm>
        </p:grpSpPr>
        <p:pic>
          <p:nvPicPr>
            <p:cNvPr id="18" name="Picture 17" descr="A flat screen tv sitting on top of a television&#10;&#10;Description automatically generated">
              <a:extLst>
                <a:ext uri="{FF2B5EF4-FFF2-40B4-BE49-F238E27FC236}">
                  <a16:creationId xmlns:a16="http://schemas.microsoft.com/office/drawing/2014/main" id="{30F72ACD-389F-4843-9137-974411AB1ACE}"/>
                </a:ext>
              </a:extLst>
            </p:cNvPr>
            <p:cNvPicPr>
              <a:picLocks noChangeAspect="1"/>
            </p:cNvPicPr>
            <p:nvPr/>
          </p:nvPicPr>
          <p:blipFill rotWithShape="1">
            <a:blip r:embed="rId5"/>
            <a:srcRect l="12380" t="15467" r="9742" b="14969"/>
            <a:stretch/>
          </p:blipFill>
          <p:spPr>
            <a:xfrm>
              <a:off x="6362310" y="1625850"/>
              <a:ext cx="2359152" cy="1580514"/>
            </a:xfrm>
            <a:prstGeom prst="rect">
              <a:avLst/>
            </a:prstGeom>
          </p:spPr>
        </p:pic>
        <p:sp>
          <p:nvSpPr>
            <p:cNvPr id="23" name="Content Placeholder 2">
              <a:extLst>
                <a:ext uri="{FF2B5EF4-FFF2-40B4-BE49-F238E27FC236}">
                  <a16:creationId xmlns:a16="http://schemas.microsoft.com/office/drawing/2014/main" id="{7930BC7F-263B-3046-AE96-44C762635CC3}"/>
                </a:ext>
              </a:extLst>
            </p:cNvPr>
            <p:cNvSpPr txBox="1">
              <a:spLocks/>
            </p:cNvSpPr>
            <p:nvPr/>
          </p:nvSpPr>
          <p:spPr>
            <a:xfrm>
              <a:off x="6017764" y="3292027"/>
              <a:ext cx="3048244"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a:solidFill>
                    <a:schemeClr val="accent1"/>
                  </a:solidFill>
                </a:rPr>
                <a:t>Predicted</a:t>
              </a:r>
              <a:r>
                <a:rPr lang="zh-CN" altLang="en-US" sz="1800">
                  <a:solidFill>
                    <a:schemeClr val="accent1"/>
                  </a:solidFill>
                </a:rPr>
                <a:t> </a:t>
              </a:r>
              <a:r>
                <a:rPr lang="en-US" sz="1800">
                  <a:solidFill>
                    <a:schemeClr val="accent1"/>
                  </a:solidFill>
                </a:rPr>
                <a:t>Dens</a:t>
              </a:r>
              <a:r>
                <a:rPr lang="en-US" altLang="zh-CN" sz="1800">
                  <a:solidFill>
                    <a:schemeClr val="accent1"/>
                  </a:solidFill>
                </a:rPr>
                <a:t>ity</a:t>
              </a:r>
              <a:r>
                <a:rPr lang="zh-CN" altLang="en-US" sz="1800">
                  <a:solidFill>
                    <a:schemeClr val="accent1"/>
                  </a:solidFill>
                </a:rPr>
                <a:t> </a:t>
              </a:r>
              <a:r>
                <a:rPr lang="en-US" altLang="zh-CN" sz="1800">
                  <a:solidFill>
                    <a:schemeClr val="accent1"/>
                  </a:solidFill>
                </a:rPr>
                <a:t>Map</a:t>
              </a:r>
              <a:r>
                <a:rPr lang="en-US" sz="1800">
                  <a:solidFill>
                    <a:schemeClr val="accent1"/>
                  </a:solidFill>
                </a:rPr>
                <a:t> </a:t>
              </a:r>
            </a:p>
          </p:txBody>
        </p:sp>
      </p:grpSp>
    </p:spTree>
    <p:custDataLst>
      <p:tags r:id="rId1"/>
    </p:custDataLst>
    <p:extLst>
      <p:ext uri="{BB962C8B-B14F-4D97-AF65-F5344CB8AC3E}">
        <p14:creationId xmlns:p14="http://schemas.microsoft.com/office/powerpoint/2010/main" val="2948269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48108401-65AC-5740-A131-4B23F829417B}"/>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rPr>
              <a:t>Visualization</a:t>
            </a:r>
            <a:r>
              <a:rPr lang="zh-CN" altLang="en-US" sz="3200">
                <a:solidFill>
                  <a:schemeClr val="accent1">
                    <a:lumMod val="75000"/>
                  </a:schemeClr>
                </a:solidFill>
              </a:rPr>
              <a:t> </a:t>
            </a:r>
            <a:endParaRPr lang="en-US" sz="3200">
              <a:solidFill>
                <a:schemeClr val="accent1">
                  <a:lumMod val="75000"/>
                </a:schemeClr>
              </a:solidFill>
            </a:endParaRPr>
          </a:p>
        </p:txBody>
      </p:sp>
      <p:pic>
        <p:nvPicPr>
          <p:cNvPr id="9" name="Picture 8" descr="A picture containing indoor, table, photo, sitting&#10;&#10;Description automatically generated">
            <a:extLst>
              <a:ext uri="{FF2B5EF4-FFF2-40B4-BE49-F238E27FC236}">
                <a16:creationId xmlns:a16="http://schemas.microsoft.com/office/drawing/2014/main" id="{D78EF0FB-6A9F-2342-B758-1F095489AAA6}"/>
              </a:ext>
            </a:extLst>
          </p:cNvPr>
          <p:cNvPicPr>
            <a:picLocks noChangeAspect="1"/>
          </p:cNvPicPr>
          <p:nvPr/>
        </p:nvPicPr>
        <p:blipFill rotWithShape="1">
          <a:blip r:embed="rId3"/>
          <a:srcRect r="50082"/>
          <a:stretch/>
        </p:blipFill>
        <p:spPr>
          <a:xfrm>
            <a:off x="254000" y="815340"/>
            <a:ext cx="4823097" cy="2702560"/>
          </a:xfrm>
          <a:prstGeom prst="rect">
            <a:avLst/>
          </a:prstGeom>
        </p:spPr>
      </p:pic>
      <p:pic>
        <p:nvPicPr>
          <p:cNvPr id="12" name="Picture 11" descr="A picture containing game, sport, playing, person&#10;&#10;Description automatically generated">
            <a:extLst>
              <a:ext uri="{FF2B5EF4-FFF2-40B4-BE49-F238E27FC236}">
                <a16:creationId xmlns:a16="http://schemas.microsoft.com/office/drawing/2014/main" id="{D1BA07F1-2BF2-D148-AFB0-96D3A428A327}"/>
              </a:ext>
            </a:extLst>
          </p:cNvPr>
          <p:cNvPicPr>
            <a:picLocks noChangeAspect="1"/>
          </p:cNvPicPr>
          <p:nvPr/>
        </p:nvPicPr>
        <p:blipFill rotWithShape="1">
          <a:blip r:embed="rId4"/>
          <a:srcRect r="49951"/>
          <a:stretch/>
        </p:blipFill>
        <p:spPr>
          <a:xfrm>
            <a:off x="241300" y="3563009"/>
            <a:ext cx="4835797" cy="3194153"/>
          </a:xfrm>
          <a:prstGeom prst="rect">
            <a:avLst/>
          </a:prstGeom>
        </p:spPr>
      </p:pic>
      <p:sp>
        <p:nvSpPr>
          <p:cNvPr id="52" name="Content Placeholder 2">
            <a:extLst>
              <a:ext uri="{FF2B5EF4-FFF2-40B4-BE49-F238E27FC236}">
                <a16:creationId xmlns:a16="http://schemas.microsoft.com/office/drawing/2014/main" id="{5402E9C3-0BF2-6347-B919-0BEC02AF9965}"/>
              </a:ext>
            </a:extLst>
          </p:cNvPr>
          <p:cNvSpPr txBox="1">
            <a:spLocks/>
          </p:cNvSpPr>
          <p:nvPr/>
        </p:nvSpPr>
        <p:spPr>
          <a:xfrm>
            <a:off x="10002452" y="1672538"/>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1748</a:t>
            </a:r>
            <a:endParaRPr lang="en-US" sz="1800"/>
          </a:p>
        </p:txBody>
      </p:sp>
      <p:sp>
        <p:nvSpPr>
          <p:cNvPr id="54" name="Content Placeholder 2">
            <a:extLst>
              <a:ext uri="{FF2B5EF4-FFF2-40B4-BE49-F238E27FC236}">
                <a16:creationId xmlns:a16="http://schemas.microsoft.com/office/drawing/2014/main" id="{0C74D55F-44B5-E248-8A08-A08E5F0D1FFE}"/>
              </a:ext>
            </a:extLst>
          </p:cNvPr>
          <p:cNvSpPr txBox="1">
            <a:spLocks/>
          </p:cNvSpPr>
          <p:nvPr/>
        </p:nvSpPr>
        <p:spPr>
          <a:xfrm>
            <a:off x="10015152" y="4682438"/>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3470</a:t>
            </a:r>
            <a:endParaRPr lang="en-US" sz="1800"/>
          </a:p>
        </p:txBody>
      </p:sp>
    </p:spTree>
    <p:extLst>
      <p:ext uri="{BB962C8B-B14F-4D97-AF65-F5344CB8AC3E}">
        <p14:creationId xmlns:p14="http://schemas.microsoft.com/office/powerpoint/2010/main" val="646760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48108401-65AC-5740-A131-4B23F829417B}"/>
              </a:ext>
            </a:extLst>
          </p:cNvPr>
          <p:cNvSpPr>
            <a:spLocks noGrp="1"/>
          </p:cNvSpPr>
          <p:nvPr>
            <p:ph type="title"/>
          </p:nvPr>
        </p:nvSpPr>
        <p:spPr>
          <a:xfrm>
            <a:off x="167640" y="136525"/>
            <a:ext cx="11826240" cy="831215"/>
          </a:xfrm>
        </p:spPr>
        <p:txBody>
          <a:bodyPr>
            <a:normAutofit/>
          </a:bodyPr>
          <a:lstStyle/>
          <a:p>
            <a:r>
              <a:rPr lang="en-US" sz="3200">
                <a:solidFill>
                  <a:schemeClr val="accent1">
                    <a:lumMod val="75000"/>
                  </a:schemeClr>
                </a:solidFill>
              </a:rPr>
              <a:t>Visualization</a:t>
            </a:r>
            <a:r>
              <a:rPr lang="zh-CN" altLang="en-US" sz="3200">
                <a:solidFill>
                  <a:schemeClr val="accent1">
                    <a:lumMod val="75000"/>
                  </a:schemeClr>
                </a:solidFill>
              </a:rPr>
              <a:t> </a:t>
            </a:r>
            <a:endParaRPr lang="en-US" sz="3200">
              <a:solidFill>
                <a:schemeClr val="accent1">
                  <a:lumMod val="75000"/>
                </a:schemeClr>
              </a:solidFill>
            </a:endParaRPr>
          </a:p>
        </p:txBody>
      </p:sp>
      <p:pic>
        <p:nvPicPr>
          <p:cNvPr id="9" name="Picture 8" descr="A picture containing indoor, table, photo, sitting&#10;&#10;Description automatically generated">
            <a:extLst>
              <a:ext uri="{FF2B5EF4-FFF2-40B4-BE49-F238E27FC236}">
                <a16:creationId xmlns:a16="http://schemas.microsoft.com/office/drawing/2014/main" id="{D78EF0FB-6A9F-2342-B758-1F095489AAA6}"/>
              </a:ext>
            </a:extLst>
          </p:cNvPr>
          <p:cNvPicPr>
            <a:picLocks noChangeAspect="1"/>
          </p:cNvPicPr>
          <p:nvPr/>
        </p:nvPicPr>
        <p:blipFill>
          <a:blip r:embed="rId3"/>
          <a:stretch>
            <a:fillRect/>
          </a:stretch>
        </p:blipFill>
        <p:spPr>
          <a:xfrm>
            <a:off x="254000" y="815340"/>
            <a:ext cx="9662092" cy="2702560"/>
          </a:xfrm>
          <a:prstGeom prst="rect">
            <a:avLst/>
          </a:prstGeom>
        </p:spPr>
      </p:pic>
      <p:pic>
        <p:nvPicPr>
          <p:cNvPr id="12" name="Picture 11" descr="A picture containing game, sport, playing, person&#10;&#10;Description automatically generated">
            <a:extLst>
              <a:ext uri="{FF2B5EF4-FFF2-40B4-BE49-F238E27FC236}">
                <a16:creationId xmlns:a16="http://schemas.microsoft.com/office/drawing/2014/main" id="{D1BA07F1-2BF2-D148-AFB0-96D3A428A327}"/>
              </a:ext>
            </a:extLst>
          </p:cNvPr>
          <p:cNvPicPr>
            <a:picLocks noChangeAspect="1"/>
          </p:cNvPicPr>
          <p:nvPr/>
        </p:nvPicPr>
        <p:blipFill>
          <a:blip r:embed="rId4"/>
          <a:stretch>
            <a:fillRect/>
          </a:stretch>
        </p:blipFill>
        <p:spPr>
          <a:xfrm>
            <a:off x="241300" y="3563009"/>
            <a:ext cx="9662092" cy="3194153"/>
          </a:xfrm>
          <a:prstGeom prst="rect">
            <a:avLst/>
          </a:prstGeom>
        </p:spPr>
      </p:pic>
      <p:sp>
        <p:nvSpPr>
          <p:cNvPr id="52" name="Content Placeholder 2">
            <a:extLst>
              <a:ext uri="{FF2B5EF4-FFF2-40B4-BE49-F238E27FC236}">
                <a16:creationId xmlns:a16="http://schemas.microsoft.com/office/drawing/2014/main" id="{5402E9C3-0BF2-6347-B919-0BEC02AF9965}"/>
              </a:ext>
            </a:extLst>
          </p:cNvPr>
          <p:cNvSpPr txBox="1">
            <a:spLocks/>
          </p:cNvSpPr>
          <p:nvPr/>
        </p:nvSpPr>
        <p:spPr>
          <a:xfrm>
            <a:off x="10002452" y="1672538"/>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1748</a:t>
            </a:r>
            <a:endParaRPr lang="en-US" sz="1800"/>
          </a:p>
        </p:txBody>
      </p:sp>
      <p:sp>
        <p:nvSpPr>
          <p:cNvPr id="53" name="Content Placeholder 2">
            <a:extLst>
              <a:ext uri="{FF2B5EF4-FFF2-40B4-BE49-F238E27FC236}">
                <a16:creationId xmlns:a16="http://schemas.microsoft.com/office/drawing/2014/main" id="{5549CAC6-8027-8644-A424-20A587E73BC5}"/>
              </a:ext>
            </a:extLst>
          </p:cNvPr>
          <p:cNvSpPr txBox="1">
            <a:spLocks/>
          </p:cNvSpPr>
          <p:nvPr/>
        </p:nvSpPr>
        <p:spPr>
          <a:xfrm>
            <a:off x="10002452" y="2370111"/>
            <a:ext cx="2189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DM-Count:</a:t>
            </a:r>
            <a:r>
              <a:rPr lang="zh-CN" altLang="en-US" sz="1800"/>
              <a:t> </a:t>
            </a:r>
            <a:r>
              <a:rPr lang="en-US" altLang="zh-CN" sz="1800"/>
              <a:t>1634.4</a:t>
            </a:r>
            <a:endParaRPr lang="en-US" sz="1800"/>
          </a:p>
        </p:txBody>
      </p:sp>
      <p:sp>
        <p:nvSpPr>
          <p:cNvPr id="54" name="Content Placeholder 2">
            <a:extLst>
              <a:ext uri="{FF2B5EF4-FFF2-40B4-BE49-F238E27FC236}">
                <a16:creationId xmlns:a16="http://schemas.microsoft.com/office/drawing/2014/main" id="{0C74D55F-44B5-E248-8A08-A08E5F0D1FFE}"/>
              </a:ext>
            </a:extLst>
          </p:cNvPr>
          <p:cNvSpPr txBox="1">
            <a:spLocks/>
          </p:cNvSpPr>
          <p:nvPr/>
        </p:nvSpPr>
        <p:spPr>
          <a:xfrm>
            <a:off x="10015152" y="4682438"/>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3470</a:t>
            </a:r>
            <a:endParaRPr lang="en-US" sz="1800"/>
          </a:p>
        </p:txBody>
      </p:sp>
      <p:sp>
        <p:nvSpPr>
          <p:cNvPr id="55" name="Content Placeholder 2">
            <a:extLst>
              <a:ext uri="{FF2B5EF4-FFF2-40B4-BE49-F238E27FC236}">
                <a16:creationId xmlns:a16="http://schemas.microsoft.com/office/drawing/2014/main" id="{5289A49F-0544-EF43-8879-6528551128C1}"/>
              </a:ext>
            </a:extLst>
          </p:cNvPr>
          <p:cNvSpPr txBox="1">
            <a:spLocks/>
          </p:cNvSpPr>
          <p:nvPr/>
        </p:nvSpPr>
        <p:spPr>
          <a:xfrm>
            <a:off x="10015152" y="5380011"/>
            <a:ext cx="2189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DM-Count:</a:t>
            </a:r>
            <a:r>
              <a:rPr lang="zh-CN" altLang="en-US" sz="1800"/>
              <a:t> </a:t>
            </a:r>
            <a:r>
              <a:rPr lang="en-US" altLang="zh-CN" sz="1800"/>
              <a:t>3116.1</a:t>
            </a:r>
            <a:endParaRPr lang="en-US" sz="1800"/>
          </a:p>
        </p:txBody>
      </p:sp>
    </p:spTree>
    <p:extLst>
      <p:ext uri="{BB962C8B-B14F-4D97-AF65-F5344CB8AC3E}">
        <p14:creationId xmlns:p14="http://schemas.microsoft.com/office/powerpoint/2010/main" val="1091150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68B4-02B5-ED4A-9A81-F3866F2761EB}"/>
              </a:ext>
            </a:extLst>
          </p:cNvPr>
          <p:cNvSpPr>
            <a:spLocks noGrp="1"/>
          </p:cNvSpPr>
          <p:nvPr>
            <p:ph type="title"/>
          </p:nvPr>
        </p:nvSpPr>
        <p:spPr/>
        <p:txBody>
          <a:bodyPr>
            <a:normAutofit/>
          </a:bodyPr>
          <a:lstStyle/>
          <a:p>
            <a:r>
              <a:rPr lang="en-US" sz="3200">
                <a:solidFill>
                  <a:schemeClr val="accent1">
                    <a:lumMod val="75000"/>
                  </a:schemeClr>
                </a:solidFill>
              </a:rPr>
              <a:t>Ablation studies</a:t>
            </a:r>
          </a:p>
        </p:txBody>
      </p:sp>
      <p:graphicFrame>
        <p:nvGraphicFramePr>
          <p:cNvPr id="5" name="Content Placeholder 4">
            <a:extLst>
              <a:ext uri="{FF2B5EF4-FFF2-40B4-BE49-F238E27FC236}">
                <a16:creationId xmlns:a16="http://schemas.microsoft.com/office/drawing/2014/main" id="{F8204981-91B5-E04A-B3D7-F2BADB75FF36}"/>
              </a:ext>
            </a:extLst>
          </p:cNvPr>
          <p:cNvGraphicFramePr>
            <a:graphicFrameLocks/>
          </p:cNvGraphicFramePr>
          <p:nvPr/>
        </p:nvGraphicFramePr>
        <p:xfrm>
          <a:off x="1061901" y="822961"/>
          <a:ext cx="10068198" cy="5898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536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DCF7-1B1D-884E-B0EB-ABF5EB9E52A2}"/>
              </a:ext>
            </a:extLst>
          </p:cNvPr>
          <p:cNvSpPr>
            <a:spLocks noGrp="1"/>
          </p:cNvSpPr>
          <p:nvPr>
            <p:ph type="title"/>
          </p:nvPr>
        </p:nvSpPr>
        <p:spPr/>
        <p:txBody>
          <a:bodyPr/>
          <a:lstStyle/>
          <a:p>
            <a:r>
              <a:rPr lang="en-US"/>
              <a:t>Ablation studies</a:t>
            </a:r>
          </a:p>
        </p:txBody>
      </p:sp>
      <p:graphicFrame>
        <p:nvGraphicFramePr>
          <p:cNvPr id="4" name="Content Placeholder 4">
            <a:extLst>
              <a:ext uri="{FF2B5EF4-FFF2-40B4-BE49-F238E27FC236}">
                <a16:creationId xmlns:a16="http://schemas.microsoft.com/office/drawing/2014/main" id="{93812242-3884-CB4E-9535-E2CBE6E17229}"/>
              </a:ext>
            </a:extLst>
          </p:cNvPr>
          <p:cNvGraphicFramePr>
            <a:graphicFrameLocks/>
          </p:cNvGraphicFramePr>
          <p:nvPr/>
        </p:nvGraphicFramePr>
        <p:xfrm>
          <a:off x="1203363" y="967740"/>
          <a:ext cx="10068198" cy="5898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3671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F58C-F607-9C45-A5A8-4F9480CEF673}"/>
              </a:ext>
            </a:extLst>
          </p:cNvPr>
          <p:cNvSpPr>
            <a:spLocks noGrp="1"/>
          </p:cNvSpPr>
          <p:nvPr>
            <p:ph type="title"/>
          </p:nvPr>
        </p:nvSpPr>
        <p:spPr/>
        <p:txBody>
          <a:bodyPr/>
          <a:lstStyle/>
          <a:p>
            <a:r>
              <a:rPr lang="en-US"/>
              <a:t>Ablation studies</a:t>
            </a:r>
          </a:p>
        </p:txBody>
      </p:sp>
      <p:pic>
        <p:nvPicPr>
          <p:cNvPr id="9" name="Content Placeholder 8" descr="Chart, scatter chart&#10;&#10;Description automatically generated">
            <a:extLst>
              <a:ext uri="{FF2B5EF4-FFF2-40B4-BE49-F238E27FC236}">
                <a16:creationId xmlns:a16="http://schemas.microsoft.com/office/drawing/2014/main" id="{3FDC7620-CF88-B449-9777-ED992CF71EA4}"/>
              </a:ext>
            </a:extLst>
          </p:cNvPr>
          <p:cNvPicPr>
            <a:picLocks noGrp="1" noChangeAspect="1"/>
          </p:cNvPicPr>
          <p:nvPr>
            <p:ph idx="1"/>
          </p:nvPr>
        </p:nvPicPr>
        <p:blipFill>
          <a:blip r:embed="rId3"/>
          <a:stretch>
            <a:fillRect/>
          </a:stretch>
        </p:blipFill>
        <p:spPr>
          <a:xfrm>
            <a:off x="8697273" y="2044395"/>
            <a:ext cx="3296607" cy="2247687"/>
          </a:xfrm>
          <a:ln>
            <a:solidFill>
              <a:schemeClr val="tx1"/>
            </a:solidFill>
          </a:ln>
        </p:spPr>
      </p:pic>
      <p:sp>
        <p:nvSpPr>
          <p:cNvPr id="4" name="Content Placeholder 2">
            <a:extLst>
              <a:ext uri="{FF2B5EF4-FFF2-40B4-BE49-F238E27FC236}">
                <a16:creationId xmlns:a16="http://schemas.microsoft.com/office/drawing/2014/main" id="{7D14661A-9F18-624C-A503-8FF9EE2010B3}"/>
              </a:ext>
            </a:extLst>
          </p:cNvPr>
          <p:cNvSpPr txBox="1">
            <a:spLocks/>
          </p:cNvSpPr>
          <p:nvPr/>
        </p:nvSpPr>
        <p:spPr>
          <a:xfrm>
            <a:off x="1272951" y="4472162"/>
            <a:ext cx="1404363" cy="3331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Input Image</a:t>
            </a:r>
          </a:p>
        </p:txBody>
      </p:sp>
      <p:pic>
        <p:nvPicPr>
          <p:cNvPr id="5" name="Picture 4" descr="A group of people standing in front of a crowd&#10;&#10;Description automatically generated">
            <a:extLst>
              <a:ext uri="{FF2B5EF4-FFF2-40B4-BE49-F238E27FC236}">
                <a16:creationId xmlns:a16="http://schemas.microsoft.com/office/drawing/2014/main" id="{C3D1095A-CD21-7D45-BA11-3F8D2CED6060}"/>
              </a:ext>
            </a:extLst>
          </p:cNvPr>
          <p:cNvPicPr>
            <a:picLocks noChangeAspect="1"/>
          </p:cNvPicPr>
          <p:nvPr/>
        </p:nvPicPr>
        <p:blipFill>
          <a:blip r:embed="rId4"/>
          <a:stretch>
            <a:fillRect/>
          </a:stretch>
        </p:blipFill>
        <p:spPr>
          <a:xfrm>
            <a:off x="281524" y="2038740"/>
            <a:ext cx="3380013" cy="2253342"/>
          </a:xfrm>
          <a:prstGeom prst="rect">
            <a:avLst/>
          </a:prstGeom>
        </p:spPr>
      </p:pic>
      <p:sp>
        <p:nvSpPr>
          <p:cNvPr id="6" name="Content Placeholder 2">
            <a:extLst>
              <a:ext uri="{FF2B5EF4-FFF2-40B4-BE49-F238E27FC236}">
                <a16:creationId xmlns:a16="http://schemas.microsoft.com/office/drawing/2014/main" id="{33000E27-5F1E-7041-8EB4-DC60B4BF2F2B}"/>
              </a:ext>
            </a:extLst>
          </p:cNvPr>
          <p:cNvSpPr txBox="1">
            <a:spLocks/>
          </p:cNvSpPr>
          <p:nvPr/>
        </p:nvSpPr>
        <p:spPr>
          <a:xfrm>
            <a:off x="4151551" y="4472162"/>
            <a:ext cx="2693555" cy="333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Ground Truth Annotation</a:t>
            </a:r>
          </a:p>
        </p:txBody>
      </p:sp>
      <p:pic>
        <p:nvPicPr>
          <p:cNvPr id="7" name="Picture 6" descr="Chart, scatter chart&#10;&#10;Description automatically generated">
            <a:extLst>
              <a:ext uri="{FF2B5EF4-FFF2-40B4-BE49-F238E27FC236}">
                <a16:creationId xmlns:a16="http://schemas.microsoft.com/office/drawing/2014/main" id="{F97F07DE-A7A8-6348-A064-CF665938973A}"/>
              </a:ext>
            </a:extLst>
          </p:cNvPr>
          <p:cNvPicPr>
            <a:picLocks noChangeAspect="1"/>
          </p:cNvPicPr>
          <p:nvPr/>
        </p:nvPicPr>
        <p:blipFill rotWithShape="1">
          <a:blip r:embed="rId5"/>
          <a:srcRect l="2585" t="2404" r="1373" b="4001"/>
          <a:stretch/>
        </p:blipFill>
        <p:spPr>
          <a:xfrm>
            <a:off x="3817435" y="2038740"/>
            <a:ext cx="3380013" cy="2253342"/>
          </a:xfrm>
          <a:prstGeom prst="rect">
            <a:avLst/>
          </a:prstGeom>
          <a:ln>
            <a:solidFill>
              <a:schemeClr val="tx1"/>
            </a:solidFill>
          </a:ln>
        </p:spPr>
      </p:pic>
      <p:sp>
        <p:nvSpPr>
          <p:cNvPr id="10" name="Content Placeholder 2">
            <a:extLst>
              <a:ext uri="{FF2B5EF4-FFF2-40B4-BE49-F238E27FC236}">
                <a16:creationId xmlns:a16="http://schemas.microsoft.com/office/drawing/2014/main" id="{91DF080B-1A9D-1E40-B083-4ABDDFA4B0F7}"/>
              </a:ext>
            </a:extLst>
          </p:cNvPr>
          <p:cNvSpPr txBox="1">
            <a:spLocks/>
          </p:cNvSpPr>
          <p:nvPr/>
        </p:nvSpPr>
        <p:spPr>
          <a:xfrm>
            <a:off x="9377522" y="4472162"/>
            <a:ext cx="1936108" cy="333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Noisy Annotation</a:t>
            </a:r>
          </a:p>
        </p:txBody>
      </p:sp>
      <p:cxnSp>
        <p:nvCxnSpPr>
          <p:cNvPr id="12" name="Straight Arrow Connector 11">
            <a:extLst>
              <a:ext uri="{FF2B5EF4-FFF2-40B4-BE49-F238E27FC236}">
                <a16:creationId xmlns:a16="http://schemas.microsoft.com/office/drawing/2014/main" id="{85D7BD9F-099F-AF41-8069-C7B78528B9E3}"/>
              </a:ext>
            </a:extLst>
          </p:cNvPr>
          <p:cNvCxnSpPr>
            <a:cxnSpLocks/>
          </p:cNvCxnSpPr>
          <p:nvPr/>
        </p:nvCxnSpPr>
        <p:spPr>
          <a:xfrm>
            <a:off x="7538563" y="3168239"/>
            <a:ext cx="83042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9F0633A5-2F94-FA45-AA7B-C9534116CD19}"/>
              </a:ext>
            </a:extLst>
          </p:cNvPr>
          <p:cNvSpPr txBox="1">
            <a:spLocks/>
          </p:cNvSpPr>
          <p:nvPr/>
        </p:nvSpPr>
        <p:spPr>
          <a:xfrm>
            <a:off x="7350495" y="2745095"/>
            <a:ext cx="1223766" cy="315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chemeClr val="accent1"/>
                </a:solidFill>
              </a:rPr>
              <a:t>Add noise</a:t>
            </a:r>
          </a:p>
        </p:txBody>
      </p:sp>
    </p:spTree>
    <p:extLst>
      <p:ext uri="{BB962C8B-B14F-4D97-AF65-F5344CB8AC3E}">
        <p14:creationId xmlns:p14="http://schemas.microsoft.com/office/powerpoint/2010/main" val="1271873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DCF7-1B1D-884E-B0EB-ABF5EB9E52A2}"/>
              </a:ext>
            </a:extLst>
          </p:cNvPr>
          <p:cNvSpPr>
            <a:spLocks noGrp="1"/>
          </p:cNvSpPr>
          <p:nvPr>
            <p:ph type="title"/>
          </p:nvPr>
        </p:nvSpPr>
        <p:spPr/>
        <p:txBody>
          <a:bodyPr/>
          <a:lstStyle/>
          <a:p>
            <a:r>
              <a:rPr lang="en-US"/>
              <a:t>Ablation studies</a:t>
            </a:r>
          </a:p>
        </p:txBody>
      </p:sp>
      <p:graphicFrame>
        <p:nvGraphicFramePr>
          <p:cNvPr id="4" name="Content Placeholder 4">
            <a:extLst>
              <a:ext uri="{FF2B5EF4-FFF2-40B4-BE49-F238E27FC236}">
                <a16:creationId xmlns:a16="http://schemas.microsoft.com/office/drawing/2014/main" id="{93812242-3884-CB4E-9535-E2CBE6E17229}"/>
              </a:ext>
            </a:extLst>
          </p:cNvPr>
          <p:cNvGraphicFramePr>
            <a:graphicFrameLocks/>
          </p:cNvGraphicFramePr>
          <p:nvPr/>
        </p:nvGraphicFramePr>
        <p:xfrm>
          <a:off x="1203363" y="967740"/>
          <a:ext cx="10068198" cy="5898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793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7C34-F977-8445-9420-EE4D76A41B33}"/>
              </a:ext>
            </a:extLst>
          </p:cNvPr>
          <p:cNvSpPr>
            <a:spLocks noGrp="1"/>
          </p:cNvSpPr>
          <p:nvPr>
            <p:ph type="title"/>
          </p:nvPr>
        </p:nvSpPr>
        <p:spPr/>
        <p:txBody>
          <a:bodyPr/>
          <a:lstStyle/>
          <a:p>
            <a:r>
              <a:rPr lang="en-US"/>
              <a:t>Failure cases</a:t>
            </a:r>
          </a:p>
        </p:txBody>
      </p:sp>
      <p:pic>
        <p:nvPicPr>
          <p:cNvPr id="5" name="Content Placeholder 4" descr="A large crowd of people&#10;&#10;Description automatically generated">
            <a:extLst>
              <a:ext uri="{FF2B5EF4-FFF2-40B4-BE49-F238E27FC236}">
                <a16:creationId xmlns:a16="http://schemas.microsoft.com/office/drawing/2014/main" id="{807FD86B-294D-704C-95E7-B89F20BFF9FF}"/>
              </a:ext>
            </a:extLst>
          </p:cNvPr>
          <p:cNvPicPr>
            <a:picLocks noGrp="1" noChangeAspect="1"/>
          </p:cNvPicPr>
          <p:nvPr>
            <p:ph idx="1"/>
          </p:nvPr>
        </p:nvPicPr>
        <p:blipFill>
          <a:blip r:embed="rId3"/>
          <a:stretch>
            <a:fillRect/>
          </a:stretch>
        </p:blipFill>
        <p:spPr>
          <a:xfrm>
            <a:off x="1634664" y="967741"/>
            <a:ext cx="3968153" cy="2380892"/>
          </a:xfrm>
        </p:spPr>
      </p:pic>
      <p:pic>
        <p:nvPicPr>
          <p:cNvPr id="17" name="Picture 16" descr="A picture containing keyboard, light&#10;&#10;Description automatically generated">
            <a:extLst>
              <a:ext uri="{FF2B5EF4-FFF2-40B4-BE49-F238E27FC236}">
                <a16:creationId xmlns:a16="http://schemas.microsoft.com/office/drawing/2014/main" id="{15F890E8-5C42-CE4B-B742-3A9F541D87B8}"/>
              </a:ext>
            </a:extLst>
          </p:cNvPr>
          <p:cNvPicPr>
            <a:picLocks noChangeAspect="1"/>
          </p:cNvPicPr>
          <p:nvPr/>
        </p:nvPicPr>
        <p:blipFill>
          <a:blip r:embed="rId4"/>
          <a:stretch>
            <a:fillRect/>
          </a:stretch>
        </p:blipFill>
        <p:spPr>
          <a:xfrm>
            <a:off x="6781042" y="967740"/>
            <a:ext cx="3906985" cy="2380892"/>
          </a:xfrm>
          <a:prstGeom prst="rect">
            <a:avLst/>
          </a:prstGeom>
        </p:spPr>
      </p:pic>
      <p:sp>
        <p:nvSpPr>
          <p:cNvPr id="18" name="Content Placeholder 2">
            <a:extLst>
              <a:ext uri="{FF2B5EF4-FFF2-40B4-BE49-F238E27FC236}">
                <a16:creationId xmlns:a16="http://schemas.microsoft.com/office/drawing/2014/main" id="{9847882E-5E01-CD46-AC86-41DE89455398}"/>
              </a:ext>
            </a:extLst>
          </p:cNvPr>
          <p:cNvSpPr txBox="1">
            <a:spLocks/>
          </p:cNvSpPr>
          <p:nvPr/>
        </p:nvSpPr>
        <p:spPr>
          <a:xfrm>
            <a:off x="2363422" y="3411015"/>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1443</a:t>
            </a:r>
            <a:endParaRPr lang="en-US" sz="1800"/>
          </a:p>
        </p:txBody>
      </p:sp>
      <p:sp>
        <p:nvSpPr>
          <p:cNvPr id="19" name="Content Placeholder 2">
            <a:extLst>
              <a:ext uri="{FF2B5EF4-FFF2-40B4-BE49-F238E27FC236}">
                <a16:creationId xmlns:a16="http://schemas.microsoft.com/office/drawing/2014/main" id="{3F9070E9-3501-DC48-AD75-3033E8223365}"/>
              </a:ext>
            </a:extLst>
          </p:cNvPr>
          <p:cNvSpPr txBox="1">
            <a:spLocks/>
          </p:cNvSpPr>
          <p:nvPr/>
        </p:nvSpPr>
        <p:spPr>
          <a:xfrm>
            <a:off x="7669564" y="3411015"/>
            <a:ext cx="2189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DM-Count:</a:t>
            </a:r>
            <a:r>
              <a:rPr lang="zh-CN" altLang="en-US" sz="1800"/>
              <a:t> </a:t>
            </a:r>
            <a:r>
              <a:rPr lang="en-US" altLang="zh-CN" sz="1800"/>
              <a:t>678.6</a:t>
            </a:r>
            <a:endParaRPr lang="en-US" sz="1800"/>
          </a:p>
        </p:txBody>
      </p:sp>
    </p:spTree>
    <p:extLst>
      <p:ext uri="{BB962C8B-B14F-4D97-AF65-F5344CB8AC3E}">
        <p14:creationId xmlns:p14="http://schemas.microsoft.com/office/powerpoint/2010/main" val="2128702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7C34-F977-8445-9420-EE4D76A41B33}"/>
              </a:ext>
            </a:extLst>
          </p:cNvPr>
          <p:cNvSpPr>
            <a:spLocks noGrp="1"/>
          </p:cNvSpPr>
          <p:nvPr>
            <p:ph type="title"/>
          </p:nvPr>
        </p:nvSpPr>
        <p:spPr/>
        <p:txBody>
          <a:bodyPr/>
          <a:lstStyle/>
          <a:p>
            <a:r>
              <a:rPr lang="en-US"/>
              <a:t>Failure cases</a:t>
            </a:r>
          </a:p>
        </p:txBody>
      </p:sp>
      <p:pic>
        <p:nvPicPr>
          <p:cNvPr id="5" name="Content Placeholder 4" descr="A large crowd of people&#10;&#10;Description automatically generated">
            <a:extLst>
              <a:ext uri="{FF2B5EF4-FFF2-40B4-BE49-F238E27FC236}">
                <a16:creationId xmlns:a16="http://schemas.microsoft.com/office/drawing/2014/main" id="{807FD86B-294D-704C-95E7-B89F20BFF9FF}"/>
              </a:ext>
            </a:extLst>
          </p:cNvPr>
          <p:cNvPicPr>
            <a:picLocks noGrp="1" noChangeAspect="1"/>
          </p:cNvPicPr>
          <p:nvPr>
            <p:ph idx="1"/>
          </p:nvPr>
        </p:nvPicPr>
        <p:blipFill>
          <a:blip r:embed="rId3"/>
          <a:stretch>
            <a:fillRect/>
          </a:stretch>
        </p:blipFill>
        <p:spPr>
          <a:xfrm>
            <a:off x="1634664" y="967741"/>
            <a:ext cx="3968153" cy="2380892"/>
          </a:xfrm>
        </p:spPr>
      </p:pic>
      <p:pic>
        <p:nvPicPr>
          <p:cNvPr id="11" name="Picture 10" descr="A picture containing indoor, building, table, large&#10;&#10;Description automatically generated">
            <a:extLst>
              <a:ext uri="{FF2B5EF4-FFF2-40B4-BE49-F238E27FC236}">
                <a16:creationId xmlns:a16="http://schemas.microsoft.com/office/drawing/2014/main" id="{BA592595-AE45-E147-952C-439FA2C43332}"/>
              </a:ext>
            </a:extLst>
          </p:cNvPr>
          <p:cNvPicPr>
            <a:picLocks noChangeAspect="1"/>
          </p:cNvPicPr>
          <p:nvPr/>
        </p:nvPicPr>
        <p:blipFill>
          <a:blip r:embed="rId4"/>
          <a:stretch>
            <a:fillRect/>
          </a:stretch>
        </p:blipFill>
        <p:spPr>
          <a:xfrm>
            <a:off x="1634665" y="3890513"/>
            <a:ext cx="3968152" cy="2380891"/>
          </a:xfrm>
          <a:prstGeom prst="rect">
            <a:avLst/>
          </a:prstGeom>
        </p:spPr>
      </p:pic>
      <p:pic>
        <p:nvPicPr>
          <p:cNvPr id="13" name="Picture 12" descr="A picture containing monitor, coral&#10;&#10;Description automatically generated">
            <a:extLst>
              <a:ext uri="{FF2B5EF4-FFF2-40B4-BE49-F238E27FC236}">
                <a16:creationId xmlns:a16="http://schemas.microsoft.com/office/drawing/2014/main" id="{D78463D1-CCC6-B941-B49C-FF09B8FF1E14}"/>
              </a:ext>
            </a:extLst>
          </p:cNvPr>
          <p:cNvPicPr>
            <a:picLocks noChangeAspect="1"/>
          </p:cNvPicPr>
          <p:nvPr/>
        </p:nvPicPr>
        <p:blipFill>
          <a:blip r:embed="rId5"/>
          <a:stretch>
            <a:fillRect/>
          </a:stretch>
        </p:blipFill>
        <p:spPr>
          <a:xfrm>
            <a:off x="6780262" y="3927212"/>
            <a:ext cx="3906985" cy="2344191"/>
          </a:xfrm>
          <a:prstGeom prst="rect">
            <a:avLst/>
          </a:prstGeom>
        </p:spPr>
      </p:pic>
      <p:sp>
        <p:nvSpPr>
          <p:cNvPr id="14" name="Content Placeholder 2">
            <a:extLst>
              <a:ext uri="{FF2B5EF4-FFF2-40B4-BE49-F238E27FC236}">
                <a16:creationId xmlns:a16="http://schemas.microsoft.com/office/drawing/2014/main" id="{3DBDD3D5-1649-5C44-AA65-73892DAC447B}"/>
              </a:ext>
            </a:extLst>
          </p:cNvPr>
          <p:cNvSpPr txBox="1">
            <a:spLocks/>
          </p:cNvSpPr>
          <p:nvPr/>
        </p:nvSpPr>
        <p:spPr>
          <a:xfrm>
            <a:off x="2363422" y="6341058"/>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7122</a:t>
            </a:r>
            <a:endParaRPr lang="en-US" sz="1800"/>
          </a:p>
        </p:txBody>
      </p:sp>
      <p:sp>
        <p:nvSpPr>
          <p:cNvPr id="15" name="Content Placeholder 2">
            <a:extLst>
              <a:ext uri="{FF2B5EF4-FFF2-40B4-BE49-F238E27FC236}">
                <a16:creationId xmlns:a16="http://schemas.microsoft.com/office/drawing/2014/main" id="{B0C5C1C9-31E4-2342-B7FB-CB2006013BD6}"/>
              </a:ext>
            </a:extLst>
          </p:cNvPr>
          <p:cNvSpPr txBox="1">
            <a:spLocks/>
          </p:cNvSpPr>
          <p:nvPr/>
        </p:nvSpPr>
        <p:spPr>
          <a:xfrm>
            <a:off x="7669564" y="6341058"/>
            <a:ext cx="2189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DM-Count:</a:t>
            </a:r>
            <a:r>
              <a:rPr lang="zh-CN" altLang="en-US" sz="1800"/>
              <a:t> </a:t>
            </a:r>
            <a:r>
              <a:rPr lang="en-US" altLang="zh-CN" sz="1800"/>
              <a:t>4860</a:t>
            </a:r>
            <a:endParaRPr lang="en-US" sz="1800"/>
          </a:p>
        </p:txBody>
      </p:sp>
      <p:pic>
        <p:nvPicPr>
          <p:cNvPr id="17" name="Picture 16" descr="A picture containing keyboard, light&#10;&#10;Description automatically generated">
            <a:extLst>
              <a:ext uri="{FF2B5EF4-FFF2-40B4-BE49-F238E27FC236}">
                <a16:creationId xmlns:a16="http://schemas.microsoft.com/office/drawing/2014/main" id="{15F890E8-5C42-CE4B-B742-3A9F541D87B8}"/>
              </a:ext>
            </a:extLst>
          </p:cNvPr>
          <p:cNvPicPr>
            <a:picLocks noChangeAspect="1"/>
          </p:cNvPicPr>
          <p:nvPr/>
        </p:nvPicPr>
        <p:blipFill>
          <a:blip r:embed="rId6"/>
          <a:stretch>
            <a:fillRect/>
          </a:stretch>
        </p:blipFill>
        <p:spPr>
          <a:xfrm>
            <a:off x="6781042" y="967740"/>
            <a:ext cx="3906985" cy="2380892"/>
          </a:xfrm>
          <a:prstGeom prst="rect">
            <a:avLst/>
          </a:prstGeom>
        </p:spPr>
      </p:pic>
      <p:sp>
        <p:nvSpPr>
          <p:cNvPr id="18" name="Content Placeholder 2">
            <a:extLst>
              <a:ext uri="{FF2B5EF4-FFF2-40B4-BE49-F238E27FC236}">
                <a16:creationId xmlns:a16="http://schemas.microsoft.com/office/drawing/2014/main" id="{9847882E-5E01-CD46-AC86-41DE89455398}"/>
              </a:ext>
            </a:extLst>
          </p:cNvPr>
          <p:cNvSpPr txBox="1">
            <a:spLocks/>
          </p:cNvSpPr>
          <p:nvPr/>
        </p:nvSpPr>
        <p:spPr>
          <a:xfrm>
            <a:off x="2363422" y="3411015"/>
            <a:ext cx="1935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GT</a:t>
            </a:r>
            <a:r>
              <a:rPr lang="en-US" sz="1800"/>
              <a:t> </a:t>
            </a:r>
            <a:r>
              <a:rPr lang="en-US" altLang="zh-CN" sz="1800"/>
              <a:t>count:</a:t>
            </a:r>
            <a:r>
              <a:rPr lang="zh-CN" altLang="en-US" sz="1800"/>
              <a:t> </a:t>
            </a:r>
            <a:r>
              <a:rPr lang="en-US" altLang="zh-CN" sz="1800"/>
              <a:t>1443</a:t>
            </a:r>
            <a:endParaRPr lang="en-US" sz="1800"/>
          </a:p>
        </p:txBody>
      </p:sp>
      <p:sp>
        <p:nvSpPr>
          <p:cNvPr id="19" name="Content Placeholder 2">
            <a:extLst>
              <a:ext uri="{FF2B5EF4-FFF2-40B4-BE49-F238E27FC236}">
                <a16:creationId xmlns:a16="http://schemas.microsoft.com/office/drawing/2014/main" id="{3F9070E9-3501-DC48-AD75-3033E8223365}"/>
              </a:ext>
            </a:extLst>
          </p:cNvPr>
          <p:cNvSpPr txBox="1">
            <a:spLocks/>
          </p:cNvSpPr>
          <p:nvPr/>
        </p:nvSpPr>
        <p:spPr>
          <a:xfrm>
            <a:off x="7669564" y="3411015"/>
            <a:ext cx="2189548"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a:t>DM-Count:</a:t>
            </a:r>
            <a:r>
              <a:rPr lang="zh-CN" altLang="en-US" sz="1800"/>
              <a:t> </a:t>
            </a:r>
            <a:r>
              <a:rPr lang="en-US" altLang="zh-CN" sz="1800"/>
              <a:t>678.6</a:t>
            </a:r>
            <a:endParaRPr lang="en-US" sz="1800"/>
          </a:p>
        </p:txBody>
      </p:sp>
    </p:spTree>
    <p:extLst>
      <p:ext uri="{BB962C8B-B14F-4D97-AF65-F5344CB8AC3E}">
        <p14:creationId xmlns:p14="http://schemas.microsoft.com/office/powerpoint/2010/main" val="891829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C853-7773-AA49-AD1D-3F2CDD660E8F}"/>
              </a:ext>
            </a:extLst>
          </p:cNvPr>
          <p:cNvSpPr>
            <a:spLocks noGrp="1"/>
          </p:cNvSpPr>
          <p:nvPr>
            <p:ph type="title"/>
          </p:nvPr>
        </p:nvSpPr>
        <p:spPr/>
        <p:txBody>
          <a:bodyPr>
            <a:normAutofit/>
          </a:bodyPr>
          <a:lstStyle/>
          <a:p>
            <a:r>
              <a:rPr lang="en-US" sz="3200">
                <a:solidFill>
                  <a:schemeClr val="accent1">
                    <a:lumMod val="75000"/>
                  </a:schemeClr>
                </a:solidFill>
              </a:rPr>
              <a:t>Takeaways</a:t>
            </a:r>
          </a:p>
        </p:txBody>
      </p:sp>
      <p:sp>
        <p:nvSpPr>
          <p:cNvPr id="3" name="Content Placeholder 2">
            <a:extLst>
              <a:ext uri="{FF2B5EF4-FFF2-40B4-BE49-F238E27FC236}">
                <a16:creationId xmlns:a16="http://schemas.microsoft.com/office/drawing/2014/main" id="{6DB554D0-D03D-014E-9940-70438766C35C}"/>
              </a:ext>
            </a:extLst>
          </p:cNvPr>
          <p:cNvSpPr>
            <a:spLocks noGrp="1"/>
          </p:cNvSpPr>
          <p:nvPr>
            <p:ph idx="1"/>
          </p:nvPr>
        </p:nvSpPr>
        <p:spPr>
          <a:xfrm>
            <a:off x="167640" y="926343"/>
            <a:ext cx="11826240" cy="3055620"/>
          </a:xfrm>
        </p:spPr>
        <p:txBody>
          <a:bodyPr/>
          <a:lstStyle/>
          <a:p>
            <a:r>
              <a:rPr lang="en-US" sz="2400"/>
              <a:t>Imposing Gaussians to </a:t>
            </a:r>
            <a:r>
              <a:rPr lang="en-US" altLang="zh-CN" sz="2400"/>
              <a:t>dot</a:t>
            </a:r>
            <a:r>
              <a:rPr lang="zh-CN" altLang="en-US" sz="2400"/>
              <a:t> </a:t>
            </a:r>
            <a:r>
              <a:rPr lang="en-US" sz="2400"/>
              <a:t>annotations </a:t>
            </a:r>
            <a:r>
              <a:rPr lang="en-US" sz="2400">
                <a:solidFill>
                  <a:srgbClr val="C00000"/>
                </a:solidFill>
              </a:rPr>
              <a:t>hurts the generalization performance</a:t>
            </a:r>
            <a:r>
              <a:rPr lang="en-US" sz="2400"/>
              <a:t> of the crowd count network.</a:t>
            </a:r>
          </a:p>
          <a:p>
            <a:pPr marL="0" indent="0">
              <a:buNone/>
            </a:pPr>
            <a:endParaRPr lang="en-US"/>
          </a:p>
          <a:p>
            <a:endParaRPr lang="en-US"/>
          </a:p>
          <a:p>
            <a:endParaRPr lang="en-US"/>
          </a:p>
          <a:p>
            <a:pPr marL="0" indent="0">
              <a:buNone/>
            </a:pPr>
            <a:endParaRPr lang="en-US"/>
          </a:p>
        </p:txBody>
      </p:sp>
      <p:sp>
        <p:nvSpPr>
          <p:cNvPr id="7" name="Content Placeholder 2">
            <a:extLst>
              <a:ext uri="{FF2B5EF4-FFF2-40B4-BE49-F238E27FC236}">
                <a16:creationId xmlns:a16="http://schemas.microsoft.com/office/drawing/2014/main" id="{E00527A4-818D-C240-B1B4-530D393B1852}"/>
              </a:ext>
            </a:extLst>
          </p:cNvPr>
          <p:cNvSpPr txBox="1">
            <a:spLocks/>
          </p:cNvSpPr>
          <p:nvPr/>
        </p:nvSpPr>
        <p:spPr>
          <a:xfrm>
            <a:off x="2258967" y="3889542"/>
            <a:ext cx="7668260" cy="1485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a:t>Code</a:t>
            </a:r>
            <a:r>
              <a:rPr lang="zh-CN" altLang="en-US"/>
              <a:t> </a:t>
            </a:r>
            <a:r>
              <a:rPr lang="en-US"/>
              <a:t>and Pre-trained models</a:t>
            </a:r>
            <a:r>
              <a:rPr lang="zh-CN" altLang="en-US"/>
              <a:t> </a:t>
            </a:r>
            <a:r>
              <a:rPr lang="en-US" altLang="zh-CN"/>
              <a:t>are</a:t>
            </a:r>
            <a:r>
              <a:rPr lang="zh-CN" altLang="en-US"/>
              <a:t> </a:t>
            </a:r>
            <a:r>
              <a:rPr lang="en-US" altLang="zh-CN"/>
              <a:t>at</a:t>
            </a:r>
            <a:endParaRPr lang="en-US"/>
          </a:p>
          <a:p>
            <a:pPr marL="0" indent="0" algn="ctr">
              <a:buFont typeface="Arial" panose="020B0604020202020204" pitchFamily="34" charset="0"/>
              <a:buNone/>
            </a:pPr>
            <a:r>
              <a:rPr lang="en-US">
                <a:hlinkClick r:id="rId4"/>
              </a:rPr>
              <a:t>https://github.com/cvlab-stonybrook/DM-Count</a:t>
            </a: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8" name="Graphic 7">
            <a:extLst>
              <a:ext uri="{FF2B5EF4-FFF2-40B4-BE49-F238E27FC236}">
                <a16:creationId xmlns:a16="http://schemas.microsoft.com/office/drawing/2014/main" id="{A6C6E8CE-A524-094C-BC8F-07E0692AEC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6208" y="4911929"/>
            <a:ext cx="1733778" cy="1733778"/>
          </a:xfrm>
          <a:prstGeom prst="rect">
            <a:avLst/>
          </a:prstGeom>
        </p:spPr>
      </p:pic>
    </p:spTree>
    <p:custDataLst>
      <p:tags r:id="rId1"/>
    </p:custDataLst>
    <p:extLst>
      <p:ext uri="{BB962C8B-B14F-4D97-AF65-F5344CB8AC3E}">
        <p14:creationId xmlns:p14="http://schemas.microsoft.com/office/powerpoint/2010/main" val="3320492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C853-7773-AA49-AD1D-3F2CDD660E8F}"/>
              </a:ext>
            </a:extLst>
          </p:cNvPr>
          <p:cNvSpPr>
            <a:spLocks noGrp="1"/>
          </p:cNvSpPr>
          <p:nvPr>
            <p:ph type="title"/>
          </p:nvPr>
        </p:nvSpPr>
        <p:spPr/>
        <p:txBody>
          <a:bodyPr>
            <a:normAutofit/>
          </a:bodyPr>
          <a:lstStyle/>
          <a:p>
            <a:r>
              <a:rPr lang="en-US" sz="3200">
                <a:solidFill>
                  <a:schemeClr val="accent1">
                    <a:lumMod val="75000"/>
                  </a:schemeClr>
                </a:solidFill>
              </a:rPr>
              <a:t>Takeaways</a:t>
            </a:r>
          </a:p>
        </p:txBody>
      </p:sp>
      <p:sp>
        <p:nvSpPr>
          <p:cNvPr id="3" name="Content Placeholder 2">
            <a:extLst>
              <a:ext uri="{FF2B5EF4-FFF2-40B4-BE49-F238E27FC236}">
                <a16:creationId xmlns:a16="http://schemas.microsoft.com/office/drawing/2014/main" id="{6DB554D0-D03D-014E-9940-70438766C35C}"/>
              </a:ext>
            </a:extLst>
          </p:cNvPr>
          <p:cNvSpPr>
            <a:spLocks noGrp="1"/>
          </p:cNvSpPr>
          <p:nvPr>
            <p:ph idx="1"/>
          </p:nvPr>
        </p:nvSpPr>
        <p:spPr>
          <a:xfrm>
            <a:off x="167640" y="926343"/>
            <a:ext cx="11826240" cy="3055620"/>
          </a:xfrm>
        </p:spPr>
        <p:txBody>
          <a:bodyPr/>
          <a:lstStyle/>
          <a:p>
            <a:r>
              <a:rPr lang="en-US" sz="2400"/>
              <a:t>Imposing Gaussians to </a:t>
            </a:r>
            <a:r>
              <a:rPr lang="en-US" altLang="zh-CN" sz="2400"/>
              <a:t>dot</a:t>
            </a:r>
            <a:r>
              <a:rPr lang="zh-CN" altLang="en-US" sz="2400"/>
              <a:t> </a:t>
            </a:r>
            <a:r>
              <a:rPr lang="en-US" sz="2400"/>
              <a:t>annotations </a:t>
            </a:r>
            <a:r>
              <a:rPr lang="en-US" sz="2400">
                <a:solidFill>
                  <a:srgbClr val="C00000"/>
                </a:solidFill>
              </a:rPr>
              <a:t>hurts the generalization performance</a:t>
            </a:r>
            <a:r>
              <a:rPr lang="en-US" sz="2400"/>
              <a:t> of the crowd count network.</a:t>
            </a:r>
          </a:p>
          <a:p>
            <a:pPr marL="0" indent="0">
              <a:buNone/>
            </a:pPr>
            <a:endParaRPr lang="en-US"/>
          </a:p>
          <a:p>
            <a:r>
              <a:rPr lang="en-US" altLang="zh-CN" sz="2400"/>
              <a:t>We</a:t>
            </a:r>
            <a:r>
              <a:rPr lang="zh-CN" altLang="en-US" sz="2400"/>
              <a:t> </a:t>
            </a:r>
            <a:r>
              <a:rPr lang="en-US" altLang="zh-CN" sz="2400"/>
              <a:t>propose</a:t>
            </a:r>
            <a:r>
              <a:rPr lang="zh-CN" altLang="en-US" sz="2400"/>
              <a:t> </a:t>
            </a:r>
            <a:r>
              <a:rPr lang="en-US" altLang="zh-CN" sz="2400">
                <a:solidFill>
                  <a:srgbClr val="C00000"/>
                </a:solidFill>
              </a:rPr>
              <a:t>DM-Count,</a:t>
            </a:r>
            <a:r>
              <a:rPr lang="zh-CN" altLang="en-US" sz="2400">
                <a:solidFill>
                  <a:srgbClr val="C00000"/>
                </a:solidFill>
              </a:rPr>
              <a:t> </a:t>
            </a:r>
            <a:r>
              <a:rPr lang="en-US" altLang="zh-CN" sz="2400"/>
              <a:t>in</a:t>
            </a:r>
            <a:r>
              <a:rPr lang="zh-CN" altLang="en-US" sz="2400"/>
              <a:t> </a:t>
            </a:r>
            <a:r>
              <a:rPr lang="en-US" altLang="zh-CN" sz="2400"/>
              <a:t>which</a:t>
            </a:r>
            <a:r>
              <a:rPr lang="zh-CN" altLang="en-US" sz="2400"/>
              <a:t> </a:t>
            </a:r>
            <a:r>
              <a:rPr lang="en-US" altLang="zh-CN" sz="2400"/>
              <a:t>optimal</a:t>
            </a:r>
            <a:r>
              <a:rPr lang="zh-CN" altLang="en-US" sz="2400"/>
              <a:t> </a:t>
            </a:r>
            <a:r>
              <a:rPr lang="en-US" altLang="zh-CN" sz="2400"/>
              <a:t>transport</a:t>
            </a:r>
            <a:r>
              <a:rPr lang="zh-CN" altLang="en-US" sz="2400"/>
              <a:t> </a:t>
            </a:r>
            <a:r>
              <a:rPr lang="en-US" altLang="zh-CN" sz="2400"/>
              <a:t>is</a:t>
            </a:r>
            <a:r>
              <a:rPr lang="zh-CN" altLang="en-US" sz="2400"/>
              <a:t> </a:t>
            </a:r>
            <a:r>
              <a:rPr lang="en-US" altLang="zh-CN" sz="2400"/>
              <a:t>used</a:t>
            </a:r>
            <a:r>
              <a:rPr lang="zh-CN" altLang="en-US" sz="2400"/>
              <a:t> </a:t>
            </a:r>
            <a:r>
              <a:rPr lang="en-US" sz="2400"/>
              <a:t>to measure the </a:t>
            </a:r>
            <a:r>
              <a:rPr lang="en-US" altLang="zh-CN" sz="2400"/>
              <a:t>distance</a:t>
            </a:r>
            <a:r>
              <a:rPr lang="en-US" sz="2400"/>
              <a:t> between predicted density maps and ground truth annotations.</a:t>
            </a:r>
          </a:p>
          <a:p>
            <a:endParaRPr lang="en-US"/>
          </a:p>
          <a:p>
            <a:endParaRPr lang="en-US"/>
          </a:p>
          <a:p>
            <a:pPr marL="0" indent="0">
              <a:buNone/>
            </a:pPr>
            <a:endParaRPr lang="en-US"/>
          </a:p>
        </p:txBody>
      </p:sp>
      <p:sp>
        <p:nvSpPr>
          <p:cNvPr id="7" name="Content Placeholder 2">
            <a:extLst>
              <a:ext uri="{FF2B5EF4-FFF2-40B4-BE49-F238E27FC236}">
                <a16:creationId xmlns:a16="http://schemas.microsoft.com/office/drawing/2014/main" id="{E00527A4-818D-C240-B1B4-530D393B1852}"/>
              </a:ext>
            </a:extLst>
          </p:cNvPr>
          <p:cNvSpPr txBox="1">
            <a:spLocks/>
          </p:cNvSpPr>
          <p:nvPr/>
        </p:nvSpPr>
        <p:spPr>
          <a:xfrm>
            <a:off x="2258967" y="3889542"/>
            <a:ext cx="7668260" cy="1485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a:t>Code</a:t>
            </a:r>
            <a:r>
              <a:rPr lang="zh-CN" altLang="en-US"/>
              <a:t> </a:t>
            </a:r>
            <a:r>
              <a:rPr lang="en-US"/>
              <a:t>and Pre-trained models</a:t>
            </a:r>
            <a:r>
              <a:rPr lang="zh-CN" altLang="en-US"/>
              <a:t> </a:t>
            </a:r>
            <a:r>
              <a:rPr lang="en-US" altLang="zh-CN"/>
              <a:t>are</a:t>
            </a:r>
            <a:r>
              <a:rPr lang="zh-CN" altLang="en-US"/>
              <a:t> </a:t>
            </a:r>
            <a:r>
              <a:rPr lang="en-US" altLang="zh-CN"/>
              <a:t>at</a:t>
            </a:r>
            <a:endParaRPr lang="en-US"/>
          </a:p>
          <a:p>
            <a:pPr marL="0" indent="0" algn="ctr">
              <a:buFont typeface="Arial" panose="020B0604020202020204" pitchFamily="34" charset="0"/>
              <a:buNone/>
            </a:pPr>
            <a:r>
              <a:rPr lang="en-US">
                <a:hlinkClick r:id="rId4"/>
              </a:rPr>
              <a:t>https://github.com/cvlab-stonybrook/DM-Count</a:t>
            </a: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8" name="Graphic 7">
            <a:extLst>
              <a:ext uri="{FF2B5EF4-FFF2-40B4-BE49-F238E27FC236}">
                <a16:creationId xmlns:a16="http://schemas.microsoft.com/office/drawing/2014/main" id="{A6C6E8CE-A524-094C-BC8F-07E0692AEC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6208" y="4911929"/>
            <a:ext cx="1733778" cy="1733778"/>
          </a:xfrm>
          <a:prstGeom prst="rect">
            <a:avLst/>
          </a:prstGeom>
        </p:spPr>
      </p:pic>
    </p:spTree>
    <p:custDataLst>
      <p:tags r:id="rId1"/>
    </p:custDataLst>
    <p:extLst>
      <p:ext uri="{BB962C8B-B14F-4D97-AF65-F5344CB8AC3E}">
        <p14:creationId xmlns:p14="http://schemas.microsoft.com/office/powerpoint/2010/main" val="924372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E9EE-A6A5-9F4E-B248-2C1644C914ED}"/>
              </a:ext>
            </a:extLst>
          </p:cNvPr>
          <p:cNvSpPr>
            <a:spLocks noGrp="1"/>
          </p:cNvSpPr>
          <p:nvPr>
            <p:ph type="title"/>
          </p:nvPr>
        </p:nvSpPr>
        <p:spPr/>
        <p:txBody>
          <a:bodyPr>
            <a:normAutofit/>
          </a:bodyPr>
          <a:lstStyle/>
          <a:p>
            <a:r>
              <a:rPr lang="en-US" sz="3200">
                <a:solidFill>
                  <a:schemeClr val="accent1">
                    <a:lumMod val="75000"/>
                  </a:schemeClr>
                </a:solidFill>
              </a:rPr>
              <a:t>Density </a:t>
            </a:r>
            <a:r>
              <a:rPr lang="en-US" altLang="zh-CN" sz="3200">
                <a:solidFill>
                  <a:schemeClr val="accent1">
                    <a:lumMod val="75000"/>
                  </a:schemeClr>
                </a:solidFill>
              </a:rPr>
              <a:t>M</a:t>
            </a:r>
            <a:r>
              <a:rPr lang="en-US" sz="3200">
                <a:solidFill>
                  <a:schemeClr val="accent1">
                    <a:lumMod val="75000"/>
                  </a:schemeClr>
                </a:solidFill>
              </a:rPr>
              <a:t>ap </a:t>
            </a:r>
            <a:r>
              <a:rPr lang="en-US" altLang="zh-CN" sz="3200">
                <a:solidFill>
                  <a:schemeClr val="accent1">
                    <a:lumMod val="75000"/>
                  </a:schemeClr>
                </a:solidFill>
              </a:rPr>
              <a:t>E</a:t>
            </a:r>
            <a:r>
              <a:rPr lang="en-US" sz="3200">
                <a:solidFill>
                  <a:schemeClr val="accent1">
                    <a:lumMod val="75000"/>
                  </a:schemeClr>
                </a:solidFill>
              </a:rPr>
              <a:t>stimation</a:t>
            </a:r>
          </a:p>
        </p:txBody>
      </p:sp>
      <p:pic>
        <p:nvPicPr>
          <p:cNvPr id="4" name="Picture 3" descr="A group of people standing in front of a crowd&#10;&#10;Description automatically generated">
            <a:extLst>
              <a:ext uri="{FF2B5EF4-FFF2-40B4-BE49-F238E27FC236}">
                <a16:creationId xmlns:a16="http://schemas.microsoft.com/office/drawing/2014/main" id="{B7C2C25F-8462-844F-8D24-210931D95D66}"/>
              </a:ext>
            </a:extLst>
          </p:cNvPr>
          <p:cNvPicPr>
            <a:picLocks noChangeAspect="1"/>
          </p:cNvPicPr>
          <p:nvPr/>
        </p:nvPicPr>
        <p:blipFill>
          <a:blip r:embed="rId4"/>
          <a:stretch>
            <a:fillRect/>
          </a:stretch>
        </p:blipFill>
        <p:spPr>
          <a:xfrm>
            <a:off x="340891" y="1625850"/>
            <a:ext cx="2356973" cy="1571315"/>
          </a:xfrm>
          <a:prstGeom prst="rect">
            <a:avLst/>
          </a:prstGeom>
        </p:spPr>
      </p:pic>
      <p:grpSp>
        <p:nvGrpSpPr>
          <p:cNvPr id="14" name="Group 13">
            <a:extLst>
              <a:ext uri="{FF2B5EF4-FFF2-40B4-BE49-F238E27FC236}">
                <a16:creationId xmlns:a16="http://schemas.microsoft.com/office/drawing/2014/main" id="{9037197A-050F-5446-A8A2-FDDB6D2E729D}"/>
              </a:ext>
            </a:extLst>
          </p:cNvPr>
          <p:cNvGrpSpPr/>
          <p:nvPr/>
        </p:nvGrpSpPr>
        <p:grpSpPr>
          <a:xfrm>
            <a:off x="3235378" y="1478432"/>
            <a:ext cx="2511224" cy="1718733"/>
            <a:chOff x="5251173" y="1881967"/>
            <a:chExt cx="2511224" cy="1718733"/>
          </a:xfrm>
        </p:grpSpPr>
        <p:grpSp>
          <p:nvGrpSpPr>
            <p:cNvPr id="5" name="Group 4">
              <a:extLst>
                <a:ext uri="{FF2B5EF4-FFF2-40B4-BE49-F238E27FC236}">
                  <a16:creationId xmlns:a16="http://schemas.microsoft.com/office/drawing/2014/main" id="{DDD74909-C917-844F-8067-6B48C49EAD74}"/>
                </a:ext>
              </a:extLst>
            </p:cNvPr>
            <p:cNvGrpSpPr/>
            <p:nvPr/>
          </p:nvGrpSpPr>
          <p:grpSpPr>
            <a:xfrm>
              <a:off x="5251173" y="1881967"/>
              <a:ext cx="1860925" cy="1718733"/>
              <a:chOff x="7457242" y="4302504"/>
              <a:chExt cx="1860925" cy="1718733"/>
            </a:xfrm>
          </p:grpSpPr>
          <p:sp>
            <p:nvSpPr>
              <p:cNvPr id="6" name="Cube 5">
                <a:extLst>
                  <a:ext uri="{FF2B5EF4-FFF2-40B4-BE49-F238E27FC236}">
                    <a16:creationId xmlns:a16="http://schemas.microsoft.com/office/drawing/2014/main" id="{5B41B8F8-C6FE-674F-A413-55B4A84A26F7}"/>
                  </a:ext>
                </a:extLst>
              </p:cNvPr>
              <p:cNvSpPr/>
              <p:nvPr/>
            </p:nvSpPr>
            <p:spPr>
              <a:xfrm>
                <a:off x="7457242" y="4302504"/>
                <a:ext cx="677332" cy="1718733"/>
              </a:xfrm>
              <a:prstGeom prst="cube">
                <a:avLst>
                  <a:gd name="adj" fmla="val 76549"/>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Cube 6">
                <a:extLst>
                  <a:ext uri="{FF2B5EF4-FFF2-40B4-BE49-F238E27FC236}">
                    <a16:creationId xmlns:a16="http://schemas.microsoft.com/office/drawing/2014/main" id="{A2176704-7385-D14E-94B0-6B41903C15F3}"/>
                  </a:ext>
                </a:extLst>
              </p:cNvPr>
              <p:cNvSpPr/>
              <p:nvPr/>
            </p:nvSpPr>
            <p:spPr>
              <a:xfrm>
                <a:off x="7783668" y="4635437"/>
                <a:ext cx="677331" cy="1159199"/>
              </a:xfrm>
              <a:prstGeom prst="cube">
                <a:avLst>
                  <a:gd name="adj" fmla="val 4275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Cube 7">
                <a:extLst>
                  <a:ext uri="{FF2B5EF4-FFF2-40B4-BE49-F238E27FC236}">
                    <a16:creationId xmlns:a16="http://schemas.microsoft.com/office/drawing/2014/main" id="{6AFF4E6E-0CA6-4747-9524-22EEC845677F}"/>
                  </a:ext>
                </a:extLst>
              </p:cNvPr>
              <p:cNvSpPr/>
              <p:nvPr/>
            </p:nvSpPr>
            <p:spPr>
              <a:xfrm>
                <a:off x="8302069" y="4765803"/>
                <a:ext cx="1016098" cy="851900"/>
              </a:xfrm>
              <a:prstGeom prst="cube">
                <a:avLst>
                  <a:gd name="adj" fmla="val 1866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2" name="Cube 11">
              <a:extLst>
                <a:ext uri="{FF2B5EF4-FFF2-40B4-BE49-F238E27FC236}">
                  <a16:creationId xmlns:a16="http://schemas.microsoft.com/office/drawing/2014/main" id="{8DFDC31E-D87B-DC4B-8391-764565EEDB11}"/>
                </a:ext>
              </a:extLst>
            </p:cNvPr>
            <p:cNvSpPr/>
            <p:nvPr/>
          </p:nvSpPr>
          <p:spPr>
            <a:xfrm>
              <a:off x="6940927" y="2161733"/>
              <a:ext cx="677331" cy="1159199"/>
            </a:xfrm>
            <a:prstGeom prst="cube">
              <a:avLst>
                <a:gd name="adj" fmla="val 4275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Cube 12">
              <a:extLst>
                <a:ext uri="{FF2B5EF4-FFF2-40B4-BE49-F238E27FC236}">
                  <a16:creationId xmlns:a16="http://schemas.microsoft.com/office/drawing/2014/main" id="{072A7AB8-E7C4-234C-91CE-8975F72490AF}"/>
                </a:ext>
              </a:extLst>
            </p:cNvPr>
            <p:cNvSpPr/>
            <p:nvPr/>
          </p:nvSpPr>
          <p:spPr>
            <a:xfrm>
              <a:off x="7361917" y="2091267"/>
              <a:ext cx="400480" cy="1229665"/>
            </a:xfrm>
            <a:prstGeom prst="cube">
              <a:avLst>
                <a:gd name="adj" fmla="val 8650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1" name="Right Arrow 20">
            <a:extLst>
              <a:ext uri="{FF2B5EF4-FFF2-40B4-BE49-F238E27FC236}">
                <a16:creationId xmlns:a16="http://schemas.microsoft.com/office/drawing/2014/main" id="{4363EFB7-6645-9343-B2DA-A8A744E972CA}"/>
              </a:ext>
            </a:extLst>
          </p:cNvPr>
          <p:cNvSpPr/>
          <p:nvPr/>
        </p:nvSpPr>
        <p:spPr>
          <a:xfrm>
            <a:off x="2776305" y="2320067"/>
            <a:ext cx="379168"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3A2776B-F47F-204B-88E1-773C870548CF}"/>
              </a:ext>
            </a:extLst>
          </p:cNvPr>
          <p:cNvSpPr/>
          <p:nvPr/>
        </p:nvSpPr>
        <p:spPr>
          <a:xfrm>
            <a:off x="5864872" y="2320067"/>
            <a:ext cx="379168"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F5EFCCA-F91C-C441-98EF-54D7027970DD}"/>
              </a:ext>
            </a:extLst>
          </p:cNvPr>
          <p:cNvGrpSpPr/>
          <p:nvPr/>
        </p:nvGrpSpPr>
        <p:grpSpPr>
          <a:xfrm>
            <a:off x="6017764" y="1625850"/>
            <a:ext cx="3048244" cy="2046594"/>
            <a:chOff x="6017764" y="1625850"/>
            <a:chExt cx="3048244" cy="2046594"/>
          </a:xfrm>
        </p:grpSpPr>
        <p:pic>
          <p:nvPicPr>
            <p:cNvPr id="18" name="Picture 17" descr="A flat screen tv sitting on top of a television&#10;&#10;Description automatically generated">
              <a:extLst>
                <a:ext uri="{FF2B5EF4-FFF2-40B4-BE49-F238E27FC236}">
                  <a16:creationId xmlns:a16="http://schemas.microsoft.com/office/drawing/2014/main" id="{30F72ACD-389F-4843-9137-974411AB1ACE}"/>
                </a:ext>
              </a:extLst>
            </p:cNvPr>
            <p:cNvPicPr>
              <a:picLocks noChangeAspect="1"/>
            </p:cNvPicPr>
            <p:nvPr/>
          </p:nvPicPr>
          <p:blipFill rotWithShape="1">
            <a:blip r:embed="rId5"/>
            <a:srcRect l="12380" t="15467" r="9742" b="14969"/>
            <a:stretch/>
          </p:blipFill>
          <p:spPr>
            <a:xfrm>
              <a:off x="6362310" y="1625850"/>
              <a:ext cx="2359152" cy="1580514"/>
            </a:xfrm>
            <a:prstGeom prst="rect">
              <a:avLst/>
            </a:prstGeom>
          </p:spPr>
        </p:pic>
        <p:sp>
          <p:nvSpPr>
            <p:cNvPr id="23" name="Content Placeholder 2">
              <a:extLst>
                <a:ext uri="{FF2B5EF4-FFF2-40B4-BE49-F238E27FC236}">
                  <a16:creationId xmlns:a16="http://schemas.microsoft.com/office/drawing/2014/main" id="{7930BC7F-263B-3046-AE96-44C762635CC3}"/>
                </a:ext>
              </a:extLst>
            </p:cNvPr>
            <p:cNvSpPr txBox="1">
              <a:spLocks/>
            </p:cNvSpPr>
            <p:nvPr/>
          </p:nvSpPr>
          <p:spPr>
            <a:xfrm>
              <a:off x="6017764" y="3292027"/>
              <a:ext cx="3048244"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a:solidFill>
                    <a:schemeClr val="accent1"/>
                  </a:solidFill>
                </a:rPr>
                <a:t>Predicted</a:t>
              </a:r>
              <a:r>
                <a:rPr lang="zh-CN" altLang="en-US" sz="1800">
                  <a:solidFill>
                    <a:schemeClr val="accent1"/>
                  </a:solidFill>
                </a:rPr>
                <a:t> </a:t>
              </a:r>
              <a:r>
                <a:rPr lang="en-US" sz="1800">
                  <a:solidFill>
                    <a:schemeClr val="accent1"/>
                  </a:solidFill>
                </a:rPr>
                <a:t>Dens</a:t>
              </a:r>
              <a:r>
                <a:rPr lang="en-US" altLang="zh-CN" sz="1800">
                  <a:solidFill>
                    <a:schemeClr val="accent1"/>
                  </a:solidFill>
                </a:rPr>
                <a:t>ity</a:t>
              </a:r>
              <a:r>
                <a:rPr lang="zh-CN" altLang="en-US" sz="1800">
                  <a:solidFill>
                    <a:schemeClr val="accent1"/>
                  </a:solidFill>
                </a:rPr>
                <a:t> </a:t>
              </a:r>
              <a:r>
                <a:rPr lang="en-US" altLang="zh-CN" sz="1800">
                  <a:solidFill>
                    <a:schemeClr val="accent1"/>
                  </a:solidFill>
                </a:rPr>
                <a:t>Map</a:t>
              </a:r>
              <a:r>
                <a:rPr lang="en-US" sz="1800">
                  <a:solidFill>
                    <a:schemeClr val="accent1"/>
                  </a:solidFill>
                </a:rPr>
                <a:t> </a:t>
              </a:r>
            </a:p>
          </p:txBody>
        </p:sp>
      </p:grpSp>
      <p:grpSp>
        <p:nvGrpSpPr>
          <p:cNvPr id="9" name="Group 8">
            <a:extLst>
              <a:ext uri="{FF2B5EF4-FFF2-40B4-BE49-F238E27FC236}">
                <a16:creationId xmlns:a16="http://schemas.microsoft.com/office/drawing/2014/main" id="{54306822-0BD0-4C4B-995D-C614FE84055D}"/>
              </a:ext>
            </a:extLst>
          </p:cNvPr>
          <p:cNvGrpSpPr/>
          <p:nvPr/>
        </p:nvGrpSpPr>
        <p:grpSpPr>
          <a:xfrm>
            <a:off x="6229155" y="4525805"/>
            <a:ext cx="2625461" cy="1981322"/>
            <a:chOff x="6229155" y="4525805"/>
            <a:chExt cx="2625461" cy="1981322"/>
          </a:xfrm>
        </p:grpSpPr>
        <p:pic>
          <p:nvPicPr>
            <p:cNvPr id="24" name="Picture 23" descr="Chart, scatter chart&#10;&#10;Description automatically generated">
              <a:extLst>
                <a:ext uri="{FF2B5EF4-FFF2-40B4-BE49-F238E27FC236}">
                  <a16:creationId xmlns:a16="http://schemas.microsoft.com/office/drawing/2014/main" id="{4A199346-5C53-4D42-B2B8-895396F6ED15}"/>
                </a:ext>
              </a:extLst>
            </p:cNvPr>
            <p:cNvPicPr>
              <a:picLocks noChangeAspect="1"/>
            </p:cNvPicPr>
            <p:nvPr/>
          </p:nvPicPr>
          <p:blipFill rotWithShape="1">
            <a:blip r:embed="rId6"/>
            <a:srcRect l="2585" t="2404" r="1373" b="4001"/>
            <a:stretch/>
          </p:blipFill>
          <p:spPr>
            <a:xfrm>
              <a:off x="6362310" y="4525805"/>
              <a:ext cx="2359152" cy="1572769"/>
            </a:xfrm>
            <a:prstGeom prst="rect">
              <a:avLst/>
            </a:prstGeom>
            <a:ln>
              <a:solidFill>
                <a:schemeClr val="tx1"/>
              </a:solidFill>
            </a:ln>
          </p:spPr>
        </p:pic>
        <p:sp>
          <p:nvSpPr>
            <p:cNvPr id="25" name="Content Placeholder 2">
              <a:extLst>
                <a:ext uri="{FF2B5EF4-FFF2-40B4-BE49-F238E27FC236}">
                  <a16:creationId xmlns:a16="http://schemas.microsoft.com/office/drawing/2014/main" id="{53D5274B-1E80-4341-8C2C-8AE12AE00617}"/>
                </a:ext>
              </a:extLst>
            </p:cNvPr>
            <p:cNvSpPr txBox="1">
              <a:spLocks/>
            </p:cNvSpPr>
            <p:nvPr/>
          </p:nvSpPr>
          <p:spPr>
            <a:xfrm>
              <a:off x="6229155" y="6126710"/>
              <a:ext cx="262546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Sparse</a:t>
              </a:r>
              <a:r>
                <a:rPr lang="en-US" sz="1800"/>
                <a:t> </a:t>
              </a:r>
              <a:r>
                <a:rPr lang="en-US" sz="1800">
                  <a:solidFill>
                    <a:srgbClr val="FF0000"/>
                  </a:solidFill>
                </a:rPr>
                <a:t>Annotation</a:t>
              </a:r>
            </a:p>
          </p:txBody>
        </p:sp>
      </p:grpSp>
      <p:grpSp>
        <p:nvGrpSpPr>
          <p:cNvPr id="10" name="Group 9">
            <a:extLst>
              <a:ext uri="{FF2B5EF4-FFF2-40B4-BE49-F238E27FC236}">
                <a16:creationId xmlns:a16="http://schemas.microsoft.com/office/drawing/2014/main" id="{24F0731A-666E-144C-BF91-17494C6BFFEB}"/>
              </a:ext>
            </a:extLst>
          </p:cNvPr>
          <p:cNvGrpSpPr/>
          <p:nvPr/>
        </p:nvGrpSpPr>
        <p:grpSpPr>
          <a:xfrm>
            <a:off x="8983880" y="2502947"/>
            <a:ext cx="2650946" cy="2809282"/>
            <a:chOff x="8983880" y="2502947"/>
            <a:chExt cx="2650946" cy="2809282"/>
          </a:xfrm>
        </p:grpSpPr>
        <p:sp>
          <p:nvSpPr>
            <p:cNvPr id="26" name="Right Brace 25">
              <a:extLst>
                <a:ext uri="{FF2B5EF4-FFF2-40B4-BE49-F238E27FC236}">
                  <a16:creationId xmlns:a16="http://schemas.microsoft.com/office/drawing/2014/main" id="{BDF4ACD8-75E3-2747-9EC0-7C02BC9985CD}"/>
                </a:ext>
              </a:extLst>
            </p:cNvPr>
            <p:cNvSpPr/>
            <p:nvPr/>
          </p:nvSpPr>
          <p:spPr>
            <a:xfrm>
              <a:off x="8983880" y="2502947"/>
              <a:ext cx="283029" cy="2809282"/>
            </a:xfrm>
            <a:prstGeom prst="rightBrace">
              <a:avLst>
                <a:gd name="adj1" fmla="val 4987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FD23DDC0-3E6A-B243-92A4-E49511B00ADB}"/>
                </a:ext>
              </a:extLst>
            </p:cNvPr>
            <p:cNvSpPr txBox="1">
              <a:spLocks/>
            </p:cNvSpPr>
            <p:nvPr/>
          </p:nvSpPr>
          <p:spPr>
            <a:xfrm>
              <a:off x="9529327" y="3482235"/>
              <a:ext cx="2105499" cy="721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6"/>
                  </a:solidFill>
                </a:rPr>
                <a:t>How to measure the discrepancy for training?</a:t>
              </a:r>
            </a:p>
          </p:txBody>
        </p:sp>
        <p:sp>
          <p:nvSpPr>
            <p:cNvPr id="28" name="Oval Callout 27">
              <a:extLst>
                <a:ext uri="{FF2B5EF4-FFF2-40B4-BE49-F238E27FC236}">
                  <a16:creationId xmlns:a16="http://schemas.microsoft.com/office/drawing/2014/main" id="{09A2AE30-67BA-1E49-9B39-46C79839805E}"/>
                </a:ext>
              </a:extLst>
            </p:cNvPr>
            <p:cNvSpPr/>
            <p:nvPr/>
          </p:nvSpPr>
          <p:spPr>
            <a:xfrm>
              <a:off x="9529327" y="3312260"/>
              <a:ext cx="2105499" cy="1111694"/>
            </a:xfrm>
            <a:prstGeom prst="wedgeEllipseCallou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35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E9EE-A6A5-9F4E-B248-2C1644C914ED}"/>
              </a:ext>
            </a:extLst>
          </p:cNvPr>
          <p:cNvSpPr>
            <a:spLocks noGrp="1"/>
          </p:cNvSpPr>
          <p:nvPr>
            <p:ph type="title"/>
          </p:nvPr>
        </p:nvSpPr>
        <p:spPr/>
        <p:txBody>
          <a:bodyPr>
            <a:normAutofit/>
          </a:bodyPr>
          <a:lstStyle/>
          <a:p>
            <a:r>
              <a:rPr lang="en-US" sz="3200">
                <a:solidFill>
                  <a:schemeClr val="accent1">
                    <a:lumMod val="75000"/>
                  </a:schemeClr>
                </a:solidFill>
              </a:rPr>
              <a:t>Density </a:t>
            </a:r>
            <a:r>
              <a:rPr lang="en-US" altLang="zh-CN" sz="3200">
                <a:solidFill>
                  <a:schemeClr val="accent1">
                    <a:lumMod val="75000"/>
                  </a:schemeClr>
                </a:solidFill>
              </a:rPr>
              <a:t>M</a:t>
            </a:r>
            <a:r>
              <a:rPr lang="en-US" sz="3200">
                <a:solidFill>
                  <a:schemeClr val="accent1">
                    <a:lumMod val="75000"/>
                  </a:schemeClr>
                </a:solidFill>
              </a:rPr>
              <a:t>ap </a:t>
            </a:r>
            <a:r>
              <a:rPr lang="en-US" altLang="zh-CN" sz="3200">
                <a:solidFill>
                  <a:schemeClr val="accent1">
                    <a:lumMod val="75000"/>
                  </a:schemeClr>
                </a:solidFill>
              </a:rPr>
              <a:t>E</a:t>
            </a:r>
            <a:r>
              <a:rPr lang="en-US" sz="3200">
                <a:solidFill>
                  <a:schemeClr val="accent1">
                    <a:lumMod val="75000"/>
                  </a:schemeClr>
                </a:solidFill>
              </a:rPr>
              <a:t>stimation</a:t>
            </a:r>
          </a:p>
        </p:txBody>
      </p:sp>
      <p:grpSp>
        <p:nvGrpSpPr>
          <p:cNvPr id="3" name="Group 2">
            <a:extLst>
              <a:ext uri="{FF2B5EF4-FFF2-40B4-BE49-F238E27FC236}">
                <a16:creationId xmlns:a16="http://schemas.microsoft.com/office/drawing/2014/main" id="{5F5EFCCA-F91C-C441-98EF-54D7027970DD}"/>
              </a:ext>
            </a:extLst>
          </p:cNvPr>
          <p:cNvGrpSpPr/>
          <p:nvPr/>
        </p:nvGrpSpPr>
        <p:grpSpPr>
          <a:xfrm>
            <a:off x="287524" y="1225256"/>
            <a:ext cx="3048244" cy="2046594"/>
            <a:chOff x="6017764" y="1625850"/>
            <a:chExt cx="3048244" cy="2046594"/>
          </a:xfrm>
        </p:grpSpPr>
        <p:pic>
          <p:nvPicPr>
            <p:cNvPr id="18" name="Picture 17" descr="A flat screen tv sitting on top of a television&#10;&#10;Description automatically generated">
              <a:extLst>
                <a:ext uri="{FF2B5EF4-FFF2-40B4-BE49-F238E27FC236}">
                  <a16:creationId xmlns:a16="http://schemas.microsoft.com/office/drawing/2014/main" id="{30F72ACD-389F-4843-9137-974411AB1ACE}"/>
                </a:ext>
              </a:extLst>
            </p:cNvPr>
            <p:cNvPicPr>
              <a:picLocks noChangeAspect="1"/>
            </p:cNvPicPr>
            <p:nvPr/>
          </p:nvPicPr>
          <p:blipFill rotWithShape="1">
            <a:blip r:embed="rId4"/>
            <a:srcRect l="12380" t="15467" r="9742" b="14969"/>
            <a:stretch/>
          </p:blipFill>
          <p:spPr>
            <a:xfrm>
              <a:off x="6362310" y="1625850"/>
              <a:ext cx="2359152" cy="1580514"/>
            </a:xfrm>
            <a:prstGeom prst="rect">
              <a:avLst/>
            </a:prstGeom>
          </p:spPr>
        </p:pic>
        <p:sp>
          <p:nvSpPr>
            <p:cNvPr id="23" name="Content Placeholder 2">
              <a:extLst>
                <a:ext uri="{FF2B5EF4-FFF2-40B4-BE49-F238E27FC236}">
                  <a16:creationId xmlns:a16="http://schemas.microsoft.com/office/drawing/2014/main" id="{7930BC7F-263B-3046-AE96-44C762635CC3}"/>
                </a:ext>
              </a:extLst>
            </p:cNvPr>
            <p:cNvSpPr txBox="1">
              <a:spLocks/>
            </p:cNvSpPr>
            <p:nvPr/>
          </p:nvSpPr>
          <p:spPr>
            <a:xfrm>
              <a:off x="6017764" y="3292027"/>
              <a:ext cx="3048244"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1800">
                  <a:solidFill>
                    <a:schemeClr val="accent1"/>
                  </a:solidFill>
                </a:rPr>
                <a:t>Predicted</a:t>
              </a:r>
              <a:r>
                <a:rPr lang="zh-CN" altLang="en-US" sz="1800">
                  <a:solidFill>
                    <a:schemeClr val="accent1"/>
                  </a:solidFill>
                </a:rPr>
                <a:t> </a:t>
              </a:r>
              <a:r>
                <a:rPr lang="en-US" sz="1800">
                  <a:solidFill>
                    <a:schemeClr val="accent1"/>
                  </a:solidFill>
                </a:rPr>
                <a:t>Dens</a:t>
              </a:r>
              <a:r>
                <a:rPr lang="en-US" altLang="zh-CN" sz="1800">
                  <a:solidFill>
                    <a:schemeClr val="accent1"/>
                  </a:solidFill>
                </a:rPr>
                <a:t>ity</a:t>
              </a:r>
              <a:r>
                <a:rPr lang="zh-CN" altLang="en-US" sz="1800">
                  <a:solidFill>
                    <a:schemeClr val="accent1"/>
                  </a:solidFill>
                </a:rPr>
                <a:t> </a:t>
              </a:r>
              <a:r>
                <a:rPr lang="en-US" altLang="zh-CN" sz="1800">
                  <a:solidFill>
                    <a:schemeClr val="accent1"/>
                  </a:solidFill>
                </a:rPr>
                <a:t>Map</a:t>
              </a:r>
              <a:r>
                <a:rPr lang="en-US" sz="1800">
                  <a:solidFill>
                    <a:schemeClr val="accent1"/>
                  </a:solidFill>
                </a:rPr>
                <a:t> </a:t>
              </a:r>
            </a:p>
          </p:txBody>
        </p:sp>
      </p:grpSp>
      <p:grpSp>
        <p:nvGrpSpPr>
          <p:cNvPr id="9" name="Group 8">
            <a:extLst>
              <a:ext uri="{FF2B5EF4-FFF2-40B4-BE49-F238E27FC236}">
                <a16:creationId xmlns:a16="http://schemas.microsoft.com/office/drawing/2014/main" id="{54306822-0BD0-4C4B-995D-C614FE84055D}"/>
              </a:ext>
            </a:extLst>
          </p:cNvPr>
          <p:cNvGrpSpPr/>
          <p:nvPr/>
        </p:nvGrpSpPr>
        <p:grpSpPr>
          <a:xfrm>
            <a:off x="498915" y="4125211"/>
            <a:ext cx="2625461" cy="1981322"/>
            <a:chOff x="6229155" y="4525805"/>
            <a:chExt cx="2625461" cy="1981322"/>
          </a:xfrm>
        </p:grpSpPr>
        <p:pic>
          <p:nvPicPr>
            <p:cNvPr id="24" name="Picture 23" descr="Chart, scatter chart&#10;&#10;Description automatically generated">
              <a:extLst>
                <a:ext uri="{FF2B5EF4-FFF2-40B4-BE49-F238E27FC236}">
                  <a16:creationId xmlns:a16="http://schemas.microsoft.com/office/drawing/2014/main" id="{4A199346-5C53-4D42-B2B8-895396F6ED15}"/>
                </a:ext>
              </a:extLst>
            </p:cNvPr>
            <p:cNvPicPr>
              <a:picLocks noChangeAspect="1"/>
            </p:cNvPicPr>
            <p:nvPr/>
          </p:nvPicPr>
          <p:blipFill rotWithShape="1">
            <a:blip r:embed="rId5"/>
            <a:srcRect l="2585" t="2404" r="1373" b="4001"/>
            <a:stretch/>
          </p:blipFill>
          <p:spPr>
            <a:xfrm>
              <a:off x="6362310" y="4525805"/>
              <a:ext cx="2359152" cy="1572769"/>
            </a:xfrm>
            <a:prstGeom prst="rect">
              <a:avLst/>
            </a:prstGeom>
            <a:ln>
              <a:solidFill>
                <a:schemeClr val="tx1"/>
              </a:solidFill>
            </a:ln>
          </p:spPr>
        </p:pic>
        <p:sp>
          <p:nvSpPr>
            <p:cNvPr id="25" name="Content Placeholder 2">
              <a:extLst>
                <a:ext uri="{FF2B5EF4-FFF2-40B4-BE49-F238E27FC236}">
                  <a16:creationId xmlns:a16="http://schemas.microsoft.com/office/drawing/2014/main" id="{53D5274B-1E80-4341-8C2C-8AE12AE00617}"/>
                </a:ext>
              </a:extLst>
            </p:cNvPr>
            <p:cNvSpPr txBox="1">
              <a:spLocks/>
            </p:cNvSpPr>
            <p:nvPr/>
          </p:nvSpPr>
          <p:spPr>
            <a:xfrm>
              <a:off x="6229155" y="6126710"/>
              <a:ext cx="262546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Sparse</a:t>
              </a:r>
              <a:r>
                <a:rPr lang="en-US" sz="1800"/>
                <a:t> </a:t>
              </a:r>
              <a:r>
                <a:rPr lang="en-US" sz="1800">
                  <a:solidFill>
                    <a:srgbClr val="FF0000"/>
                  </a:solidFill>
                </a:rPr>
                <a:t>Annotation</a:t>
              </a:r>
            </a:p>
          </p:txBody>
        </p:sp>
      </p:grpSp>
      <p:sp>
        <p:nvSpPr>
          <p:cNvPr id="26" name="Right Brace 25">
            <a:extLst>
              <a:ext uri="{FF2B5EF4-FFF2-40B4-BE49-F238E27FC236}">
                <a16:creationId xmlns:a16="http://schemas.microsoft.com/office/drawing/2014/main" id="{BDF4ACD8-75E3-2747-9EC0-7C02BC9985CD}"/>
              </a:ext>
            </a:extLst>
          </p:cNvPr>
          <p:cNvSpPr/>
          <p:nvPr/>
        </p:nvSpPr>
        <p:spPr>
          <a:xfrm>
            <a:off x="3253640" y="2102353"/>
            <a:ext cx="283029" cy="2809282"/>
          </a:xfrm>
          <a:prstGeom prst="rightBrace">
            <a:avLst>
              <a:gd name="adj1" fmla="val 4987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A9A3BF80-24DB-444B-92DE-62C5E840FA14}"/>
              </a:ext>
            </a:extLst>
          </p:cNvPr>
          <p:cNvSpPr txBox="1">
            <a:spLocks/>
          </p:cNvSpPr>
          <p:nvPr/>
        </p:nvSpPr>
        <p:spPr>
          <a:xfrm>
            <a:off x="3592941" y="3222422"/>
            <a:ext cx="1214721" cy="569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Pixel-wise loss</a:t>
            </a:r>
          </a:p>
        </p:txBody>
      </p:sp>
      <p:sp>
        <p:nvSpPr>
          <p:cNvPr id="30" name="Content Placeholder 2">
            <a:extLst>
              <a:ext uri="{FF2B5EF4-FFF2-40B4-BE49-F238E27FC236}">
                <a16:creationId xmlns:a16="http://schemas.microsoft.com/office/drawing/2014/main" id="{FD6E30F4-EE8C-C948-9582-B7FD617ACF2A}"/>
              </a:ext>
            </a:extLst>
          </p:cNvPr>
          <p:cNvSpPr>
            <a:spLocks noGrp="1"/>
          </p:cNvSpPr>
          <p:nvPr>
            <p:ph idx="1"/>
          </p:nvPr>
        </p:nvSpPr>
        <p:spPr>
          <a:xfrm>
            <a:off x="5699464" y="1537101"/>
            <a:ext cx="6294416" cy="4569431"/>
          </a:xfrm>
        </p:spPr>
        <p:txBody>
          <a:bodyPr/>
          <a:lstStyle/>
          <a:p>
            <a:pPr marL="0" indent="0">
              <a:buNone/>
            </a:pPr>
            <a:r>
              <a:rPr lang="en-US" sz="2400"/>
              <a:t>Pixel-wise loss on Sparse Annotation does not work well:</a:t>
            </a:r>
          </a:p>
          <a:p>
            <a:pPr marL="0" indent="0">
              <a:buNone/>
            </a:pPr>
            <a:endParaRPr lang="en-US" sz="2000"/>
          </a:p>
          <a:p>
            <a:r>
              <a:rPr lang="en-US" sz="2000"/>
              <a:t>Sensitive to dot annotation.</a:t>
            </a:r>
          </a:p>
          <a:p>
            <a:endParaRPr lang="en-US" sz="2000"/>
          </a:p>
          <a:p>
            <a:r>
              <a:rPr lang="en-US" sz="2000"/>
              <a:t>Unbalance between 0s and 1s.</a:t>
            </a:r>
          </a:p>
          <a:p>
            <a:pPr marL="0" indent="0">
              <a:buNone/>
            </a:pPr>
            <a:endParaRPr lang="en-US"/>
          </a:p>
        </p:txBody>
      </p:sp>
    </p:spTree>
    <p:custDataLst>
      <p:tags r:id="rId1"/>
    </p:custDataLst>
    <p:extLst>
      <p:ext uri="{BB962C8B-B14F-4D97-AF65-F5344CB8AC3E}">
        <p14:creationId xmlns:p14="http://schemas.microsoft.com/office/powerpoint/2010/main" val="255961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79753E20-D9BF-6E40-AA51-CB6296197651}"/>
              </a:ext>
            </a:extLst>
          </p:cNvPr>
          <p:cNvSpPr txBox="1">
            <a:spLocks/>
          </p:cNvSpPr>
          <p:nvPr/>
        </p:nvSpPr>
        <p:spPr>
          <a:xfrm>
            <a:off x="7311580" y="1438280"/>
            <a:ext cx="4848547" cy="51667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950"/>
              <a:t>[1] Zhang et al., Cross-scene crowd counting via deep convolutional neural networks, CVPR 2015.</a:t>
            </a:r>
          </a:p>
          <a:p>
            <a:pPr marL="0" indent="0">
              <a:lnSpc>
                <a:spcPct val="100000"/>
              </a:lnSpc>
              <a:buNone/>
            </a:pPr>
            <a:r>
              <a:rPr lang="en-US" sz="950"/>
              <a:t>[2] Zhang et al., Single-image crowd counting via multi-column convolutional neural network, CVPR 2016.</a:t>
            </a:r>
          </a:p>
          <a:p>
            <a:pPr marL="0" indent="0">
              <a:lnSpc>
                <a:spcPct val="100000"/>
              </a:lnSpc>
              <a:buNone/>
            </a:pPr>
            <a:r>
              <a:rPr lang="en-US" sz="950"/>
              <a:t>[3] </a:t>
            </a:r>
            <a:r>
              <a:rPr lang="en-US" sz="950" err="1"/>
              <a:t>Onoro</a:t>
            </a:r>
            <a:r>
              <a:rPr lang="en-US" sz="950"/>
              <a:t>-Rubio et al., Towards perspective-free object counting with deep learning, ECCV 2016.</a:t>
            </a:r>
          </a:p>
          <a:p>
            <a:pPr marL="0" indent="0">
              <a:lnSpc>
                <a:spcPct val="100000"/>
              </a:lnSpc>
              <a:buNone/>
            </a:pPr>
            <a:r>
              <a:rPr lang="en-US" sz="950"/>
              <a:t>[4] Sam et al., Switching convolutional neural network for crowd counting, CVPR 2017.</a:t>
            </a:r>
          </a:p>
          <a:p>
            <a:pPr marL="0" indent="0">
              <a:lnSpc>
                <a:spcPct val="100000"/>
              </a:lnSpc>
              <a:buNone/>
            </a:pPr>
            <a:r>
              <a:rPr lang="en-US" sz="950"/>
              <a:t>[5] Li et al., </a:t>
            </a:r>
            <a:r>
              <a:rPr lang="en-US" sz="950" err="1"/>
              <a:t>Csrnet</a:t>
            </a:r>
            <a:r>
              <a:rPr lang="en-US" sz="950"/>
              <a:t>: Dilated convolutional neural networks for understanding the highly congested scenes, CVPR 2018.</a:t>
            </a:r>
          </a:p>
          <a:p>
            <a:pPr marL="0" indent="0">
              <a:lnSpc>
                <a:spcPct val="100000"/>
              </a:lnSpc>
              <a:buNone/>
            </a:pPr>
            <a:r>
              <a:rPr lang="en-US" sz="950"/>
              <a:t>[6] Ranjan et al., Iterative crowd counting, ECCV 2018.</a:t>
            </a:r>
          </a:p>
          <a:p>
            <a:pPr marL="0" indent="0">
              <a:lnSpc>
                <a:spcPct val="100000"/>
              </a:lnSpc>
              <a:buNone/>
            </a:pPr>
            <a:r>
              <a:rPr lang="en-US" sz="950"/>
              <a:t>[7] Cao et al., Scale aggregation network for accurate and efficient crowd counting, ECCV 2018.</a:t>
            </a:r>
          </a:p>
          <a:p>
            <a:pPr marL="0" indent="0">
              <a:lnSpc>
                <a:spcPct val="100000"/>
              </a:lnSpc>
              <a:buNone/>
            </a:pPr>
            <a:r>
              <a:rPr lang="en-US" sz="950"/>
              <a:t>[8] Idrees et al., Composition loss for counting, density map estimation and localization in dense crowds, ECCV 2018.</a:t>
            </a:r>
          </a:p>
          <a:p>
            <a:pPr marL="0" indent="0">
              <a:lnSpc>
                <a:spcPct val="100000"/>
              </a:lnSpc>
              <a:buNone/>
            </a:pPr>
            <a:r>
              <a:rPr lang="en-US" sz="950"/>
              <a:t>[9] Wang et al., Learning from synthetic data for crowd counting in the wild, CVPR 2019.</a:t>
            </a:r>
          </a:p>
          <a:p>
            <a:pPr marL="0" indent="0">
              <a:lnSpc>
                <a:spcPct val="100000"/>
              </a:lnSpc>
              <a:buNone/>
            </a:pPr>
            <a:r>
              <a:rPr lang="en-US" sz="950"/>
              <a:t>[10] Liu et al., Context-aware crowd counting, CVPR 2019.</a:t>
            </a:r>
          </a:p>
          <a:p>
            <a:pPr marL="0" indent="0">
              <a:lnSpc>
                <a:spcPct val="100000"/>
              </a:lnSpc>
              <a:buNone/>
            </a:pPr>
            <a:r>
              <a:rPr lang="en-US" sz="950"/>
              <a:t>[11] Shi et al., Revisiting perspective information for efficient crowd counting, CVPR 2019.</a:t>
            </a:r>
          </a:p>
          <a:p>
            <a:pPr marL="0" indent="0">
              <a:lnSpc>
                <a:spcPct val="100000"/>
              </a:lnSpc>
              <a:buNone/>
            </a:pPr>
            <a:r>
              <a:rPr lang="en-US" sz="950"/>
              <a:t>[12] Liu et al., </a:t>
            </a:r>
            <a:r>
              <a:rPr lang="en-US" sz="950" err="1"/>
              <a:t>Adcrowdnet</a:t>
            </a:r>
            <a:r>
              <a:rPr lang="en-US" sz="950"/>
              <a:t>: An attention- injective deformable convolutional network for crowd understanding, CVPR 2019.</a:t>
            </a:r>
          </a:p>
          <a:p>
            <a:pPr marL="0" indent="0">
              <a:lnSpc>
                <a:spcPct val="100000"/>
              </a:lnSpc>
              <a:buNone/>
            </a:pPr>
            <a:r>
              <a:rPr lang="en-US" sz="950"/>
              <a:t>[13] Zhang et al., Relational attention network for crowd counting, ICCV 2019.</a:t>
            </a:r>
          </a:p>
          <a:p>
            <a:pPr marL="0" indent="0">
              <a:lnSpc>
                <a:spcPct val="100000"/>
              </a:lnSpc>
              <a:buNone/>
            </a:pPr>
            <a:r>
              <a:rPr lang="en-US" sz="950"/>
              <a:t>[14] Zhang et al., Attentional neural fields for crowd counting, ICCV 2019.</a:t>
            </a:r>
          </a:p>
          <a:p>
            <a:pPr marL="0" indent="0">
              <a:lnSpc>
                <a:spcPct val="100000"/>
              </a:lnSpc>
              <a:buNone/>
            </a:pPr>
            <a:r>
              <a:rPr lang="en-US" sz="950"/>
              <a:t>[15] Wan et al., Adaptive density map generation for crowd counting, ICCV 2019.</a:t>
            </a:r>
          </a:p>
        </p:txBody>
      </p:sp>
      <p:sp>
        <p:nvSpPr>
          <p:cNvPr id="2" name="Title 1">
            <a:extLst>
              <a:ext uri="{FF2B5EF4-FFF2-40B4-BE49-F238E27FC236}">
                <a16:creationId xmlns:a16="http://schemas.microsoft.com/office/drawing/2014/main" id="{DDF0FEC8-7F72-9140-85B5-8F5142D60201}"/>
              </a:ext>
            </a:extLst>
          </p:cNvPr>
          <p:cNvSpPr>
            <a:spLocks noGrp="1"/>
          </p:cNvSpPr>
          <p:nvPr>
            <p:ph type="title"/>
          </p:nvPr>
        </p:nvSpPr>
        <p:spPr/>
        <p:txBody>
          <a:bodyPr>
            <a:normAutofit/>
          </a:bodyPr>
          <a:lstStyle/>
          <a:p>
            <a:r>
              <a:rPr lang="en-US" sz="3200">
                <a:solidFill>
                  <a:schemeClr val="accent1">
                    <a:lumMod val="75000"/>
                  </a:schemeClr>
                </a:solidFill>
              </a:rPr>
              <a:t>Previous </a:t>
            </a:r>
            <a:r>
              <a:rPr lang="en-US" altLang="zh-CN" sz="3200">
                <a:solidFill>
                  <a:schemeClr val="accent1">
                    <a:lumMod val="75000"/>
                  </a:schemeClr>
                </a:solidFill>
              </a:rPr>
              <a:t>W</a:t>
            </a:r>
            <a:r>
              <a:rPr lang="en-US" sz="3200">
                <a:solidFill>
                  <a:schemeClr val="accent1">
                    <a:lumMod val="75000"/>
                  </a:schemeClr>
                </a:solidFill>
              </a:rPr>
              <a:t>orks</a:t>
            </a:r>
          </a:p>
        </p:txBody>
      </p:sp>
      <p:sp>
        <p:nvSpPr>
          <p:cNvPr id="3" name="Content Placeholder 2">
            <a:extLst>
              <a:ext uri="{FF2B5EF4-FFF2-40B4-BE49-F238E27FC236}">
                <a16:creationId xmlns:a16="http://schemas.microsoft.com/office/drawing/2014/main" id="{8067C4E9-6EDF-0C45-9ECD-EEE5DDEE572E}"/>
              </a:ext>
            </a:extLst>
          </p:cNvPr>
          <p:cNvSpPr>
            <a:spLocks noGrp="1"/>
          </p:cNvSpPr>
          <p:nvPr>
            <p:ph idx="1"/>
          </p:nvPr>
        </p:nvSpPr>
        <p:spPr>
          <a:xfrm>
            <a:off x="167640" y="950813"/>
            <a:ext cx="11826240" cy="483250"/>
          </a:xfrm>
        </p:spPr>
        <p:txBody>
          <a:bodyPr/>
          <a:lstStyle/>
          <a:p>
            <a:r>
              <a:rPr lang="en-US" sz="2400"/>
              <a:t>Pixel-wise loss on Gaussian smoothed </a:t>
            </a:r>
            <a:r>
              <a:rPr lang="en-US" altLang="zh-CN" sz="2400"/>
              <a:t>Ground</a:t>
            </a:r>
            <a:r>
              <a:rPr lang="zh-CN" altLang="en-US" sz="2400"/>
              <a:t> </a:t>
            </a:r>
            <a:r>
              <a:rPr lang="en-US" altLang="zh-CN" sz="2400"/>
              <a:t>Truth</a:t>
            </a:r>
            <a:r>
              <a:rPr lang="zh-CN" altLang="en-US" sz="2400"/>
              <a:t> </a:t>
            </a:r>
            <a:r>
              <a:rPr lang="en-US" altLang="zh-CN" sz="2400"/>
              <a:t>(GGT)</a:t>
            </a:r>
            <a:endParaRPr lang="en-US"/>
          </a:p>
        </p:txBody>
      </p:sp>
      <p:grpSp>
        <p:nvGrpSpPr>
          <p:cNvPr id="22" name="Group 21">
            <a:extLst>
              <a:ext uri="{FF2B5EF4-FFF2-40B4-BE49-F238E27FC236}">
                <a16:creationId xmlns:a16="http://schemas.microsoft.com/office/drawing/2014/main" id="{45299E14-68A1-3848-8133-D995A68CA480}"/>
              </a:ext>
            </a:extLst>
          </p:cNvPr>
          <p:cNvGrpSpPr/>
          <p:nvPr/>
        </p:nvGrpSpPr>
        <p:grpSpPr>
          <a:xfrm>
            <a:off x="325437" y="1522810"/>
            <a:ext cx="7053070" cy="4818452"/>
            <a:chOff x="1670147" y="1471929"/>
            <a:chExt cx="7053070" cy="4818452"/>
          </a:xfrm>
        </p:grpSpPr>
        <p:grpSp>
          <p:nvGrpSpPr>
            <p:cNvPr id="17" name="Group 16">
              <a:extLst>
                <a:ext uri="{FF2B5EF4-FFF2-40B4-BE49-F238E27FC236}">
                  <a16:creationId xmlns:a16="http://schemas.microsoft.com/office/drawing/2014/main" id="{53855F70-B198-B042-84D3-B73FADB02662}"/>
                </a:ext>
              </a:extLst>
            </p:cNvPr>
            <p:cNvGrpSpPr/>
            <p:nvPr/>
          </p:nvGrpSpPr>
          <p:grpSpPr>
            <a:xfrm>
              <a:off x="1670147" y="3975457"/>
              <a:ext cx="2915585" cy="2034183"/>
              <a:chOff x="1670147" y="3975457"/>
              <a:chExt cx="2915585" cy="2034183"/>
            </a:xfrm>
          </p:grpSpPr>
          <p:grpSp>
            <p:nvGrpSpPr>
              <p:cNvPr id="9" name="Group 8">
                <a:extLst>
                  <a:ext uri="{FF2B5EF4-FFF2-40B4-BE49-F238E27FC236}">
                    <a16:creationId xmlns:a16="http://schemas.microsoft.com/office/drawing/2014/main" id="{22F11B9C-C7DC-A84F-BF80-CB5E1E656502}"/>
                  </a:ext>
                </a:extLst>
              </p:cNvPr>
              <p:cNvGrpSpPr/>
              <p:nvPr/>
            </p:nvGrpSpPr>
            <p:grpSpPr>
              <a:xfrm>
                <a:off x="1670147" y="3975457"/>
                <a:ext cx="2363223" cy="2034183"/>
                <a:chOff x="5174793" y="4569047"/>
                <a:chExt cx="2363223" cy="2034183"/>
              </a:xfrm>
            </p:grpSpPr>
            <p:pic>
              <p:nvPicPr>
                <p:cNvPr id="6" name="Picture 5" descr="Chart, scatter chart&#10;&#10;Description automatically generated">
                  <a:extLst>
                    <a:ext uri="{FF2B5EF4-FFF2-40B4-BE49-F238E27FC236}">
                      <a16:creationId xmlns:a16="http://schemas.microsoft.com/office/drawing/2014/main" id="{1B43D193-EE83-AB4C-B726-5D19D39570EF}"/>
                    </a:ext>
                  </a:extLst>
                </p:cNvPr>
                <p:cNvPicPr>
                  <a:picLocks noChangeAspect="1"/>
                </p:cNvPicPr>
                <p:nvPr/>
              </p:nvPicPr>
              <p:blipFill rotWithShape="1">
                <a:blip r:embed="rId4"/>
                <a:srcRect l="2585" t="2404" r="1373" b="4001"/>
                <a:stretch/>
              </p:blipFill>
              <p:spPr>
                <a:xfrm>
                  <a:off x="5174793" y="4569047"/>
                  <a:ext cx="2359152" cy="1572769"/>
                </a:xfrm>
                <a:prstGeom prst="rect">
                  <a:avLst/>
                </a:prstGeom>
                <a:ln>
                  <a:solidFill>
                    <a:schemeClr val="tx1"/>
                  </a:solidFill>
                </a:ln>
              </p:spPr>
            </p:pic>
            <p:sp>
              <p:nvSpPr>
                <p:cNvPr id="7" name="Content Placeholder 2">
                  <a:extLst>
                    <a:ext uri="{FF2B5EF4-FFF2-40B4-BE49-F238E27FC236}">
                      <a16:creationId xmlns:a16="http://schemas.microsoft.com/office/drawing/2014/main" id="{90073F9D-EC69-2C41-9CF7-9B6DD9D99361}"/>
                    </a:ext>
                  </a:extLst>
                </p:cNvPr>
                <p:cNvSpPr txBox="1">
                  <a:spLocks/>
                </p:cNvSpPr>
                <p:nvPr/>
              </p:nvSpPr>
              <p:spPr>
                <a:xfrm>
                  <a:off x="5178865" y="6222813"/>
                  <a:ext cx="235915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rgbClr val="FF0000"/>
                      </a:solidFill>
                    </a:rPr>
                    <a:t>Sparse</a:t>
                  </a:r>
                  <a:r>
                    <a:rPr lang="en-US" sz="1800"/>
                    <a:t> </a:t>
                  </a:r>
                  <a:r>
                    <a:rPr lang="en-US" sz="1800">
                      <a:solidFill>
                        <a:srgbClr val="FF0000"/>
                      </a:solidFill>
                    </a:rPr>
                    <a:t>Annotation</a:t>
                  </a:r>
                </a:p>
              </p:txBody>
            </p:sp>
          </p:grpSp>
          <p:sp>
            <p:nvSpPr>
              <p:cNvPr id="12" name="Right Arrow 11">
                <a:extLst>
                  <a:ext uri="{FF2B5EF4-FFF2-40B4-BE49-F238E27FC236}">
                    <a16:creationId xmlns:a16="http://schemas.microsoft.com/office/drawing/2014/main" id="{B36F7FA5-382F-FD40-B599-B6C8A5969B90}"/>
                  </a:ext>
                </a:extLst>
              </p:cNvPr>
              <p:cNvSpPr/>
              <p:nvPr/>
            </p:nvSpPr>
            <p:spPr>
              <a:xfrm>
                <a:off x="4206564" y="4757175"/>
                <a:ext cx="379168"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BB81D03-A53F-F849-B6EC-E2F8ED81E581}"/>
                </a:ext>
              </a:extLst>
            </p:cNvPr>
            <p:cNvGrpSpPr/>
            <p:nvPr/>
          </p:nvGrpSpPr>
          <p:grpSpPr>
            <a:xfrm>
              <a:off x="4537201" y="1471929"/>
              <a:ext cx="4186016" cy="4818452"/>
              <a:chOff x="4537201" y="1471929"/>
              <a:chExt cx="4186016" cy="4818452"/>
            </a:xfrm>
          </p:grpSpPr>
          <p:grpSp>
            <p:nvGrpSpPr>
              <p:cNvPr id="8" name="Group 7">
                <a:extLst>
                  <a:ext uri="{FF2B5EF4-FFF2-40B4-BE49-F238E27FC236}">
                    <a16:creationId xmlns:a16="http://schemas.microsoft.com/office/drawing/2014/main" id="{47E65760-37E9-2E42-9DF4-E42354F715E1}"/>
                  </a:ext>
                </a:extLst>
              </p:cNvPr>
              <p:cNvGrpSpPr/>
              <p:nvPr/>
            </p:nvGrpSpPr>
            <p:grpSpPr>
              <a:xfrm>
                <a:off x="4537201" y="1471929"/>
                <a:ext cx="2788721" cy="2025786"/>
                <a:chOff x="3831956" y="1664426"/>
                <a:chExt cx="2788721" cy="2025786"/>
              </a:xfrm>
            </p:grpSpPr>
            <p:pic>
              <p:nvPicPr>
                <p:cNvPr id="4" name="Picture 3" descr="A flat screen tv sitting on top of a television&#10;&#10;Description automatically generated">
                  <a:extLst>
                    <a:ext uri="{FF2B5EF4-FFF2-40B4-BE49-F238E27FC236}">
                      <a16:creationId xmlns:a16="http://schemas.microsoft.com/office/drawing/2014/main" id="{15DF1011-322C-6742-AE64-BF9E9450288F}"/>
                    </a:ext>
                  </a:extLst>
                </p:cNvPr>
                <p:cNvPicPr>
                  <a:picLocks noChangeAspect="1"/>
                </p:cNvPicPr>
                <p:nvPr/>
              </p:nvPicPr>
              <p:blipFill rotWithShape="1">
                <a:blip r:embed="rId5"/>
                <a:srcRect l="12380" t="15467" r="9742" b="14969"/>
                <a:stretch/>
              </p:blipFill>
              <p:spPr>
                <a:xfrm>
                  <a:off x="4046741" y="1664426"/>
                  <a:ext cx="2359152" cy="1580514"/>
                </a:xfrm>
                <a:prstGeom prst="rect">
                  <a:avLst/>
                </a:prstGeom>
              </p:spPr>
            </p:pic>
            <p:sp>
              <p:nvSpPr>
                <p:cNvPr id="5" name="Content Placeholder 2">
                  <a:extLst>
                    <a:ext uri="{FF2B5EF4-FFF2-40B4-BE49-F238E27FC236}">
                      <a16:creationId xmlns:a16="http://schemas.microsoft.com/office/drawing/2014/main" id="{FD06E7E5-C6CA-5941-885D-DF02E2BFACB8}"/>
                    </a:ext>
                  </a:extLst>
                </p:cNvPr>
                <p:cNvSpPr txBox="1">
                  <a:spLocks/>
                </p:cNvSpPr>
                <p:nvPr/>
              </p:nvSpPr>
              <p:spPr>
                <a:xfrm>
                  <a:off x="3831956" y="3309795"/>
                  <a:ext cx="2788721" cy="380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1"/>
                      </a:solidFill>
                    </a:rPr>
                    <a:t>Predict</a:t>
                  </a:r>
                  <a:r>
                    <a:rPr lang="en-US" altLang="zh-CN" sz="1800">
                      <a:solidFill>
                        <a:schemeClr val="accent1"/>
                      </a:solidFill>
                    </a:rPr>
                    <a:t>ed</a:t>
                  </a:r>
                  <a:r>
                    <a:rPr lang="zh-CN" altLang="en-US" sz="1800">
                      <a:solidFill>
                        <a:schemeClr val="accent1"/>
                      </a:solidFill>
                    </a:rPr>
                    <a:t> </a:t>
                  </a:r>
                  <a:r>
                    <a:rPr lang="en-US" altLang="zh-CN" sz="1800">
                      <a:solidFill>
                        <a:schemeClr val="accent1"/>
                      </a:solidFill>
                    </a:rPr>
                    <a:t>Density</a:t>
                  </a:r>
                  <a:r>
                    <a:rPr lang="zh-CN" altLang="en-US" sz="1800">
                      <a:solidFill>
                        <a:schemeClr val="accent1"/>
                      </a:solidFill>
                    </a:rPr>
                    <a:t> </a:t>
                  </a:r>
                  <a:r>
                    <a:rPr lang="en-US" altLang="zh-CN" sz="1800">
                      <a:solidFill>
                        <a:schemeClr val="accent1"/>
                      </a:solidFill>
                    </a:rPr>
                    <a:t>Map</a:t>
                  </a:r>
                  <a:endParaRPr lang="en-US" sz="1800">
                    <a:solidFill>
                      <a:schemeClr val="accent1"/>
                    </a:solidFill>
                  </a:endParaRPr>
                </a:p>
              </p:txBody>
            </p:sp>
          </p:grpSp>
          <p:grpSp>
            <p:nvGrpSpPr>
              <p:cNvPr id="14" name="Group 13">
                <a:extLst>
                  <a:ext uri="{FF2B5EF4-FFF2-40B4-BE49-F238E27FC236}">
                    <a16:creationId xmlns:a16="http://schemas.microsoft.com/office/drawing/2014/main" id="{B4E971E4-36C1-6849-8C1F-AC0C78F521A0}"/>
                  </a:ext>
                </a:extLst>
              </p:cNvPr>
              <p:cNvGrpSpPr/>
              <p:nvPr/>
            </p:nvGrpSpPr>
            <p:grpSpPr>
              <a:xfrm>
                <a:off x="4627522" y="3970791"/>
                <a:ext cx="2608080" cy="2319590"/>
                <a:chOff x="3749991" y="4453391"/>
                <a:chExt cx="2608080" cy="2319590"/>
              </a:xfrm>
            </p:grpSpPr>
            <p:pic>
              <p:nvPicPr>
                <p:cNvPr id="11" name="Picture 10" descr="A picture containing shape&#10;&#10;Description automatically generated">
                  <a:extLst>
                    <a:ext uri="{FF2B5EF4-FFF2-40B4-BE49-F238E27FC236}">
                      <a16:creationId xmlns:a16="http://schemas.microsoft.com/office/drawing/2014/main" id="{78595B2E-4373-624E-BB25-4E60298EFF92}"/>
                    </a:ext>
                  </a:extLst>
                </p:cNvPr>
                <p:cNvPicPr>
                  <a:picLocks noChangeAspect="1"/>
                </p:cNvPicPr>
                <p:nvPr/>
              </p:nvPicPr>
              <p:blipFill rotWithShape="1">
                <a:blip r:embed="rId6"/>
                <a:srcRect l="12435" t="16009" r="9921" b="14770"/>
                <a:stretch/>
              </p:blipFill>
              <p:spPr>
                <a:xfrm>
                  <a:off x="3876221" y="4453391"/>
                  <a:ext cx="2359152" cy="1577435"/>
                </a:xfrm>
                <a:prstGeom prst="rect">
                  <a:avLst/>
                </a:prstGeom>
              </p:spPr>
            </p:pic>
            <p:sp>
              <p:nvSpPr>
                <p:cNvPr id="13" name="Content Placeholder 2">
                  <a:extLst>
                    <a:ext uri="{FF2B5EF4-FFF2-40B4-BE49-F238E27FC236}">
                      <a16:creationId xmlns:a16="http://schemas.microsoft.com/office/drawing/2014/main" id="{120EE05D-14C7-B94C-A757-340D5243D007}"/>
                    </a:ext>
                  </a:extLst>
                </p:cNvPr>
                <p:cNvSpPr txBox="1">
                  <a:spLocks/>
                </p:cNvSpPr>
                <p:nvPr/>
              </p:nvSpPr>
              <p:spPr>
                <a:xfrm>
                  <a:off x="3749991" y="6111823"/>
                  <a:ext cx="2608080" cy="661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2"/>
                      </a:solidFill>
                    </a:rPr>
                    <a:t>Gaussian smoothed </a:t>
                  </a:r>
                  <a:r>
                    <a:rPr lang="en-US" altLang="zh-CN" sz="1800">
                      <a:solidFill>
                        <a:schemeClr val="accent2"/>
                      </a:solidFill>
                    </a:rPr>
                    <a:t>G</a:t>
                  </a:r>
                  <a:r>
                    <a:rPr lang="en-US" sz="1800">
                      <a:solidFill>
                        <a:schemeClr val="accent2"/>
                      </a:solidFill>
                    </a:rPr>
                    <a:t>round </a:t>
                  </a:r>
                  <a:r>
                    <a:rPr lang="en-US" altLang="zh-CN" sz="1800">
                      <a:solidFill>
                        <a:schemeClr val="accent2"/>
                      </a:solidFill>
                    </a:rPr>
                    <a:t>T</a:t>
                  </a:r>
                  <a:r>
                    <a:rPr lang="en-US" sz="1800">
                      <a:solidFill>
                        <a:schemeClr val="accent2"/>
                      </a:solidFill>
                    </a:rPr>
                    <a:t>ruth</a:t>
                  </a:r>
                  <a:r>
                    <a:rPr lang="zh-CN" altLang="en-US" sz="1800">
                      <a:solidFill>
                        <a:schemeClr val="accent2"/>
                      </a:solidFill>
                    </a:rPr>
                    <a:t> </a:t>
                  </a:r>
                  <a:r>
                    <a:rPr lang="en-US" altLang="zh-CN" sz="1800">
                      <a:solidFill>
                        <a:schemeClr val="accent2"/>
                      </a:solidFill>
                    </a:rPr>
                    <a:t>(GGT)</a:t>
                  </a:r>
                  <a:endParaRPr lang="en-US" sz="1800">
                    <a:solidFill>
                      <a:schemeClr val="accent2"/>
                    </a:solidFill>
                  </a:endParaRPr>
                </a:p>
              </p:txBody>
            </p:sp>
          </p:grpSp>
          <p:sp>
            <p:nvSpPr>
              <p:cNvPr id="15" name="Right Brace 14">
                <a:extLst>
                  <a:ext uri="{FF2B5EF4-FFF2-40B4-BE49-F238E27FC236}">
                    <a16:creationId xmlns:a16="http://schemas.microsoft.com/office/drawing/2014/main" id="{5FBDFA9F-1184-FC48-8A5F-51668166DCA3}"/>
                  </a:ext>
                </a:extLst>
              </p:cNvPr>
              <p:cNvSpPr/>
              <p:nvPr/>
            </p:nvSpPr>
            <p:spPr>
              <a:xfrm>
                <a:off x="7234003" y="2262186"/>
                <a:ext cx="236320" cy="2494989"/>
              </a:xfrm>
              <a:prstGeom prst="rightBrace">
                <a:avLst>
                  <a:gd name="adj1" fmla="val 49872"/>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B76D4B8-1E26-1B44-9C6A-384D3B7A7B41}"/>
                  </a:ext>
                </a:extLst>
              </p:cNvPr>
              <p:cNvSpPr txBox="1">
                <a:spLocks/>
              </p:cNvSpPr>
              <p:nvPr/>
            </p:nvSpPr>
            <p:spPr>
              <a:xfrm>
                <a:off x="7508496" y="3307506"/>
                <a:ext cx="1214721" cy="569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Pixel-wise loss</a:t>
                </a:r>
              </a:p>
            </p:txBody>
          </p:sp>
        </p:grpSp>
      </p:grpSp>
    </p:spTree>
    <p:custDataLst>
      <p:tags r:id="rId1"/>
    </p:custDataLst>
    <p:extLst>
      <p:ext uri="{BB962C8B-B14F-4D97-AF65-F5344CB8AC3E}">
        <p14:creationId xmlns:p14="http://schemas.microsoft.com/office/powerpoint/2010/main" val="22123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FEC8-7F72-9140-85B5-8F5142D60201}"/>
              </a:ext>
            </a:extLst>
          </p:cNvPr>
          <p:cNvSpPr>
            <a:spLocks noGrp="1"/>
          </p:cNvSpPr>
          <p:nvPr>
            <p:ph type="title"/>
          </p:nvPr>
        </p:nvSpPr>
        <p:spPr/>
        <p:txBody>
          <a:bodyPr>
            <a:normAutofit/>
          </a:bodyPr>
          <a:lstStyle/>
          <a:p>
            <a:r>
              <a:rPr lang="en-US" sz="3200">
                <a:solidFill>
                  <a:schemeClr val="accent1">
                    <a:lumMod val="75000"/>
                  </a:schemeClr>
                </a:solidFill>
              </a:rPr>
              <a:t>Previous </a:t>
            </a:r>
            <a:r>
              <a:rPr lang="en-US" altLang="zh-CN" sz="3200">
                <a:solidFill>
                  <a:schemeClr val="accent1">
                    <a:lumMod val="75000"/>
                  </a:schemeClr>
                </a:solidFill>
              </a:rPr>
              <a:t>W</a:t>
            </a:r>
            <a:r>
              <a:rPr lang="en-US" sz="3200">
                <a:solidFill>
                  <a:schemeClr val="accent1">
                    <a:lumMod val="75000"/>
                  </a:schemeClr>
                </a:solidFill>
              </a:rPr>
              <a:t>orks</a:t>
            </a:r>
          </a:p>
        </p:txBody>
      </p:sp>
      <p:sp>
        <p:nvSpPr>
          <p:cNvPr id="3" name="Content Placeholder 2">
            <a:extLst>
              <a:ext uri="{FF2B5EF4-FFF2-40B4-BE49-F238E27FC236}">
                <a16:creationId xmlns:a16="http://schemas.microsoft.com/office/drawing/2014/main" id="{8067C4E9-6EDF-0C45-9ECD-EEE5DDEE572E}"/>
              </a:ext>
            </a:extLst>
          </p:cNvPr>
          <p:cNvSpPr>
            <a:spLocks noGrp="1"/>
          </p:cNvSpPr>
          <p:nvPr>
            <p:ph idx="1"/>
          </p:nvPr>
        </p:nvSpPr>
        <p:spPr>
          <a:xfrm>
            <a:off x="167640" y="954487"/>
            <a:ext cx="11826240" cy="1995747"/>
          </a:xfrm>
        </p:spPr>
        <p:txBody>
          <a:bodyPr>
            <a:normAutofit/>
          </a:bodyPr>
          <a:lstStyle/>
          <a:p>
            <a:r>
              <a:rPr lang="en-US" sz="2400"/>
              <a:t>Pixel-wise loss on Gaussian smoothed </a:t>
            </a:r>
            <a:r>
              <a:rPr lang="en-US" altLang="zh-CN" sz="2400"/>
              <a:t>Ground</a:t>
            </a:r>
            <a:r>
              <a:rPr lang="zh-CN" altLang="en-US" sz="2400"/>
              <a:t> </a:t>
            </a:r>
            <a:r>
              <a:rPr lang="en-US" altLang="zh-CN" sz="2400"/>
              <a:t>Truth</a:t>
            </a:r>
            <a:r>
              <a:rPr lang="zh-CN" altLang="en-US" sz="2400"/>
              <a:t> </a:t>
            </a:r>
            <a:r>
              <a:rPr lang="en-US" altLang="zh-CN" sz="2400"/>
              <a:t>(GGT)</a:t>
            </a:r>
          </a:p>
          <a:p>
            <a:pPr lvl="1">
              <a:buFont typeface="Wingdings" pitchFamily="2" charset="2"/>
              <a:buChar char="Ø"/>
            </a:pPr>
            <a:r>
              <a:rPr lang="zh-CN" altLang="en-US" sz="2000"/>
              <a:t> </a:t>
            </a:r>
            <a:r>
              <a:rPr lang="en-US" altLang="zh-CN" sz="2000"/>
              <a:t>Gaussian</a:t>
            </a:r>
            <a:r>
              <a:rPr lang="zh-CN" altLang="en-US" sz="2000"/>
              <a:t> </a:t>
            </a:r>
            <a:r>
              <a:rPr lang="en-US" altLang="zh-CN" sz="2000"/>
              <a:t>width</a:t>
            </a:r>
            <a:r>
              <a:rPr lang="zh-CN" altLang="en-US" sz="2000"/>
              <a:t> </a:t>
            </a:r>
            <a:r>
              <a:rPr lang="en-US" altLang="zh-CN" sz="2000"/>
              <a:t>is</a:t>
            </a:r>
            <a:r>
              <a:rPr lang="zh-CN" altLang="en-US" sz="2000"/>
              <a:t> </a:t>
            </a:r>
            <a:r>
              <a:rPr lang="en-US" altLang="zh-CN" sz="2000"/>
              <a:t>difficult</a:t>
            </a:r>
            <a:r>
              <a:rPr lang="zh-CN" altLang="en-US" sz="2000"/>
              <a:t> </a:t>
            </a:r>
            <a:r>
              <a:rPr lang="en-US" altLang="zh-CN" sz="2000"/>
              <a:t>to</a:t>
            </a:r>
            <a:r>
              <a:rPr lang="zh-CN" altLang="en-US" sz="2000"/>
              <a:t> </a:t>
            </a:r>
            <a:r>
              <a:rPr lang="en-US" altLang="zh-CN" sz="2000"/>
              <a:t>choose:</a:t>
            </a:r>
          </a:p>
          <a:p>
            <a:pPr lvl="2">
              <a:buFont typeface="Wingdings" pitchFamily="2" charset="2"/>
              <a:buChar char="§"/>
            </a:pPr>
            <a:r>
              <a:rPr lang="en-US" altLang="zh-CN" sz="1800"/>
              <a:t>Huge variations in human size, shape</a:t>
            </a:r>
          </a:p>
          <a:p>
            <a:pPr lvl="2">
              <a:buFont typeface="Wingdings" pitchFamily="2" charset="2"/>
              <a:buChar char="§"/>
            </a:pPr>
            <a:r>
              <a:rPr lang="en-US" altLang="zh-CN" sz="1800"/>
              <a:t>Irregular crowd distributions</a:t>
            </a:r>
          </a:p>
          <a:p>
            <a:pPr lvl="2">
              <a:buFont typeface="Wingdings" pitchFamily="2" charset="2"/>
              <a:buChar char="§"/>
            </a:pPr>
            <a:r>
              <a:rPr lang="en-US" altLang="zh-CN" sz="1800"/>
              <a:t>Occlusions</a:t>
            </a:r>
          </a:p>
          <a:p>
            <a:pPr lvl="1">
              <a:buFont typeface="Wingdings" pitchFamily="2" charset="2"/>
              <a:buChar char="Ø"/>
            </a:pPr>
            <a:endParaRPr lang="en-US" sz="2000"/>
          </a:p>
          <a:p>
            <a:pPr marL="0" indent="0">
              <a:buNone/>
            </a:pPr>
            <a:endParaRPr lang="en-US"/>
          </a:p>
        </p:txBody>
      </p:sp>
      <p:pic>
        <p:nvPicPr>
          <p:cNvPr id="7" name="Picture 6">
            <a:extLst>
              <a:ext uri="{FF2B5EF4-FFF2-40B4-BE49-F238E27FC236}">
                <a16:creationId xmlns:a16="http://schemas.microsoft.com/office/drawing/2014/main" id="{64B77616-27AE-B14F-8AC2-FD25ECE5F5B4}"/>
              </a:ext>
            </a:extLst>
          </p:cNvPr>
          <p:cNvPicPr>
            <a:picLocks noChangeAspect="1"/>
          </p:cNvPicPr>
          <p:nvPr/>
        </p:nvPicPr>
        <p:blipFill rotWithShape="1">
          <a:blip r:embed="rId4"/>
          <a:srcRect r="35180"/>
          <a:stretch/>
        </p:blipFill>
        <p:spPr>
          <a:xfrm>
            <a:off x="329577" y="3115654"/>
            <a:ext cx="3727003" cy="2504293"/>
          </a:xfrm>
          <a:prstGeom prst="rect">
            <a:avLst/>
          </a:prstGeom>
        </p:spPr>
      </p:pic>
      <p:pic>
        <p:nvPicPr>
          <p:cNvPr id="9" name="Picture 8" descr="A group of people sitting in front of a crowd&#10;&#10;Description automatically generated">
            <a:extLst>
              <a:ext uri="{FF2B5EF4-FFF2-40B4-BE49-F238E27FC236}">
                <a16:creationId xmlns:a16="http://schemas.microsoft.com/office/drawing/2014/main" id="{C02D8E0D-E6FA-1F4C-9EBF-FD0501D0158A}"/>
              </a:ext>
            </a:extLst>
          </p:cNvPr>
          <p:cNvPicPr>
            <a:picLocks noChangeAspect="1"/>
          </p:cNvPicPr>
          <p:nvPr/>
        </p:nvPicPr>
        <p:blipFill>
          <a:blip r:embed="rId5"/>
          <a:stretch>
            <a:fillRect/>
          </a:stretch>
        </p:blipFill>
        <p:spPr>
          <a:xfrm>
            <a:off x="4232498" y="3104672"/>
            <a:ext cx="3727003" cy="2488719"/>
          </a:xfrm>
          <a:prstGeom prst="rect">
            <a:avLst/>
          </a:prstGeom>
        </p:spPr>
      </p:pic>
      <p:pic>
        <p:nvPicPr>
          <p:cNvPr id="12" name="Picture 11">
            <a:extLst>
              <a:ext uri="{FF2B5EF4-FFF2-40B4-BE49-F238E27FC236}">
                <a16:creationId xmlns:a16="http://schemas.microsoft.com/office/drawing/2014/main" id="{3A1BB22D-DCAB-054F-BB61-80A48A52009D}"/>
              </a:ext>
            </a:extLst>
          </p:cNvPr>
          <p:cNvPicPr>
            <a:picLocks noChangeAspect="1"/>
          </p:cNvPicPr>
          <p:nvPr/>
        </p:nvPicPr>
        <p:blipFill>
          <a:blip r:embed="rId6"/>
          <a:stretch>
            <a:fillRect/>
          </a:stretch>
        </p:blipFill>
        <p:spPr>
          <a:xfrm>
            <a:off x="8135419" y="3104672"/>
            <a:ext cx="3756675" cy="2473145"/>
          </a:xfrm>
          <a:prstGeom prst="rect">
            <a:avLst/>
          </a:prstGeom>
        </p:spPr>
      </p:pic>
    </p:spTree>
    <p:custDataLst>
      <p:tags r:id="rId1"/>
    </p:custDataLst>
    <p:extLst>
      <p:ext uri="{BB962C8B-B14F-4D97-AF65-F5344CB8AC3E}">
        <p14:creationId xmlns:p14="http://schemas.microsoft.com/office/powerpoint/2010/main" val="1709765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FEC8-7F72-9140-85B5-8F5142D60201}"/>
              </a:ext>
            </a:extLst>
          </p:cNvPr>
          <p:cNvSpPr>
            <a:spLocks noGrp="1"/>
          </p:cNvSpPr>
          <p:nvPr>
            <p:ph type="title"/>
          </p:nvPr>
        </p:nvSpPr>
        <p:spPr/>
        <p:txBody>
          <a:bodyPr>
            <a:normAutofit/>
          </a:bodyPr>
          <a:lstStyle/>
          <a:p>
            <a:r>
              <a:rPr lang="en-US" sz="3200">
                <a:solidFill>
                  <a:schemeClr val="accent1">
                    <a:lumMod val="75000"/>
                  </a:schemeClr>
                </a:solidFill>
              </a:rPr>
              <a:t>Previous </a:t>
            </a:r>
            <a:r>
              <a:rPr lang="en-US" altLang="zh-CN" sz="3200">
                <a:solidFill>
                  <a:schemeClr val="accent1">
                    <a:lumMod val="75000"/>
                  </a:schemeClr>
                </a:solidFill>
              </a:rPr>
              <a:t>W</a:t>
            </a:r>
            <a:r>
              <a:rPr lang="en-US" sz="3200">
                <a:solidFill>
                  <a:schemeClr val="accent1">
                    <a:lumMod val="75000"/>
                  </a:schemeClr>
                </a:solidFill>
              </a:rPr>
              <a:t>orks</a:t>
            </a:r>
          </a:p>
        </p:txBody>
      </p:sp>
      <p:sp>
        <p:nvSpPr>
          <p:cNvPr id="3" name="Content Placeholder 2">
            <a:extLst>
              <a:ext uri="{FF2B5EF4-FFF2-40B4-BE49-F238E27FC236}">
                <a16:creationId xmlns:a16="http://schemas.microsoft.com/office/drawing/2014/main" id="{8067C4E9-6EDF-0C45-9ECD-EEE5DDEE572E}"/>
              </a:ext>
            </a:extLst>
          </p:cNvPr>
          <p:cNvSpPr>
            <a:spLocks noGrp="1"/>
          </p:cNvSpPr>
          <p:nvPr>
            <p:ph idx="1"/>
          </p:nvPr>
        </p:nvSpPr>
        <p:spPr>
          <a:xfrm>
            <a:off x="167640" y="954488"/>
            <a:ext cx="11826240" cy="1299800"/>
          </a:xfrm>
        </p:spPr>
        <p:txBody>
          <a:bodyPr/>
          <a:lstStyle/>
          <a:p>
            <a:r>
              <a:rPr lang="en-US" sz="2400"/>
              <a:t>Pixel-wise loss on Gaussian smoothed </a:t>
            </a:r>
            <a:r>
              <a:rPr lang="en-US" altLang="zh-CN" sz="2400"/>
              <a:t>Ground</a:t>
            </a:r>
            <a:r>
              <a:rPr lang="zh-CN" altLang="en-US" sz="2400"/>
              <a:t> </a:t>
            </a:r>
            <a:r>
              <a:rPr lang="en-US" altLang="zh-CN" sz="2400"/>
              <a:t>Truth</a:t>
            </a:r>
            <a:r>
              <a:rPr lang="zh-CN" altLang="en-US" sz="2400"/>
              <a:t> </a:t>
            </a:r>
            <a:r>
              <a:rPr lang="en-US" altLang="zh-CN" sz="2400"/>
              <a:t>(GGT)</a:t>
            </a:r>
          </a:p>
          <a:p>
            <a:pPr lvl="1">
              <a:buFont typeface="Wingdings" pitchFamily="2" charset="2"/>
              <a:buChar char="Ø"/>
            </a:pPr>
            <a:r>
              <a:rPr lang="zh-CN" altLang="en-US" sz="2000"/>
              <a:t> </a:t>
            </a:r>
            <a:r>
              <a:rPr lang="en-US" altLang="zh-CN" sz="2000"/>
              <a:t>Gaussian</a:t>
            </a:r>
            <a:r>
              <a:rPr lang="zh-CN" altLang="en-US" sz="2000"/>
              <a:t> </a:t>
            </a:r>
            <a:r>
              <a:rPr lang="en-US" altLang="zh-CN" sz="2000"/>
              <a:t>width</a:t>
            </a:r>
            <a:r>
              <a:rPr lang="zh-CN" altLang="en-US" sz="2000"/>
              <a:t> </a:t>
            </a:r>
            <a:r>
              <a:rPr lang="en-US" altLang="zh-CN" sz="2000"/>
              <a:t>is</a:t>
            </a:r>
            <a:r>
              <a:rPr lang="zh-CN" altLang="en-US" sz="2000"/>
              <a:t> </a:t>
            </a:r>
            <a:r>
              <a:rPr lang="en-US" altLang="zh-CN" sz="2000"/>
              <a:t>difficult</a:t>
            </a:r>
            <a:r>
              <a:rPr lang="zh-CN" altLang="en-US" sz="2000"/>
              <a:t> </a:t>
            </a:r>
            <a:r>
              <a:rPr lang="en-US" altLang="zh-CN" sz="2000"/>
              <a:t>to</a:t>
            </a:r>
            <a:r>
              <a:rPr lang="zh-CN" altLang="en-US" sz="2000"/>
              <a:t> </a:t>
            </a:r>
            <a:r>
              <a:rPr lang="en-US" altLang="zh-CN" sz="2000"/>
              <a:t>choose.</a:t>
            </a:r>
          </a:p>
          <a:p>
            <a:pPr lvl="1">
              <a:buFont typeface="Wingdings" pitchFamily="2" charset="2"/>
              <a:buChar char="Ø"/>
            </a:pPr>
            <a:r>
              <a:rPr lang="zh-CN" altLang="en-US" sz="2000"/>
              <a:t> </a:t>
            </a:r>
            <a:r>
              <a:rPr lang="en-US" sz="2000"/>
              <a:t>Imposing Gaussians to annotations hurts the generalization performance.</a:t>
            </a:r>
          </a:p>
          <a:p>
            <a:pPr marL="457200" lvl="1" indent="0">
              <a:buNone/>
            </a:pPr>
            <a:endParaRPr lang="en-US" sz="2000"/>
          </a:p>
          <a:p>
            <a:pPr marL="0" indent="0">
              <a:buNone/>
            </a:pPr>
            <a:endParaRPr lang="en-US"/>
          </a:p>
        </p:txBody>
      </p:sp>
      <p:grpSp>
        <p:nvGrpSpPr>
          <p:cNvPr id="4" name="Group 3">
            <a:extLst>
              <a:ext uri="{FF2B5EF4-FFF2-40B4-BE49-F238E27FC236}">
                <a16:creationId xmlns:a16="http://schemas.microsoft.com/office/drawing/2014/main" id="{8033FE27-A0FA-AE4E-9065-2283A2A8F674}"/>
              </a:ext>
            </a:extLst>
          </p:cNvPr>
          <p:cNvGrpSpPr/>
          <p:nvPr/>
        </p:nvGrpSpPr>
        <p:grpSpPr>
          <a:xfrm>
            <a:off x="2678586" y="2267540"/>
            <a:ext cx="6110742" cy="1161434"/>
            <a:chOff x="2678586" y="2267540"/>
            <a:chExt cx="6110742" cy="1161434"/>
          </a:xfrm>
        </p:grpSpPr>
        <p:pic>
          <p:nvPicPr>
            <p:cNvPr id="17" name="Picture 16">
              <a:extLst>
                <a:ext uri="{FF2B5EF4-FFF2-40B4-BE49-F238E27FC236}">
                  <a16:creationId xmlns:a16="http://schemas.microsoft.com/office/drawing/2014/main" id="{E8DD0F4A-0CE5-3240-9B9F-3A7364636E9F}"/>
                </a:ext>
              </a:extLst>
            </p:cNvPr>
            <p:cNvPicPr>
              <a:picLocks noChangeAspect="1"/>
            </p:cNvPicPr>
            <p:nvPr/>
          </p:nvPicPr>
          <p:blipFill>
            <a:blip r:embed="rId4"/>
            <a:stretch>
              <a:fillRect/>
            </a:stretch>
          </p:blipFill>
          <p:spPr>
            <a:xfrm>
              <a:off x="2982888" y="2267540"/>
              <a:ext cx="5806440" cy="674268"/>
            </a:xfrm>
            <a:prstGeom prst="rect">
              <a:avLst/>
            </a:prstGeom>
          </p:spPr>
        </p:pic>
        <p:sp>
          <p:nvSpPr>
            <p:cNvPr id="18" name="Right Brace 17">
              <a:extLst>
                <a:ext uri="{FF2B5EF4-FFF2-40B4-BE49-F238E27FC236}">
                  <a16:creationId xmlns:a16="http://schemas.microsoft.com/office/drawing/2014/main" id="{B5E0943C-2914-2E4B-AF56-4D1C412BAC71}"/>
                </a:ext>
              </a:extLst>
            </p:cNvPr>
            <p:cNvSpPr/>
            <p:nvPr/>
          </p:nvSpPr>
          <p:spPr>
            <a:xfrm rot="5400000">
              <a:off x="3617267" y="2115863"/>
              <a:ext cx="118161" cy="1611004"/>
            </a:xfrm>
            <a:prstGeom prst="rightBrace">
              <a:avLst>
                <a:gd name="adj1" fmla="val 49872"/>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2E6EC810-7889-9D47-BB86-F49B52800B9D}"/>
                </a:ext>
              </a:extLst>
            </p:cNvPr>
            <p:cNvSpPr txBox="1"/>
            <p:nvPr/>
          </p:nvSpPr>
          <p:spPr>
            <a:xfrm>
              <a:off x="2678586" y="3050008"/>
              <a:ext cx="2082513" cy="369332"/>
            </a:xfrm>
            <a:prstGeom prst="rect">
              <a:avLst/>
            </a:prstGeom>
            <a:noFill/>
          </p:spPr>
          <p:txBody>
            <a:bodyPr wrap="square" rtlCol="0">
              <a:spAutoFit/>
            </a:bodyPr>
            <a:lstStyle/>
            <a:p>
              <a:r>
                <a:rPr lang="en-US" altLang="zh-CN"/>
                <a:t>Generalization</a:t>
              </a:r>
              <a:r>
                <a:rPr lang="en-US"/>
                <a:t> Error</a:t>
              </a:r>
            </a:p>
          </p:txBody>
        </p:sp>
        <p:sp>
          <p:nvSpPr>
            <p:cNvPr id="20" name="Right Brace 19">
              <a:extLst>
                <a:ext uri="{FF2B5EF4-FFF2-40B4-BE49-F238E27FC236}">
                  <a16:creationId xmlns:a16="http://schemas.microsoft.com/office/drawing/2014/main" id="{C8500EEC-0D64-1749-8142-7050E340355C}"/>
                </a:ext>
              </a:extLst>
            </p:cNvPr>
            <p:cNvSpPr/>
            <p:nvPr/>
          </p:nvSpPr>
          <p:spPr>
            <a:xfrm rot="5400000">
              <a:off x="5849997" y="1955992"/>
              <a:ext cx="118164" cy="1959520"/>
            </a:xfrm>
            <a:prstGeom prst="rightBrace">
              <a:avLst>
                <a:gd name="adj1" fmla="val 49872"/>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C28844A9-4DD0-F847-BFDF-5D7C61ED3F1C}"/>
                </a:ext>
              </a:extLst>
            </p:cNvPr>
            <p:cNvSpPr txBox="1"/>
            <p:nvPr/>
          </p:nvSpPr>
          <p:spPr>
            <a:xfrm>
              <a:off x="4844186" y="3059642"/>
              <a:ext cx="2250748" cy="369332"/>
            </a:xfrm>
            <a:prstGeom prst="rect">
              <a:avLst/>
            </a:prstGeom>
            <a:noFill/>
          </p:spPr>
          <p:txBody>
            <a:bodyPr wrap="square" lIns="91440" tIns="45720" rIns="91440" bIns="45720" rtlCol="0" anchor="t">
              <a:spAutoFit/>
            </a:bodyPr>
            <a:lstStyle/>
            <a:p>
              <a:r>
                <a:rPr lang="en-US">
                  <a:ea typeface="等线"/>
                </a:rPr>
                <a:t>Real</a:t>
              </a:r>
              <a:r>
                <a:rPr lang="en-US"/>
                <a:t> GT and GGT gap</a:t>
              </a:r>
            </a:p>
          </p:txBody>
        </p:sp>
        <p:sp>
          <p:nvSpPr>
            <p:cNvPr id="22" name="Right Brace 21">
              <a:extLst>
                <a:ext uri="{FF2B5EF4-FFF2-40B4-BE49-F238E27FC236}">
                  <a16:creationId xmlns:a16="http://schemas.microsoft.com/office/drawing/2014/main" id="{76D11BC5-99B8-944B-AE7F-7DCA7D7296ED}"/>
                </a:ext>
              </a:extLst>
            </p:cNvPr>
            <p:cNvSpPr/>
            <p:nvPr/>
          </p:nvSpPr>
          <p:spPr>
            <a:xfrm rot="5400000">
              <a:off x="7893338" y="2182052"/>
              <a:ext cx="118166" cy="1481643"/>
            </a:xfrm>
            <a:prstGeom prst="rightBrace">
              <a:avLst>
                <a:gd name="adj1" fmla="val 49872"/>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7540E243-51BB-7E48-AA05-A4F8322316B5}"/>
                </a:ext>
              </a:extLst>
            </p:cNvPr>
            <p:cNvSpPr txBox="1"/>
            <p:nvPr/>
          </p:nvSpPr>
          <p:spPr>
            <a:xfrm>
              <a:off x="7147257" y="3050008"/>
              <a:ext cx="1611005" cy="369332"/>
            </a:xfrm>
            <a:prstGeom prst="rect">
              <a:avLst/>
            </a:prstGeom>
            <a:noFill/>
          </p:spPr>
          <p:txBody>
            <a:bodyPr wrap="square" rtlCol="0">
              <a:spAutoFit/>
            </a:bodyPr>
            <a:lstStyle/>
            <a:p>
              <a:r>
                <a:rPr lang="en-US"/>
                <a:t>Empirical Error</a:t>
              </a:r>
            </a:p>
          </p:txBody>
        </p:sp>
      </p:grpSp>
    </p:spTree>
    <p:custDataLst>
      <p:tags r:id="rId1"/>
    </p:custDataLst>
    <p:extLst>
      <p:ext uri="{BB962C8B-B14F-4D97-AF65-F5344CB8AC3E}">
        <p14:creationId xmlns:p14="http://schemas.microsoft.com/office/powerpoint/2010/main" val="201386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FEC8-7F72-9140-85B5-8F5142D60201}"/>
              </a:ext>
            </a:extLst>
          </p:cNvPr>
          <p:cNvSpPr>
            <a:spLocks noGrp="1"/>
          </p:cNvSpPr>
          <p:nvPr>
            <p:ph type="title"/>
          </p:nvPr>
        </p:nvSpPr>
        <p:spPr/>
        <p:txBody>
          <a:bodyPr>
            <a:normAutofit/>
          </a:bodyPr>
          <a:lstStyle/>
          <a:p>
            <a:r>
              <a:rPr lang="en-US" sz="3200">
                <a:solidFill>
                  <a:schemeClr val="accent1">
                    <a:lumMod val="75000"/>
                  </a:schemeClr>
                </a:solidFill>
              </a:rPr>
              <a:t>Previous </a:t>
            </a:r>
            <a:r>
              <a:rPr lang="en-US" altLang="zh-CN" sz="3200">
                <a:solidFill>
                  <a:schemeClr val="accent1">
                    <a:lumMod val="75000"/>
                  </a:schemeClr>
                </a:solidFill>
              </a:rPr>
              <a:t>W</a:t>
            </a:r>
            <a:r>
              <a:rPr lang="en-US" sz="3200">
                <a:solidFill>
                  <a:schemeClr val="accent1">
                    <a:lumMod val="75000"/>
                  </a:schemeClr>
                </a:solidFill>
              </a:rPr>
              <a:t>orks</a:t>
            </a:r>
          </a:p>
        </p:txBody>
      </p:sp>
      <p:sp>
        <p:nvSpPr>
          <p:cNvPr id="3" name="Content Placeholder 2">
            <a:extLst>
              <a:ext uri="{FF2B5EF4-FFF2-40B4-BE49-F238E27FC236}">
                <a16:creationId xmlns:a16="http://schemas.microsoft.com/office/drawing/2014/main" id="{8067C4E9-6EDF-0C45-9ECD-EEE5DDEE572E}"/>
              </a:ext>
            </a:extLst>
          </p:cNvPr>
          <p:cNvSpPr>
            <a:spLocks noGrp="1"/>
          </p:cNvSpPr>
          <p:nvPr>
            <p:ph idx="1"/>
          </p:nvPr>
        </p:nvSpPr>
        <p:spPr>
          <a:xfrm>
            <a:off x="167640" y="954488"/>
            <a:ext cx="11826240" cy="1299800"/>
          </a:xfrm>
        </p:spPr>
        <p:txBody>
          <a:bodyPr/>
          <a:lstStyle/>
          <a:p>
            <a:r>
              <a:rPr lang="en-US" sz="2400"/>
              <a:t>Pixel-wise loss on Gaussian smoothed </a:t>
            </a:r>
            <a:r>
              <a:rPr lang="en-US" altLang="zh-CN" sz="2400"/>
              <a:t>Ground</a:t>
            </a:r>
            <a:r>
              <a:rPr lang="zh-CN" altLang="en-US" sz="2400"/>
              <a:t> </a:t>
            </a:r>
            <a:r>
              <a:rPr lang="en-US" altLang="zh-CN" sz="2400"/>
              <a:t>Truth</a:t>
            </a:r>
            <a:r>
              <a:rPr lang="zh-CN" altLang="en-US" sz="2400"/>
              <a:t> </a:t>
            </a:r>
            <a:r>
              <a:rPr lang="en-US" altLang="zh-CN" sz="2400"/>
              <a:t>(GGT)</a:t>
            </a:r>
          </a:p>
          <a:p>
            <a:pPr lvl="1">
              <a:buFont typeface="Wingdings" pitchFamily="2" charset="2"/>
              <a:buChar char="Ø"/>
            </a:pPr>
            <a:r>
              <a:rPr lang="zh-CN" altLang="en-US" sz="2000"/>
              <a:t> </a:t>
            </a:r>
            <a:r>
              <a:rPr lang="en-US" altLang="zh-CN" sz="2000"/>
              <a:t>Gaussian</a:t>
            </a:r>
            <a:r>
              <a:rPr lang="zh-CN" altLang="en-US" sz="2000"/>
              <a:t> </a:t>
            </a:r>
            <a:r>
              <a:rPr lang="en-US" altLang="zh-CN" sz="2000"/>
              <a:t>width</a:t>
            </a:r>
            <a:r>
              <a:rPr lang="zh-CN" altLang="en-US" sz="2000"/>
              <a:t> </a:t>
            </a:r>
            <a:r>
              <a:rPr lang="en-US" altLang="zh-CN" sz="2000"/>
              <a:t>is</a:t>
            </a:r>
            <a:r>
              <a:rPr lang="zh-CN" altLang="en-US" sz="2000"/>
              <a:t> </a:t>
            </a:r>
            <a:r>
              <a:rPr lang="en-US" altLang="zh-CN" sz="2000"/>
              <a:t>difficult</a:t>
            </a:r>
            <a:r>
              <a:rPr lang="zh-CN" altLang="en-US" sz="2000"/>
              <a:t> </a:t>
            </a:r>
            <a:r>
              <a:rPr lang="en-US" altLang="zh-CN" sz="2000"/>
              <a:t>to</a:t>
            </a:r>
            <a:r>
              <a:rPr lang="zh-CN" altLang="en-US" sz="2000"/>
              <a:t> </a:t>
            </a:r>
            <a:r>
              <a:rPr lang="en-US" altLang="zh-CN" sz="2000"/>
              <a:t>choose.</a:t>
            </a:r>
          </a:p>
          <a:p>
            <a:pPr lvl="1">
              <a:buFont typeface="Wingdings" pitchFamily="2" charset="2"/>
              <a:buChar char="Ø"/>
            </a:pPr>
            <a:r>
              <a:rPr lang="zh-CN" altLang="en-US" sz="2000"/>
              <a:t> </a:t>
            </a:r>
            <a:r>
              <a:rPr lang="en-US" sz="2000"/>
              <a:t>Imposing Gaussians to annotations hurts the generalization performance.</a:t>
            </a:r>
          </a:p>
          <a:p>
            <a:pPr marL="457200" lvl="1" indent="0">
              <a:buNone/>
            </a:pPr>
            <a:endParaRPr lang="en-US" sz="2000"/>
          </a:p>
          <a:p>
            <a:pPr marL="0" indent="0">
              <a:buNone/>
            </a:pPr>
            <a:endParaRPr lang="en-US"/>
          </a:p>
        </p:txBody>
      </p:sp>
      <p:grpSp>
        <p:nvGrpSpPr>
          <p:cNvPr id="4" name="Group 3">
            <a:extLst>
              <a:ext uri="{FF2B5EF4-FFF2-40B4-BE49-F238E27FC236}">
                <a16:creationId xmlns:a16="http://schemas.microsoft.com/office/drawing/2014/main" id="{8033FE27-A0FA-AE4E-9065-2283A2A8F674}"/>
              </a:ext>
            </a:extLst>
          </p:cNvPr>
          <p:cNvGrpSpPr/>
          <p:nvPr/>
        </p:nvGrpSpPr>
        <p:grpSpPr>
          <a:xfrm>
            <a:off x="2678586" y="2267540"/>
            <a:ext cx="6110742" cy="1161434"/>
            <a:chOff x="2678586" y="2267540"/>
            <a:chExt cx="6110742" cy="1161434"/>
          </a:xfrm>
        </p:grpSpPr>
        <p:pic>
          <p:nvPicPr>
            <p:cNvPr id="17" name="Picture 16">
              <a:extLst>
                <a:ext uri="{FF2B5EF4-FFF2-40B4-BE49-F238E27FC236}">
                  <a16:creationId xmlns:a16="http://schemas.microsoft.com/office/drawing/2014/main" id="{E8DD0F4A-0CE5-3240-9B9F-3A7364636E9F}"/>
                </a:ext>
              </a:extLst>
            </p:cNvPr>
            <p:cNvPicPr>
              <a:picLocks noChangeAspect="1"/>
            </p:cNvPicPr>
            <p:nvPr/>
          </p:nvPicPr>
          <p:blipFill>
            <a:blip r:embed="rId4"/>
            <a:stretch>
              <a:fillRect/>
            </a:stretch>
          </p:blipFill>
          <p:spPr>
            <a:xfrm>
              <a:off x="2982888" y="2267540"/>
              <a:ext cx="5806440" cy="674268"/>
            </a:xfrm>
            <a:prstGeom prst="rect">
              <a:avLst/>
            </a:prstGeom>
          </p:spPr>
        </p:pic>
        <p:sp>
          <p:nvSpPr>
            <p:cNvPr id="18" name="Right Brace 17">
              <a:extLst>
                <a:ext uri="{FF2B5EF4-FFF2-40B4-BE49-F238E27FC236}">
                  <a16:creationId xmlns:a16="http://schemas.microsoft.com/office/drawing/2014/main" id="{B5E0943C-2914-2E4B-AF56-4D1C412BAC71}"/>
                </a:ext>
              </a:extLst>
            </p:cNvPr>
            <p:cNvSpPr/>
            <p:nvPr/>
          </p:nvSpPr>
          <p:spPr>
            <a:xfrm rot="5400000">
              <a:off x="3617267" y="2115863"/>
              <a:ext cx="118161" cy="1611004"/>
            </a:xfrm>
            <a:prstGeom prst="rightBrace">
              <a:avLst>
                <a:gd name="adj1" fmla="val 49872"/>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2E6EC810-7889-9D47-BB86-F49B52800B9D}"/>
                </a:ext>
              </a:extLst>
            </p:cNvPr>
            <p:cNvSpPr txBox="1"/>
            <p:nvPr/>
          </p:nvSpPr>
          <p:spPr>
            <a:xfrm>
              <a:off x="2678586" y="3050008"/>
              <a:ext cx="2082513" cy="369332"/>
            </a:xfrm>
            <a:prstGeom prst="rect">
              <a:avLst/>
            </a:prstGeom>
            <a:noFill/>
          </p:spPr>
          <p:txBody>
            <a:bodyPr wrap="square" rtlCol="0">
              <a:spAutoFit/>
            </a:bodyPr>
            <a:lstStyle/>
            <a:p>
              <a:r>
                <a:rPr lang="en-US" altLang="zh-CN"/>
                <a:t>Generalization</a:t>
              </a:r>
              <a:r>
                <a:rPr lang="en-US"/>
                <a:t> Error</a:t>
              </a:r>
            </a:p>
          </p:txBody>
        </p:sp>
        <p:sp>
          <p:nvSpPr>
            <p:cNvPr id="20" name="Right Brace 19">
              <a:extLst>
                <a:ext uri="{FF2B5EF4-FFF2-40B4-BE49-F238E27FC236}">
                  <a16:creationId xmlns:a16="http://schemas.microsoft.com/office/drawing/2014/main" id="{C8500EEC-0D64-1749-8142-7050E340355C}"/>
                </a:ext>
              </a:extLst>
            </p:cNvPr>
            <p:cNvSpPr/>
            <p:nvPr/>
          </p:nvSpPr>
          <p:spPr>
            <a:xfrm rot="5400000">
              <a:off x="5849997" y="1955992"/>
              <a:ext cx="118164" cy="1959520"/>
            </a:xfrm>
            <a:prstGeom prst="rightBrace">
              <a:avLst>
                <a:gd name="adj1" fmla="val 49872"/>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C28844A9-4DD0-F847-BFDF-5D7C61ED3F1C}"/>
                </a:ext>
              </a:extLst>
            </p:cNvPr>
            <p:cNvSpPr txBox="1"/>
            <p:nvPr/>
          </p:nvSpPr>
          <p:spPr>
            <a:xfrm>
              <a:off x="4844186" y="3059642"/>
              <a:ext cx="2250748" cy="369332"/>
            </a:xfrm>
            <a:prstGeom prst="rect">
              <a:avLst/>
            </a:prstGeom>
            <a:noFill/>
          </p:spPr>
          <p:txBody>
            <a:bodyPr wrap="square" lIns="91440" tIns="45720" rIns="91440" bIns="45720" rtlCol="0" anchor="t">
              <a:spAutoFit/>
            </a:bodyPr>
            <a:lstStyle/>
            <a:p>
              <a:r>
                <a:rPr lang="en-US">
                  <a:ea typeface="等线"/>
                </a:rPr>
                <a:t>Real</a:t>
              </a:r>
              <a:r>
                <a:rPr lang="en-US"/>
                <a:t> GT and GGT gap</a:t>
              </a:r>
            </a:p>
          </p:txBody>
        </p:sp>
        <p:sp>
          <p:nvSpPr>
            <p:cNvPr id="22" name="Right Brace 21">
              <a:extLst>
                <a:ext uri="{FF2B5EF4-FFF2-40B4-BE49-F238E27FC236}">
                  <a16:creationId xmlns:a16="http://schemas.microsoft.com/office/drawing/2014/main" id="{76D11BC5-99B8-944B-AE7F-7DCA7D7296ED}"/>
                </a:ext>
              </a:extLst>
            </p:cNvPr>
            <p:cNvSpPr/>
            <p:nvPr/>
          </p:nvSpPr>
          <p:spPr>
            <a:xfrm rot="5400000">
              <a:off x="7893338" y="2182052"/>
              <a:ext cx="118166" cy="1481643"/>
            </a:xfrm>
            <a:prstGeom prst="rightBrace">
              <a:avLst>
                <a:gd name="adj1" fmla="val 49872"/>
                <a:gd name="adj2" fmla="val 5000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7540E243-51BB-7E48-AA05-A4F8322316B5}"/>
                </a:ext>
              </a:extLst>
            </p:cNvPr>
            <p:cNvSpPr txBox="1"/>
            <p:nvPr/>
          </p:nvSpPr>
          <p:spPr>
            <a:xfrm>
              <a:off x="7147257" y="3050008"/>
              <a:ext cx="1611005" cy="369332"/>
            </a:xfrm>
            <a:prstGeom prst="rect">
              <a:avLst/>
            </a:prstGeom>
            <a:noFill/>
          </p:spPr>
          <p:txBody>
            <a:bodyPr wrap="square" rtlCol="0">
              <a:spAutoFit/>
            </a:bodyPr>
            <a:lstStyle/>
            <a:p>
              <a:r>
                <a:rPr lang="en-US"/>
                <a:t>Empirical Error</a:t>
              </a:r>
            </a:p>
          </p:txBody>
        </p:sp>
      </p:grpSp>
      <p:sp>
        <p:nvSpPr>
          <p:cNvPr id="10" name="Rectangle 9">
            <a:extLst>
              <a:ext uri="{FF2B5EF4-FFF2-40B4-BE49-F238E27FC236}">
                <a16:creationId xmlns:a16="http://schemas.microsoft.com/office/drawing/2014/main" id="{982A1350-C7EC-1C41-A5BC-0166A7A4339D}"/>
              </a:ext>
            </a:extLst>
          </p:cNvPr>
          <p:cNvSpPr/>
          <p:nvPr/>
        </p:nvSpPr>
        <p:spPr>
          <a:xfrm>
            <a:off x="991066" y="3916193"/>
            <a:ext cx="7876505" cy="707886"/>
          </a:xfrm>
          <a:prstGeom prst="rect">
            <a:avLst/>
          </a:prstGeom>
        </p:spPr>
        <p:txBody>
          <a:bodyPr wrap="square">
            <a:spAutoFit/>
          </a:bodyPr>
          <a:lstStyle/>
          <a:p>
            <a:pPr marL="342900" indent="-342900">
              <a:buFont typeface="Wingdings" pitchFamily="2" charset="2"/>
              <a:buChar char="ü"/>
            </a:pPr>
            <a:r>
              <a:rPr lang="en-US" sz="2000">
                <a:solidFill>
                  <a:srgbClr val="FF0000"/>
                </a:solidFill>
              </a:rPr>
              <a:t>The better a model performs on the Gaussian smoothed ground truth, the poor</a:t>
            </a:r>
            <a:r>
              <a:rPr lang="en-US" altLang="zh-CN" sz="2000">
                <a:solidFill>
                  <a:srgbClr val="FF0000"/>
                </a:solidFill>
              </a:rPr>
              <a:t>er</a:t>
            </a:r>
            <a:r>
              <a:rPr lang="en-US" sz="2000">
                <a:solidFill>
                  <a:srgbClr val="FF0000"/>
                </a:solidFill>
              </a:rPr>
              <a:t> it generalizes on real ground truth.</a:t>
            </a:r>
          </a:p>
        </p:txBody>
      </p:sp>
    </p:spTree>
    <p:custDataLst>
      <p:tags r:id="rId1"/>
    </p:custDataLst>
    <p:extLst>
      <p:ext uri="{BB962C8B-B14F-4D97-AF65-F5344CB8AC3E}">
        <p14:creationId xmlns:p14="http://schemas.microsoft.com/office/powerpoint/2010/main" val="1779660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4|3.2"/>
</p:tagLst>
</file>

<file path=ppt/tags/tag10.xml><?xml version="1.0" encoding="utf-8"?>
<p:tagLst xmlns:a="http://schemas.openxmlformats.org/drawingml/2006/main" xmlns:r="http://schemas.openxmlformats.org/officeDocument/2006/relationships" xmlns:p="http://schemas.openxmlformats.org/presentationml/2006/main">
  <p:tag name="TIMING" val="|8|3.6|8.6|4.1"/>
</p:tagLst>
</file>

<file path=ppt/tags/tag11.xml><?xml version="1.0" encoding="utf-8"?>
<p:tagLst xmlns:a="http://schemas.openxmlformats.org/drawingml/2006/main" xmlns:r="http://schemas.openxmlformats.org/officeDocument/2006/relationships" xmlns:p="http://schemas.openxmlformats.org/presentationml/2006/main">
  <p:tag name="TIMING" val="|6.5"/>
</p:tagLst>
</file>

<file path=ppt/tags/tag12.xml><?xml version="1.0" encoding="utf-8"?>
<p:tagLst xmlns:a="http://schemas.openxmlformats.org/drawingml/2006/main" xmlns:r="http://schemas.openxmlformats.org/officeDocument/2006/relationships" xmlns:p="http://schemas.openxmlformats.org/presentationml/2006/main">
  <p:tag name="TIMING" val="|16.3"/>
</p:tagLst>
</file>

<file path=ppt/tags/tag13.xml><?xml version="1.0" encoding="utf-8"?>
<p:tagLst xmlns:a="http://schemas.openxmlformats.org/drawingml/2006/main" xmlns:r="http://schemas.openxmlformats.org/officeDocument/2006/relationships" xmlns:p="http://schemas.openxmlformats.org/presentationml/2006/main">
  <p:tag name="TIMING" val="|48.3"/>
</p:tagLst>
</file>

<file path=ppt/tags/tag14.xml><?xml version="1.0" encoding="utf-8"?>
<p:tagLst xmlns:a="http://schemas.openxmlformats.org/drawingml/2006/main" xmlns:r="http://schemas.openxmlformats.org/officeDocument/2006/relationships" xmlns:p="http://schemas.openxmlformats.org/presentationml/2006/main">
  <p:tag name="TIMING" val="|8.8"/>
</p:tagLst>
</file>

<file path=ppt/tags/tag15.xml><?xml version="1.0" encoding="utf-8"?>
<p:tagLst xmlns:a="http://schemas.openxmlformats.org/drawingml/2006/main" xmlns:r="http://schemas.openxmlformats.org/officeDocument/2006/relationships" xmlns:p="http://schemas.openxmlformats.org/presentationml/2006/main">
  <p:tag name="TIMING" val="|8.8"/>
</p:tagLst>
</file>

<file path=ppt/tags/tag2.xml><?xml version="1.0" encoding="utf-8"?>
<p:tagLst xmlns:a="http://schemas.openxmlformats.org/drawingml/2006/main" xmlns:r="http://schemas.openxmlformats.org/officeDocument/2006/relationships" xmlns:p="http://schemas.openxmlformats.org/presentationml/2006/main">
  <p:tag name="TIMING" val="|5.8"/>
</p:tagLst>
</file>

<file path=ppt/tags/tag3.xml><?xml version="1.0" encoding="utf-8"?>
<p:tagLst xmlns:a="http://schemas.openxmlformats.org/drawingml/2006/main" xmlns:r="http://schemas.openxmlformats.org/officeDocument/2006/relationships" xmlns:p="http://schemas.openxmlformats.org/presentationml/2006/main">
  <p:tag name="TIMING" val="|7.8|4.8"/>
</p:tagLst>
</file>

<file path=ppt/tags/tag4.xml><?xml version="1.0" encoding="utf-8"?>
<p:tagLst xmlns:a="http://schemas.openxmlformats.org/drawingml/2006/main" xmlns:r="http://schemas.openxmlformats.org/officeDocument/2006/relationships" xmlns:p="http://schemas.openxmlformats.org/presentationml/2006/main">
  <p:tag name="TIMING" val="|11.7|2.5"/>
</p:tagLst>
</file>

<file path=ppt/tags/tag5.xml><?xml version="1.0" encoding="utf-8"?>
<p:tagLst xmlns:a="http://schemas.openxmlformats.org/drawingml/2006/main" xmlns:r="http://schemas.openxmlformats.org/officeDocument/2006/relationships" xmlns:p="http://schemas.openxmlformats.org/presentationml/2006/main">
  <p:tag name="TIMING" val="|7.1|4.5|3"/>
</p:tagLst>
</file>

<file path=ppt/tags/tag6.xml><?xml version="1.0" encoding="utf-8"?>
<p:tagLst xmlns:a="http://schemas.openxmlformats.org/drawingml/2006/main" xmlns:r="http://schemas.openxmlformats.org/officeDocument/2006/relationships" xmlns:p="http://schemas.openxmlformats.org/presentationml/2006/main">
  <p:tag name="TIMING" val="|9.1"/>
</p:tagLst>
</file>

<file path=ppt/tags/tag7.xml><?xml version="1.0" encoding="utf-8"?>
<p:tagLst xmlns:a="http://schemas.openxmlformats.org/drawingml/2006/main" xmlns:r="http://schemas.openxmlformats.org/officeDocument/2006/relationships" xmlns:p="http://schemas.openxmlformats.org/presentationml/2006/main">
  <p:tag name="TIMING" val="|9.1"/>
</p:tagLst>
</file>

<file path=ppt/tags/tag8.xml><?xml version="1.0" encoding="utf-8"?>
<p:tagLst xmlns:a="http://schemas.openxmlformats.org/drawingml/2006/main" xmlns:r="http://schemas.openxmlformats.org/officeDocument/2006/relationships" xmlns:p="http://schemas.openxmlformats.org/presentationml/2006/main">
  <p:tag name="TIMING" val="|8|3.6|8.6|4.1"/>
</p:tagLst>
</file>

<file path=ppt/tags/tag9.xml><?xml version="1.0" encoding="utf-8"?>
<p:tagLst xmlns:a="http://schemas.openxmlformats.org/drawingml/2006/main" xmlns:r="http://schemas.openxmlformats.org/officeDocument/2006/relationships" xmlns:p="http://schemas.openxmlformats.org/presentationml/2006/main">
  <p:tag name="TIMING" val="|8|3.6|8.6|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3057</Words>
  <Application>Microsoft Macintosh PowerPoint</Application>
  <PresentationFormat>Widescreen</PresentationFormat>
  <Paragraphs>513</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微软雅黑</vt:lpstr>
      <vt:lpstr>Arial</vt:lpstr>
      <vt:lpstr>Calibri</vt:lpstr>
      <vt:lpstr>Calibri Light</vt:lpstr>
      <vt:lpstr>Cambria Math</vt:lpstr>
      <vt:lpstr>Helvetica</vt:lpstr>
      <vt:lpstr>Wingdings</vt:lpstr>
      <vt:lpstr>Office Theme</vt:lpstr>
      <vt:lpstr>Distribution Matching for Crowd Counting</vt:lpstr>
      <vt:lpstr>Crowd Counting</vt:lpstr>
      <vt:lpstr>Density Map Estimation</vt:lpstr>
      <vt:lpstr>Density Map Estimation</vt:lpstr>
      <vt:lpstr>Density Map Estimation</vt:lpstr>
      <vt:lpstr>Previous Works</vt:lpstr>
      <vt:lpstr>Previous Works</vt:lpstr>
      <vt:lpstr>Previous Works</vt:lpstr>
      <vt:lpstr>Previous Works</vt:lpstr>
      <vt:lpstr>Previous Works</vt:lpstr>
      <vt:lpstr>Previous Works</vt:lpstr>
      <vt:lpstr>Our Contributions</vt:lpstr>
      <vt:lpstr>Our Contributions</vt:lpstr>
      <vt:lpstr>Our Contributions</vt:lpstr>
      <vt:lpstr>Distribution Matching for Crowd Counting (DM-Count)</vt:lpstr>
      <vt:lpstr>Distribution Matching for Crowd Counting (DM-Count)</vt:lpstr>
      <vt:lpstr>Distribution Matching for Crowd Counting (DM-Count)</vt:lpstr>
      <vt:lpstr>Distribution Matching for Crowd Counting (DM-Count)</vt:lpstr>
      <vt:lpstr>Distribution Matching for Crowd Counting (DM-Count)</vt:lpstr>
      <vt:lpstr>Distribution Matching for Crowd Counting (DM-Count)</vt:lpstr>
      <vt:lpstr>Distribution Matching for Crowd Counting (DM-Count)</vt:lpstr>
      <vt:lpstr>Distribution Matching for Crowd Counting (DM-Count)</vt:lpstr>
      <vt:lpstr>Distribution Matching for Crowd Counting (DM-Count)</vt:lpstr>
      <vt:lpstr>Distribution Matching for Crowd Counting (DM-Count)</vt:lpstr>
      <vt:lpstr>Experimental results</vt:lpstr>
      <vt:lpstr>Experimental results</vt:lpstr>
      <vt:lpstr>Visualization</vt:lpstr>
      <vt:lpstr>Visualization</vt:lpstr>
      <vt:lpstr>Visualization</vt:lpstr>
      <vt:lpstr>Visualization </vt:lpstr>
      <vt:lpstr>Visualization </vt:lpstr>
      <vt:lpstr>Ablation studies</vt:lpstr>
      <vt:lpstr>Ablation studies</vt:lpstr>
      <vt:lpstr>Ablation studies</vt:lpstr>
      <vt:lpstr>Ablation studies</vt:lpstr>
      <vt:lpstr>Failure cases</vt:lpstr>
      <vt:lpstr>Failure cases</vt:lpstr>
      <vt:lpstr>Takeaways</vt:lpstr>
      <vt:lpstr>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Boyu Wang</dc:creator>
  <cp:lastModifiedBy>Boyu Wang</cp:lastModifiedBy>
  <cp:revision>24</cp:revision>
  <cp:lastPrinted>2020-10-21T22:58:53Z</cp:lastPrinted>
  <dcterms:created xsi:type="dcterms:W3CDTF">2020-10-12T22:44:09Z</dcterms:created>
  <dcterms:modified xsi:type="dcterms:W3CDTF">2020-10-29T01:58:39Z</dcterms:modified>
</cp:coreProperties>
</file>